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53.xml" ContentType="application/vnd.openxmlformats-officedocument.presentationml.slide+xml"/>
  <Override PartName="/ppt/slides/slide54.xml" ContentType="application/vnd.openxmlformats-officedocument.presentationml.slide+xml"/>
  <Override PartName="/ppt/presentation.xml" ContentType="application/vnd.openxmlformats-officedocument.presentationml.presentation.main+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0.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8.xml" ContentType="application/vnd.openxmlformats-officedocument.presentationml.notesSlide+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31.xml" ContentType="application/vnd.openxmlformats-officedocument.presentationml.notesSlide+xml"/>
  <Override PartName="/ppt/notesSlides/notesSlide12.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ppt/changesInfos/changesInfo1.xml" ContentType="application/vnd.ms-powerpoint.changes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handoutMasterIdLst>
    <p:handoutMasterId r:id="rId60"/>
  </p:handoutMasterIdLst>
  <p:sldIdLst>
    <p:sldId id="329" r:id="rId5"/>
    <p:sldId id="413" r:id="rId6"/>
    <p:sldId id="409" r:id="rId7"/>
    <p:sldId id="466" r:id="rId8"/>
    <p:sldId id="518" r:id="rId9"/>
    <p:sldId id="493" r:id="rId10"/>
    <p:sldId id="494" r:id="rId11"/>
    <p:sldId id="495" r:id="rId12"/>
    <p:sldId id="516" r:id="rId13"/>
    <p:sldId id="496" r:id="rId14"/>
    <p:sldId id="497" r:id="rId15"/>
    <p:sldId id="498" r:id="rId16"/>
    <p:sldId id="414" r:id="rId17"/>
    <p:sldId id="469" r:id="rId18"/>
    <p:sldId id="430" r:id="rId19"/>
    <p:sldId id="520" r:id="rId20"/>
    <p:sldId id="521" r:id="rId21"/>
    <p:sldId id="522" r:id="rId22"/>
    <p:sldId id="417" r:id="rId23"/>
    <p:sldId id="471" r:id="rId24"/>
    <p:sldId id="519" r:id="rId25"/>
    <p:sldId id="481" r:id="rId26"/>
    <p:sldId id="523" r:id="rId27"/>
    <p:sldId id="476" r:id="rId28"/>
    <p:sldId id="472" r:id="rId29"/>
    <p:sldId id="470" r:id="rId30"/>
    <p:sldId id="477" r:id="rId31"/>
    <p:sldId id="478" r:id="rId32"/>
    <p:sldId id="479" r:id="rId33"/>
    <p:sldId id="480" r:id="rId34"/>
    <p:sldId id="510" r:id="rId35"/>
    <p:sldId id="511" r:id="rId36"/>
    <p:sldId id="505" r:id="rId37"/>
    <p:sldId id="515" r:id="rId38"/>
    <p:sldId id="504" r:id="rId39"/>
    <p:sldId id="509" r:id="rId40"/>
    <p:sldId id="506" r:id="rId41"/>
    <p:sldId id="507" r:id="rId42"/>
    <p:sldId id="508" r:id="rId43"/>
    <p:sldId id="486" r:id="rId44"/>
    <p:sldId id="490" r:id="rId45"/>
    <p:sldId id="487" r:id="rId46"/>
    <p:sldId id="491" r:id="rId47"/>
    <p:sldId id="492" r:id="rId48"/>
    <p:sldId id="488" r:id="rId49"/>
    <p:sldId id="489" r:id="rId50"/>
    <p:sldId id="431" r:id="rId51"/>
    <p:sldId id="465" r:id="rId52"/>
    <p:sldId id="482" r:id="rId53"/>
    <p:sldId id="524" r:id="rId54"/>
    <p:sldId id="484" r:id="rId55"/>
    <p:sldId id="442" r:id="rId56"/>
    <p:sldId id="525" r:id="rId57"/>
    <p:sldId id="440" r:id="rId5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4014">
          <p15:clr>
            <a:srgbClr val="A4A3A4"/>
          </p15:clr>
        </p15:guide>
        <p15:guide id="4"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Cox" initials="NC" lastIdx="36" clrIdx="0">
    <p:extLst>
      <p:ext uri="{19B8F6BF-5375-455C-9EA6-DF929625EA0E}">
        <p15:presenceInfo xmlns:p15="http://schemas.microsoft.com/office/powerpoint/2012/main" userId="S-1-5-21-568877940-3399399001-4121681156-6891" providerId="AD"/>
      </p:ext>
    </p:extLst>
  </p:cmAuthor>
  <p:cmAuthor id="2" name="Natalie Cox" initials="NC [2]" lastIdx="1" clrIdx="1">
    <p:extLst>
      <p:ext uri="{19B8F6BF-5375-455C-9EA6-DF929625EA0E}">
        <p15:presenceInfo xmlns:p15="http://schemas.microsoft.com/office/powerpoint/2012/main" userId="S::natalie.cox@caritas.org.au::cf26f5ed-b856-495c-95a8-62acca009d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5B"/>
    <a:srgbClr val="E3A413"/>
    <a:srgbClr val="E3CA00"/>
    <a:srgbClr val="D9894C"/>
    <a:srgbClr val="3C6B2B"/>
    <a:srgbClr val="006C71"/>
    <a:srgbClr val="858825"/>
    <a:srgbClr val="6E3A6E"/>
    <a:srgbClr val="A7170B"/>
    <a:srgbClr val="006A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69" autoAdjust="0"/>
    <p:restoredTop sz="88083" autoAdjust="0"/>
  </p:normalViewPr>
  <p:slideViewPr>
    <p:cSldViewPr snapToObjects="1" showGuides="1">
      <p:cViewPr varScale="1">
        <p:scale>
          <a:sx n="99" d="100"/>
          <a:sy n="99" d="100"/>
        </p:scale>
        <p:origin x="846" y="72"/>
      </p:cViewPr>
      <p:guideLst>
        <p:guide orient="horz" pos="2795"/>
        <p:guide orient="horz" pos="4020"/>
        <p:guide pos="4014"/>
        <p:guide pos="5284"/>
      </p:guideLst>
    </p:cSldViewPr>
  </p:slideViewPr>
  <p:outlineViewPr>
    <p:cViewPr>
      <p:scale>
        <a:sx n="33" d="100"/>
        <a:sy n="33" d="100"/>
      </p:scale>
      <p:origin x="0" y="-423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7" d="100"/>
          <a:sy n="87" d="100"/>
        </p:scale>
        <p:origin x="3904" y="20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78"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zia Luna" userId="b66f579c-817f-4734-88d0-76a7d4686317" providerId="ADAL" clId="{E1FCF372-AEB6-AA42-B600-04F35FD49EB5}"/>
    <pc:docChg chg="undo custSel addSld modSld sldOrd">
      <pc:chgData name="Patrizia Luna" userId="b66f579c-817f-4734-88d0-76a7d4686317" providerId="ADAL" clId="{E1FCF372-AEB6-AA42-B600-04F35FD49EB5}" dt="2019-01-09T00:41:51.095" v="1136" actId="120"/>
      <pc:docMkLst>
        <pc:docMk/>
      </pc:docMkLst>
      <pc:sldChg chg="modSp">
        <pc:chgData name="Patrizia Luna" userId="b66f579c-817f-4734-88d0-76a7d4686317" providerId="ADAL" clId="{E1FCF372-AEB6-AA42-B600-04F35FD49EB5}" dt="2019-01-09T00:33:19.452" v="1060" actId="20577"/>
        <pc:sldMkLst>
          <pc:docMk/>
          <pc:sldMk cId="691568912" sldId="417"/>
        </pc:sldMkLst>
        <pc:spChg chg="mod">
          <ac:chgData name="Patrizia Luna" userId="b66f579c-817f-4734-88d0-76a7d4686317" providerId="ADAL" clId="{E1FCF372-AEB6-AA42-B600-04F35FD49EB5}" dt="2019-01-09T00:33:19.452" v="1060" actId="20577"/>
          <ac:spMkLst>
            <pc:docMk/>
            <pc:sldMk cId="691568912" sldId="417"/>
            <ac:spMk id="3" creationId="{2EC5972A-FA4D-DC44-8D7F-98DFA2A17AD6}"/>
          </ac:spMkLst>
        </pc:spChg>
      </pc:sldChg>
      <pc:sldChg chg="modSp">
        <pc:chgData name="Patrizia Luna" userId="b66f579c-817f-4734-88d0-76a7d4686317" providerId="ADAL" clId="{E1FCF372-AEB6-AA42-B600-04F35FD49EB5}" dt="2019-01-09T00:37:09.271" v="1077" actId="122"/>
        <pc:sldMkLst>
          <pc:docMk/>
          <pc:sldMk cId="2396768402" sldId="430"/>
        </pc:sldMkLst>
        <pc:spChg chg="mod">
          <ac:chgData name="Patrizia Luna" userId="b66f579c-817f-4734-88d0-76a7d4686317" providerId="ADAL" clId="{E1FCF372-AEB6-AA42-B600-04F35FD49EB5}" dt="2019-01-09T00:37:09.271" v="1077" actId="122"/>
          <ac:spMkLst>
            <pc:docMk/>
            <pc:sldMk cId="2396768402" sldId="430"/>
            <ac:spMk id="4" creationId="{00000000-0000-0000-0000-000000000000}"/>
          </ac:spMkLst>
        </pc:spChg>
      </pc:sldChg>
      <pc:sldChg chg="modSp">
        <pc:chgData name="Patrizia Luna" userId="b66f579c-817f-4734-88d0-76a7d4686317" providerId="ADAL" clId="{E1FCF372-AEB6-AA42-B600-04F35FD49EB5}" dt="2019-01-09T00:41:51.095" v="1136" actId="120"/>
        <pc:sldMkLst>
          <pc:docMk/>
          <pc:sldMk cId="1166961851" sldId="437"/>
        </pc:sldMkLst>
        <pc:spChg chg="mod">
          <ac:chgData name="Patrizia Luna" userId="b66f579c-817f-4734-88d0-76a7d4686317" providerId="ADAL" clId="{E1FCF372-AEB6-AA42-B600-04F35FD49EB5}" dt="2019-01-09T00:41:51.095" v="1136" actId="120"/>
          <ac:spMkLst>
            <pc:docMk/>
            <pc:sldMk cId="1166961851" sldId="437"/>
            <ac:spMk id="4" creationId="{00000000-0000-0000-0000-000000000000}"/>
          </ac:spMkLst>
        </pc:spChg>
        <pc:spChg chg="mod">
          <ac:chgData name="Patrizia Luna" userId="b66f579c-817f-4734-88d0-76a7d4686317" providerId="ADAL" clId="{E1FCF372-AEB6-AA42-B600-04F35FD49EB5}" dt="2019-01-09T00:41:48.074" v="1135" actId="120"/>
          <ac:spMkLst>
            <pc:docMk/>
            <pc:sldMk cId="1166961851" sldId="437"/>
            <ac:spMk id="6" creationId="{00000000-0000-0000-0000-000000000000}"/>
          </ac:spMkLst>
        </pc:spChg>
      </pc:sldChg>
      <pc:sldChg chg="modSp">
        <pc:chgData name="Patrizia Luna" userId="b66f579c-817f-4734-88d0-76a7d4686317" providerId="ADAL" clId="{E1FCF372-AEB6-AA42-B600-04F35FD49EB5}" dt="2019-01-09T00:35:05.829" v="1073" actId="18654"/>
        <pc:sldMkLst>
          <pc:docMk/>
          <pc:sldMk cId="479842961" sldId="470"/>
        </pc:sldMkLst>
        <pc:picChg chg="mod">
          <ac:chgData name="Patrizia Luna" userId="b66f579c-817f-4734-88d0-76a7d4686317" providerId="ADAL" clId="{E1FCF372-AEB6-AA42-B600-04F35FD49EB5}" dt="2019-01-09T00:35:05.829" v="1073" actId="18654"/>
          <ac:picMkLst>
            <pc:docMk/>
            <pc:sldMk cId="479842961" sldId="470"/>
            <ac:picMk id="12" creationId="{00000000-0000-0000-0000-000000000000}"/>
          </ac:picMkLst>
        </pc:picChg>
      </pc:sldChg>
      <pc:sldChg chg="modSp">
        <pc:chgData name="Patrizia Luna" userId="b66f579c-817f-4734-88d0-76a7d4686317" providerId="ADAL" clId="{E1FCF372-AEB6-AA42-B600-04F35FD49EB5}" dt="2019-01-09T00:36:25.964" v="1074" actId="122"/>
        <pc:sldMkLst>
          <pc:docMk/>
          <pc:sldMk cId="1043346359" sldId="477"/>
        </pc:sldMkLst>
        <pc:spChg chg="mod">
          <ac:chgData name="Patrizia Luna" userId="b66f579c-817f-4734-88d0-76a7d4686317" providerId="ADAL" clId="{E1FCF372-AEB6-AA42-B600-04F35FD49EB5}" dt="2019-01-09T00:36:25.964" v="1074" actId="122"/>
          <ac:spMkLst>
            <pc:docMk/>
            <pc:sldMk cId="1043346359" sldId="477"/>
            <ac:spMk id="4" creationId="{00000000-0000-0000-0000-000000000000}"/>
          </ac:spMkLst>
        </pc:spChg>
      </pc:sldChg>
      <pc:sldChg chg="modSp">
        <pc:chgData name="Patrizia Luna" userId="b66f579c-817f-4734-88d0-76a7d4686317" providerId="ADAL" clId="{E1FCF372-AEB6-AA42-B600-04F35FD49EB5}" dt="2019-01-09T00:36:34.251" v="1075" actId="122"/>
        <pc:sldMkLst>
          <pc:docMk/>
          <pc:sldMk cId="887957290" sldId="478"/>
        </pc:sldMkLst>
        <pc:spChg chg="mod">
          <ac:chgData name="Patrizia Luna" userId="b66f579c-817f-4734-88d0-76a7d4686317" providerId="ADAL" clId="{E1FCF372-AEB6-AA42-B600-04F35FD49EB5}" dt="2019-01-09T00:36:34.251" v="1075" actId="122"/>
          <ac:spMkLst>
            <pc:docMk/>
            <pc:sldMk cId="887957290" sldId="478"/>
            <ac:spMk id="4" creationId="{00000000-0000-0000-0000-000000000000}"/>
          </ac:spMkLst>
        </pc:spChg>
      </pc:sldChg>
      <pc:sldChg chg="modSp">
        <pc:chgData name="Patrizia Luna" userId="b66f579c-817f-4734-88d0-76a7d4686317" providerId="ADAL" clId="{E1FCF372-AEB6-AA42-B600-04F35FD49EB5}" dt="2019-01-09T00:36:46.117" v="1076" actId="122"/>
        <pc:sldMkLst>
          <pc:docMk/>
          <pc:sldMk cId="201669151" sldId="479"/>
        </pc:sldMkLst>
        <pc:spChg chg="mod">
          <ac:chgData name="Patrizia Luna" userId="b66f579c-817f-4734-88d0-76a7d4686317" providerId="ADAL" clId="{E1FCF372-AEB6-AA42-B600-04F35FD49EB5}" dt="2019-01-09T00:36:46.117" v="1076" actId="122"/>
          <ac:spMkLst>
            <pc:docMk/>
            <pc:sldMk cId="201669151" sldId="479"/>
            <ac:spMk id="4" creationId="{00000000-0000-0000-0000-000000000000}"/>
          </ac:spMkLst>
        </pc:spChg>
      </pc:sldChg>
      <pc:sldChg chg="modSp">
        <pc:chgData name="Patrizia Luna" userId="b66f579c-817f-4734-88d0-76a7d4686317" providerId="ADAL" clId="{E1FCF372-AEB6-AA42-B600-04F35FD49EB5}" dt="2019-01-09T00:37:26.451" v="1078" actId="122"/>
        <pc:sldMkLst>
          <pc:docMk/>
          <pc:sldMk cId="898121507" sldId="480"/>
        </pc:sldMkLst>
        <pc:spChg chg="mod">
          <ac:chgData name="Patrizia Luna" userId="b66f579c-817f-4734-88d0-76a7d4686317" providerId="ADAL" clId="{E1FCF372-AEB6-AA42-B600-04F35FD49EB5}" dt="2019-01-09T00:37:26.451" v="1078" actId="122"/>
          <ac:spMkLst>
            <pc:docMk/>
            <pc:sldMk cId="898121507" sldId="480"/>
            <ac:spMk id="4" creationId="{00000000-0000-0000-0000-000000000000}"/>
          </ac:spMkLst>
        </pc:spChg>
      </pc:sldChg>
      <pc:sldChg chg="modSp">
        <pc:chgData name="Patrizia Luna" userId="b66f579c-817f-4734-88d0-76a7d4686317" providerId="ADAL" clId="{E1FCF372-AEB6-AA42-B600-04F35FD49EB5}" dt="2019-01-09T00:34:33.947" v="1071" actId="403"/>
        <pc:sldMkLst>
          <pc:docMk/>
          <pc:sldMk cId="3741348555" sldId="481"/>
        </pc:sldMkLst>
        <pc:spChg chg="mod">
          <ac:chgData name="Patrizia Luna" userId="b66f579c-817f-4734-88d0-76a7d4686317" providerId="ADAL" clId="{E1FCF372-AEB6-AA42-B600-04F35FD49EB5}" dt="2019-01-09T00:34:33.947" v="1071" actId="403"/>
          <ac:spMkLst>
            <pc:docMk/>
            <pc:sldMk cId="3741348555" sldId="481"/>
            <ac:spMk id="3" creationId="{00000000-0000-0000-0000-000000000000}"/>
          </ac:spMkLst>
        </pc:spChg>
      </pc:sldChg>
      <pc:sldChg chg="addSp delSp modSp">
        <pc:chgData name="Patrizia Luna" userId="b66f579c-817f-4734-88d0-76a7d4686317" providerId="ADAL" clId="{E1FCF372-AEB6-AA42-B600-04F35FD49EB5}" dt="2019-01-08T23:59:09.846" v="735" actId="478"/>
        <pc:sldMkLst>
          <pc:docMk/>
          <pc:sldMk cId="902786" sldId="486"/>
        </pc:sldMkLst>
        <pc:spChg chg="del">
          <ac:chgData name="Patrizia Luna" userId="b66f579c-817f-4734-88d0-76a7d4686317" providerId="ADAL" clId="{E1FCF372-AEB6-AA42-B600-04F35FD49EB5}" dt="2019-01-08T23:05:31.186" v="0" actId="931"/>
          <ac:spMkLst>
            <pc:docMk/>
            <pc:sldMk cId="902786" sldId="486"/>
            <ac:spMk id="2" creationId="{00000000-0000-0000-0000-000000000000}"/>
          </ac:spMkLst>
        </pc:spChg>
        <pc:spChg chg="mod">
          <ac:chgData name="Patrizia Luna" userId="b66f579c-817f-4734-88d0-76a7d4686317" providerId="ADAL" clId="{E1FCF372-AEB6-AA42-B600-04F35FD49EB5}" dt="2019-01-08T23:31:46.917" v="314" actId="207"/>
          <ac:spMkLst>
            <pc:docMk/>
            <pc:sldMk cId="902786" sldId="486"/>
            <ac:spMk id="4" creationId="{00000000-0000-0000-0000-000000000000}"/>
          </ac:spMkLst>
        </pc:spChg>
        <pc:spChg chg="add del mod">
          <ac:chgData name="Patrizia Luna" userId="b66f579c-817f-4734-88d0-76a7d4686317" providerId="ADAL" clId="{E1FCF372-AEB6-AA42-B600-04F35FD49EB5}" dt="2019-01-08T23:06:27.259" v="2" actId="931"/>
          <ac:spMkLst>
            <pc:docMk/>
            <pc:sldMk cId="902786" sldId="486"/>
            <ac:spMk id="8" creationId="{5155B5C9-726A-3047-8028-D63689A8DCB0}"/>
          </ac:spMkLst>
        </pc:spChg>
        <pc:spChg chg="add del mod">
          <ac:chgData name="Patrizia Luna" userId="b66f579c-817f-4734-88d0-76a7d4686317" providerId="ADAL" clId="{E1FCF372-AEB6-AA42-B600-04F35FD49EB5}" dt="2019-01-08T23:08:45.966" v="6" actId="931"/>
          <ac:spMkLst>
            <pc:docMk/>
            <pc:sldMk cId="902786" sldId="486"/>
            <ac:spMk id="12" creationId="{6AF52477-5A87-B048-A142-9C4418A812C2}"/>
          </ac:spMkLst>
        </pc:spChg>
        <pc:spChg chg="add mod">
          <ac:chgData name="Patrizia Luna" userId="b66f579c-817f-4734-88d0-76a7d4686317" providerId="ADAL" clId="{E1FCF372-AEB6-AA42-B600-04F35FD49EB5}" dt="2019-01-08T23:21:16.243" v="98" actId="403"/>
          <ac:spMkLst>
            <pc:docMk/>
            <pc:sldMk cId="902786" sldId="486"/>
            <ac:spMk id="15" creationId="{8C211161-969D-8A4E-BE24-3A53157BEFCE}"/>
          </ac:spMkLst>
        </pc:spChg>
        <pc:spChg chg="add">
          <ac:chgData name="Patrizia Luna" userId="b66f579c-817f-4734-88d0-76a7d4686317" providerId="ADAL" clId="{E1FCF372-AEB6-AA42-B600-04F35FD49EB5}" dt="2019-01-08T23:16:21.554" v="24"/>
          <ac:spMkLst>
            <pc:docMk/>
            <pc:sldMk cId="902786" sldId="486"/>
            <ac:spMk id="16" creationId="{07831E1F-CD5D-4D41-86F2-E7F59D5C67EB}"/>
          </ac:spMkLst>
        </pc:spChg>
        <pc:spChg chg="add del">
          <ac:chgData name="Patrizia Luna" userId="b66f579c-817f-4734-88d0-76a7d4686317" providerId="ADAL" clId="{E1FCF372-AEB6-AA42-B600-04F35FD49EB5}" dt="2019-01-08T23:59:09.846" v="735" actId="478"/>
          <ac:spMkLst>
            <pc:docMk/>
            <pc:sldMk cId="902786" sldId="486"/>
            <ac:spMk id="17" creationId="{F52A5B43-EAE7-5042-9426-30AAAE0BD90E}"/>
          </ac:spMkLst>
        </pc:spChg>
        <pc:picChg chg="add del mod">
          <ac:chgData name="Patrizia Luna" userId="b66f579c-817f-4734-88d0-76a7d4686317" providerId="ADAL" clId="{E1FCF372-AEB6-AA42-B600-04F35FD49EB5}" dt="2019-01-08T23:05:54.659" v="1" actId="478"/>
          <ac:picMkLst>
            <pc:docMk/>
            <pc:sldMk cId="902786" sldId="486"/>
            <ac:picMk id="6" creationId="{3601005C-E40E-4443-91CF-EE3545090F4C}"/>
          </ac:picMkLst>
        </pc:picChg>
        <pc:picChg chg="add del mod">
          <ac:chgData name="Patrizia Luna" userId="b66f579c-817f-4734-88d0-76a7d4686317" providerId="ADAL" clId="{E1FCF372-AEB6-AA42-B600-04F35FD49EB5}" dt="2019-01-08T23:06:36.377" v="5" actId="478"/>
          <ac:picMkLst>
            <pc:docMk/>
            <pc:sldMk cId="902786" sldId="486"/>
            <ac:picMk id="10" creationId="{F48E6C98-DD18-E446-A076-00642EF817B5}"/>
          </ac:picMkLst>
        </pc:picChg>
        <pc:picChg chg="add mod">
          <ac:chgData name="Patrizia Luna" userId="b66f579c-817f-4734-88d0-76a7d4686317" providerId="ADAL" clId="{E1FCF372-AEB6-AA42-B600-04F35FD49EB5}" dt="2019-01-08T23:16:19.772" v="23" actId="1076"/>
          <ac:picMkLst>
            <pc:docMk/>
            <pc:sldMk cId="902786" sldId="486"/>
            <ac:picMk id="14" creationId="{F12226CE-004F-5744-A1FA-B3E5D49143FD}"/>
          </ac:picMkLst>
        </pc:picChg>
      </pc:sldChg>
      <pc:sldChg chg="addSp delSp modSp">
        <pc:chgData name="Patrizia Luna" userId="b66f579c-817f-4734-88d0-76a7d4686317" providerId="ADAL" clId="{E1FCF372-AEB6-AA42-B600-04F35FD49EB5}" dt="2019-01-09T00:38:16.980" v="1108"/>
        <pc:sldMkLst>
          <pc:docMk/>
          <pc:sldMk cId="1533256053" sldId="487"/>
        </pc:sldMkLst>
        <pc:spChg chg="mod">
          <ac:chgData name="Patrizia Luna" userId="b66f579c-817f-4734-88d0-76a7d4686317" providerId="ADAL" clId="{E1FCF372-AEB6-AA42-B600-04F35FD49EB5}" dt="2019-01-09T00:38:16.980" v="1108"/>
          <ac:spMkLst>
            <pc:docMk/>
            <pc:sldMk cId="1533256053" sldId="487"/>
            <ac:spMk id="2" creationId="{00000000-0000-0000-0000-000000000000}"/>
          </ac:spMkLst>
        </pc:spChg>
        <pc:spChg chg="mod">
          <ac:chgData name="Patrizia Luna" userId="b66f579c-817f-4734-88d0-76a7d4686317" providerId="ADAL" clId="{E1FCF372-AEB6-AA42-B600-04F35FD49EB5}" dt="2019-01-09T00:28:55.831" v="1031" actId="20577"/>
          <ac:spMkLst>
            <pc:docMk/>
            <pc:sldMk cId="1533256053" sldId="487"/>
            <ac:spMk id="3" creationId="{00000000-0000-0000-0000-000000000000}"/>
          </ac:spMkLst>
        </pc:spChg>
        <pc:spChg chg="mod">
          <ac:chgData name="Patrizia Luna" userId="b66f579c-817f-4734-88d0-76a7d4686317" providerId="ADAL" clId="{E1FCF372-AEB6-AA42-B600-04F35FD49EB5}" dt="2019-01-09T00:16:28.439" v="930" actId="20577"/>
          <ac:spMkLst>
            <pc:docMk/>
            <pc:sldMk cId="1533256053" sldId="487"/>
            <ac:spMk id="4" creationId="{00000000-0000-0000-0000-000000000000}"/>
          </ac:spMkLst>
        </pc:spChg>
        <pc:spChg chg="del">
          <ac:chgData name="Patrizia Luna" userId="b66f579c-817f-4734-88d0-76a7d4686317" providerId="ADAL" clId="{E1FCF372-AEB6-AA42-B600-04F35FD49EB5}" dt="2019-01-08T23:12:26.331" v="12" actId="931"/>
          <ac:spMkLst>
            <pc:docMk/>
            <pc:sldMk cId="1533256053" sldId="487"/>
            <ac:spMk id="5" creationId="{00000000-0000-0000-0000-000000000000}"/>
          </ac:spMkLst>
        </pc:spChg>
        <pc:spChg chg="add del mod">
          <ac:chgData name="Patrizia Luna" userId="b66f579c-817f-4734-88d0-76a7d4686317" providerId="ADAL" clId="{E1FCF372-AEB6-AA42-B600-04F35FD49EB5}" dt="2019-01-08T23:12:38.095" v="14" actId="931"/>
          <ac:spMkLst>
            <pc:docMk/>
            <pc:sldMk cId="1533256053" sldId="487"/>
            <ac:spMk id="9" creationId="{1128DA63-FC83-4242-9A10-DFCAAF7CC6CE}"/>
          </ac:spMkLst>
        </pc:spChg>
        <pc:spChg chg="add del mod">
          <ac:chgData name="Patrizia Luna" userId="b66f579c-817f-4734-88d0-76a7d4686317" providerId="ADAL" clId="{E1FCF372-AEB6-AA42-B600-04F35FD49EB5}" dt="2019-01-09T00:16:42.278" v="931" actId="931"/>
          <ac:spMkLst>
            <pc:docMk/>
            <pc:sldMk cId="1533256053" sldId="487"/>
            <ac:spMk id="13" creationId="{60F85215-3B06-734B-9451-974FA6B6AD33}"/>
          </ac:spMkLst>
        </pc:spChg>
        <pc:picChg chg="add del mod">
          <ac:chgData name="Patrizia Luna" userId="b66f579c-817f-4734-88d0-76a7d4686317" providerId="ADAL" clId="{E1FCF372-AEB6-AA42-B600-04F35FD49EB5}" dt="2019-01-08T23:12:28.700" v="13" actId="478"/>
          <ac:picMkLst>
            <pc:docMk/>
            <pc:sldMk cId="1533256053" sldId="487"/>
            <ac:picMk id="7" creationId="{7D17DB0C-0F4F-A34F-A428-E6D0670B9446}"/>
          </ac:picMkLst>
        </pc:picChg>
        <pc:picChg chg="add del mod">
          <ac:chgData name="Patrizia Luna" userId="b66f579c-817f-4734-88d0-76a7d4686317" providerId="ADAL" clId="{E1FCF372-AEB6-AA42-B600-04F35FD49EB5}" dt="2019-01-09T00:14:13.443" v="920" actId="478"/>
          <ac:picMkLst>
            <pc:docMk/>
            <pc:sldMk cId="1533256053" sldId="487"/>
            <ac:picMk id="11" creationId="{A3E99562-91C2-E146-BB14-02A135F82188}"/>
          </ac:picMkLst>
        </pc:picChg>
        <pc:picChg chg="add mod">
          <ac:chgData name="Patrizia Luna" userId="b66f579c-817f-4734-88d0-76a7d4686317" providerId="ADAL" clId="{E1FCF372-AEB6-AA42-B600-04F35FD49EB5}" dt="2019-01-09T00:16:47.756" v="933" actId="18654"/>
          <ac:picMkLst>
            <pc:docMk/>
            <pc:sldMk cId="1533256053" sldId="487"/>
            <ac:picMk id="15" creationId="{7EC196E6-6C50-9A47-965A-2AEDC154A71E}"/>
          </ac:picMkLst>
        </pc:picChg>
      </pc:sldChg>
      <pc:sldChg chg="addSp delSp modSp">
        <pc:chgData name="Patrizia Luna" userId="b66f579c-817f-4734-88d0-76a7d4686317" providerId="ADAL" clId="{E1FCF372-AEB6-AA42-B600-04F35FD49EB5}" dt="2019-01-09T00:39:05.912" v="1133" actId="20577"/>
        <pc:sldMkLst>
          <pc:docMk/>
          <pc:sldMk cId="4286661363" sldId="488"/>
        </pc:sldMkLst>
        <pc:spChg chg="mod">
          <ac:chgData name="Patrizia Luna" userId="b66f579c-817f-4734-88d0-76a7d4686317" providerId="ADAL" clId="{E1FCF372-AEB6-AA42-B600-04F35FD49EB5}" dt="2019-01-09T00:39:05.912" v="1133" actId="20577"/>
          <ac:spMkLst>
            <pc:docMk/>
            <pc:sldMk cId="4286661363" sldId="488"/>
            <ac:spMk id="2" creationId="{00000000-0000-0000-0000-000000000000}"/>
          </ac:spMkLst>
        </pc:spChg>
        <pc:spChg chg="mod">
          <ac:chgData name="Patrizia Luna" userId="b66f579c-817f-4734-88d0-76a7d4686317" providerId="ADAL" clId="{E1FCF372-AEB6-AA42-B600-04F35FD49EB5}" dt="2019-01-09T00:30:29.527" v="1045" actId="20577"/>
          <ac:spMkLst>
            <pc:docMk/>
            <pc:sldMk cId="4286661363" sldId="488"/>
            <ac:spMk id="3" creationId="{00000000-0000-0000-0000-000000000000}"/>
          </ac:spMkLst>
        </pc:spChg>
        <pc:spChg chg="del">
          <ac:chgData name="Patrizia Luna" userId="b66f579c-817f-4734-88d0-76a7d4686317" providerId="ADAL" clId="{E1FCF372-AEB6-AA42-B600-04F35FD49EB5}" dt="2019-01-08T23:13:56.975" v="17"/>
          <ac:spMkLst>
            <pc:docMk/>
            <pc:sldMk cId="4286661363" sldId="488"/>
            <ac:spMk id="4" creationId="{00000000-0000-0000-0000-000000000000}"/>
          </ac:spMkLst>
        </pc:spChg>
        <pc:spChg chg="add del mod">
          <ac:chgData name="Patrizia Luna" userId="b66f579c-817f-4734-88d0-76a7d4686317" providerId="ADAL" clId="{E1FCF372-AEB6-AA42-B600-04F35FD49EB5}" dt="2019-01-09T00:31:52.158" v="1053" actId="207"/>
          <ac:spMkLst>
            <pc:docMk/>
            <pc:sldMk cId="4286661363" sldId="488"/>
            <ac:spMk id="5" creationId="{23262792-F1EA-314F-9454-9FFE04B5BF4A}"/>
          </ac:spMkLst>
        </pc:spChg>
      </pc:sldChg>
      <pc:sldChg chg="addSp delSp modSp add ord">
        <pc:chgData name="Patrizia Luna" userId="b66f579c-817f-4734-88d0-76a7d4686317" providerId="ADAL" clId="{E1FCF372-AEB6-AA42-B600-04F35FD49EB5}" dt="2019-01-09T00:00:57.174" v="750" actId="1076"/>
        <pc:sldMkLst>
          <pc:docMk/>
          <pc:sldMk cId="2684475392" sldId="489"/>
        </pc:sldMkLst>
        <pc:spChg chg="del">
          <ac:chgData name="Patrizia Luna" userId="b66f579c-817f-4734-88d0-76a7d4686317" providerId="ADAL" clId="{E1FCF372-AEB6-AA42-B600-04F35FD49EB5}" dt="2019-01-09T00:00:02.745" v="740"/>
          <ac:spMkLst>
            <pc:docMk/>
            <pc:sldMk cId="2684475392" sldId="489"/>
            <ac:spMk id="3" creationId="{00000000-0000-0000-0000-000000000000}"/>
          </ac:spMkLst>
        </pc:spChg>
        <pc:spChg chg="mod">
          <ac:chgData name="Patrizia Luna" userId="b66f579c-817f-4734-88d0-76a7d4686317" providerId="ADAL" clId="{E1FCF372-AEB6-AA42-B600-04F35FD49EB5}" dt="2019-01-08T23:33:40.810" v="329" actId="207"/>
          <ac:spMkLst>
            <pc:docMk/>
            <pc:sldMk cId="2684475392" sldId="489"/>
            <ac:spMk id="4" creationId="{00000000-0000-0000-0000-000000000000}"/>
          </ac:spMkLst>
        </pc:spChg>
        <pc:spChg chg="add del mod">
          <ac:chgData name="Patrizia Luna" userId="b66f579c-817f-4734-88d0-76a7d4686317" providerId="ADAL" clId="{E1FCF372-AEB6-AA42-B600-04F35FD49EB5}" dt="2019-01-08T23:11:34.373" v="11" actId="931"/>
          <ac:spMkLst>
            <pc:docMk/>
            <pc:sldMk cId="2684475392" sldId="489"/>
            <ac:spMk id="5" creationId="{8A34EA84-4DA4-4045-A3BB-B1766376FCC3}"/>
          </ac:spMkLst>
        </pc:spChg>
        <pc:spChg chg="add mod">
          <ac:chgData name="Patrizia Luna" userId="b66f579c-817f-4734-88d0-76a7d4686317" providerId="ADAL" clId="{E1FCF372-AEB6-AA42-B600-04F35FD49EB5}" dt="2019-01-09T00:00:57.174" v="750" actId="1076"/>
          <ac:spMkLst>
            <pc:docMk/>
            <pc:sldMk cId="2684475392" sldId="489"/>
            <ac:spMk id="8" creationId="{B3F47C7E-31D9-B641-8004-286790EF7126}"/>
          </ac:spMkLst>
        </pc:spChg>
        <pc:spChg chg="add">
          <ac:chgData name="Patrizia Luna" userId="b66f579c-817f-4734-88d0-76a7d4686317" providerId="ADAL" clId="{E1FCF372-AEB6-AA42-B600-04F35FD49EB5}" dt="2019-01-08T23:22:30.854" v="100"/>
          <ac:spMkLst>
            <pc:docMk/>
            <pc:sldMk cId="2684475392" sldId="489"/>
            <ac:spMk id="9" creationId="{A0932C34-CC6F-4644-8077-0C2F243F0BF5}"/>
          </ac:spMkLst>
        </pc:spChg>
        <pc:spChg chg="add mod">
          <ac:chgData name="Patrizia Luna" userId="b66f579c-817f-4734-88d0-76a7d4686317" providerId="ADAL" clId="{E1FCF372-AEB6-AA42-B600-04F35FD49EB5}" dt="2019-01-09T00:00:19.874" v="742" actId="20577"/>
          <ac:spMkLst>
            <pc:docMk/>
            <pc:sldMk cId="2684475392" sldId="489"/>
            <ac:spMk id="10" creationId="{E7E0F07F-4873-9242-9B69-DAF11FE18D24}"/>
          </ac:spMkLst>
        </pc:spChg>
        <pc:spChg chg="add del">
          <ac:chgData name="Patrizia Luna" userId="b66f579c-817f-4734-88d0-76a7d4686317" providerId="ADAL" clId="{E1FCF372-AEB6-AA42-B600-04F35FD49EB5}" dt="2019-01-08T23:59:48.504" v="739" actId="478"/>
          <ac:spMkLst>
            <pc:docMk/>
            <pc:sldMk cId="2684475392" sldId="489"/>
            <ac:spMk id="11" creationId="{B1E67C39-0400-7C4E-926C-FE1A4EFF61AC}"/>
          </ac:spMkLst>
        </pc:spChg>
        <pc:picChg chg="add mod">
          <ac:chgData name="Patrizia Luna" userId="b66f579c-817f-4734-88d0-76a7d4686317" providerId="ADAL" clId="{E1FCF372-AEB6-AA42-B600-04F35FD49EB5}" dt="2019-01-08T23:11:34.373" v="11" actId="931"/>
          <ac:picMkLst>
            <pc:docMk/>
            <pc:sldMk cId="2684475392" sldId="489"/>
            <ac:picMk id="7" creationId="{B9D2CD5A-2523-4B47-9614-3960F11A8416}"/>
          </ac:picMkLst>
        </pc:picChg>
        <pc:picChg chg="del">
          <ac:chgData name="Patrizia Luna" userId="b66f579c-817f-4734-88d0-76a7d4686317" providerId="ADAL" clId="{E1FCF372-AEB6-AA42-B600-04F35FD49EB5}" dt="2019-01-08T23:10:46.840" v="10" actId="478"/>
          <ac:picMkLst>
            <pc:docMk/>
            <pc:sldMk cId="2684475392" sldId="489"/>
            <ac:picMk id="14" creationId="{F12226CE-004F-5744-A1FA-B3E5D49143FD}"/>
          </ac:picMkLst>
        </pc:picChg>
      </pc:sldChg>
      <pc:sldChg chg="addSp delSp modSp add">
        <pc:chgData name="Patrizia Luna" userId="b66f579c-817f-4734-88d0-76a7d4686317" providerId="ADAL" clId="{E1FCF372-AEB6-AA42-B600-04F35FD49EB5}" dt="2019-01-09T00:38:08.463" v="1107" actId="20577"/>
        <pc:sldMkLst>
          <pc:docMk/>
          <pc:sldMk cId="3954820788" sldId="490"/>
        </pc:sldMkLst>
        <pc:spChg chg="mod">
          <ac:chgData name="Patrizia Luna" userId="b66f579c-817f-4734-88d0-76a7d4686317" providerId="ADAL" clId="{E1FCF372-AEB6-AA42-B600-04F35FD49EB5}" dt="2019-01-09T00:38:08.463" v="1107" actId="20577"/>
          <ac:spMkLst>
            <pc:docMk/>
            <pc:sldMk cId="3954820788" sldId="490"/>
            <ac:spMk id="2" creationId="{00000000-0000-0000-0000-000000000000}"/>
          </ac:spMkLst>
        </pc:spChg>
        <pc:spChg chg="mod">
          <ac:chgData name="Patrizia Luna" userId="b66f579c-817f-4734-88d0-76a7d4686317" providerId="ADAL" clId="{E1FCF372-AEB6-AA42-B600-04F35FD49EB5}" dt="2019-01-09T00:05:03.448" v="763"/>
          <ac:spMkLst>
            <pc:docMk/>
            <pc:sldMk cId="3954820788" sldId="490"/>
            <ac:spMk id="3" creationId="{00000000-0000-0000-0000-000000000000}"/>
          </ac:spMkLst>
        </pc:spChg>
        <pc:spChg chg="mod">
          <ac:chgData name="Patrizia Luna" userId="b66f579c-817f-4734-88d0-76a7d4686317" providerId="ADAL" clId="{E1FCF372-AEB6-AA42-B600-04F35FD49EB5}" dt="2019-01-08T23:58:15.677" v="734" actId="113"/>
          <ac:spMkLst>
            <pc:docMk/>
            <pc:sldMk cId="3954820788" sldId="490"/>
            <ac:spMk id="4" creationId="{00000000-0000-0000-0000-000000000000}"/>
          </ac:spMkLst>
        </pc:spChg>
        <pc:spChg chg="add del mod">
          <ac:chgData name="Patrizia Luna" userId="b66f579c-817f-4734-88d0-76a7d4686317" providerId="ADAL" clId="{E1FCF372-AEB6-AA42-B600-04F35FD49EB5}" dt="2019-01-08T23:57:22.035" v="725" actId="931"/>
          <ac:spMkLst>
            <pc:docMk/>
            <pc:sldMk cId="3954820788" sldId="490"/>
            <ac:spMk id="6" creationId="{8C4659F4-D0B3-E341-93B8-A7B9976DE622}"/>
          </ac:spMkLst>
        </pc:spChg>
        <pc:picChg chg="add mod">
          <ac:chgData name="Patrizia Luna" userId="b66f579c-817f-4734-88d0-76a7d4686317" providerId="ADAL" clId="{E1FCF372-AEB6-AA42-B600-04F35FD49EB5}" dt="2019-01-08T23:57:27.554" v="727" actId="18654"/>
          <ac:picMkLst>
            <pc:docMk/>
            <pc:sldMk cId="3954820788" sldId="490"/>
            <ac:picMk id="8" creationId="{BC42F54B-D54D-4A41-B803-CED68956841A}"/>
          </ac:picMkLst>
        </pc:picChg>
        <pc:picChg chg="del">
          <ac:chgData name="Patrizia Luna" userId="b66f579c-817f-4734-88d0-76a7d4686317" providerId="ADAL" clId="{E1FCF372-AEB6-AA42-B600-04F35FD49EB5}" dt="2019-01-08T23:57:05.731" v="724" actId="478"/>
          <ac:picMkLst>
            <pc:docMk/>
            <pc:sldMk cId="3954820788" sldId="490"/>
            <ac:picMk id="11" creationId="{A3E99562-91C2-E146-BB14-02A135F82188}"/>
          </ac:picMkLst>
        </pc:picChg>
      </pc:sldChg>
      <pc:sldChg chg="addSp delSp modSp add">
        <pc:chgData name="Patrizia Luna" userId="b66f579c-817f-4734-88d0-76a7d4686317" providerId="ADAL" clId="{E1FCF372-AEB6-AA42-B600-04F35FD49EB5}" dt="2019-01-09T00:31:36.796" v="1046" actId="207"/>
        <pc:sldMkLst>
          <pc:docMk/>
          <pc:sldMk cId="524689178" sldId="491"/>
        </pc:sldMkLst>
        <pc:spChg chg="mod">
          <ac:chgData name="Patrizia Luna" userId="b66f579c-817f-4734-88d0-76a7d4686317" providerId="ADAL" clId="{E1FCF372-AEB6-AA42-B600-04F35FD49EB5}" dt="2019-01-09T00:13:02.320" v="914"/>
          <ac:spMkLst>
            <pc:docMk/>
            <pc:sldMk cId="524689178" sldId="491"/>
            <ac:spMk id="2" creationId="{524DDB5E-A496-C34E-ADE4-E1DD634E8191}"/>
          </ac:spMkLst>
        </pc:spChg>
        <pc:spChg chg="mod">
          <ac:chgData name="Patrizia Luna" userId="b66f579c-817f-4734-88d0-76a7d4686317" providerId="ADAL" clId="{E1FCF372-AEB6-AA42-B600-04F35FD49EB5}" dt="2019-01-09T00:07:38.401" v="785"/>
          <ac:spMkLst>
            <pc:docMk/>
            <pc:sldMk cId="524689178" sldId="491"/>
            <ac:spMk id="3" creationId="{639EB54F-CAFD-1244-9420-D404E9C8AD2B}"/>
          </ac:spMkLst>
        </pc:spChg>
        <pc:spChg chg="del mod">
          <ac:chgData name="Patrizia Luna" userId="b66f579c-817f-4734-88d0-76a7d4686317" providerId="ADAL" clId="{E1FCF372-AEB6-AA42-B600-04F35FD49EB5}" dt="2019-01-09T00:10:04.378" v="794"/>
          <ac:spMkLst>
            <pc:docMk/>
            <pc:sldMk cId="524689178" sldId="491"/>
            <ac:spMk id="4" creationId="{555A329C-5B8C-0342-A4AE-C8C238478613}"/>
          </ac:spMkLst>
        </pc:spChg>
        <pc:spChg chg="add mod">
          <ac:chgData name="Patrizia Luna" userId="b66f579c-817f-4734-88d0-76a7d4686317" providerId="ADAL" clId="{E1FCF372-AEB6-AA42-B600-04F35FD49EB5}" dt="2019-01-09T00:31:36.796" v="1046" actId="207"/>
          <ac:spMkLst>
            <pc:docMk/>
            <pc:sldMk cId="524689178" sldId="491"/>
            <ac:spMk id="5" creationId="{439C2DE9-4019-474D-B9CA-A237E86122AC}"/>
          </ac:spMkLst>
        </pc:spChg>
      </pc:sldChg>
      <pc:sldChg chg="addSp delSp modSp add">
        <pc:chgData name="Patrizia Luna" userId="b66f579c-817f-4734-88d0-76a7d4686317" providerId="ADAL" clId="{E1FCF372-AEB6-AA42-B600-04F35FD49EB5}" dt="2019-01-09T00:14:36.009" v="924" actId="18131"/>
        <pc:sldMkLst>
          <pc:docMk/>
          <pc:sldMk cId="1751637090" sldId="492"/>
        </pc:sldMkLst>
        <pc:spChg chg="mod">
          <ac:chgData name="Patrizia Luna" userId="b66f579c-817f-4734-88d0-76a7d4686317" providerId="ADAL" clId="{E1FCF372-AEB6-AA42-B600-04F35FD49EB5}" dt="2019-01-09T00:13:05.934" v="915"/>
          <ac:spMkLst>
            <pc:docMk/>
            <pc:sldMk cId="1751637090" sldId="492"/>
            <ac:spMk id="2" creationId="{636AB2EB-2B3A-B943-B74A-7BC1EFE978D2}"/>
          </ac:spMkLst>
        </pc:spChg>
        <pc:spChg chg="mod">
          <ac:chgData name="Patrizia Luna" userId="b66f579c-817f-4734-88d0-76a7d4686317" providerId="ADAL" clId="{E1FCF372-AEB6-AA42-B600-04F35FD49EB5}" dt="2019-01-09T00:08:28.970" v="792"/>
          <ac:spMkLst>
            <pc:docMk/>
            <pc:sldMk cId="1751637090" sldId="492"/>
            <ac:spMk id="3" creationId="{46616DFA-5D82-4A42-9BB2-5B2C38145623}"/>
          </ac:spMkLst>
        </pc:spChg>
        <pc:spChg chg="mod">
          <ac:chgData name="Patrizia Luna" userId="b66f579c-817f-4734-88d0-76a7d4686317" providerId="ADAL" clId="{E1FCF372-AEB6-AA42-B600-04F35FD49EB5}" dt="2019-01-09T00:14:07.646" v="919" actId="1076"/>
          <ac:spMkLst>
            <pc:docMk/>
            <pc:sldMk cId="1751637090" sldId="492"/>
            <ac:spMk id="4" creationId="{02FA4FBE-11B7-FD46-A9DA-058CAFF06CC0}"/>
          </ac:spMkLst>
        </pc:spChg>
        <pc:spChg chg="del">
          <ac:chgData name="Patrizia Luna" userId="b66f579c-817f-4734-88d0-76a7d4686317" providerId="ADAL" clId="{E1FCF372-AEB6-AA42-B600-04F35FD49EB5}" dt="2019-01-09T00:14:25.049" v="921" actId="931"/>
          <ac:spMkLst>
            <pc:docMk/>
            <pc:sldMk cId="1751637090" sldId="492"/>
            <ac:spMk id="5" creationId="{14963FB7-F2DC-374F-AB12-A460FBE7B135}"/>
          </ac:spMkLst>
        </pc:spChg>
        <pc:picChg chg="add mod modCrop">
          <ac:chgData name="Patrizia Luna" userId="b66f579c-817f-4734-88d0-76a7d4686317" providerId="ADAL" clId="{E1FCF372-AEB6-AA42-B600-04F35FD49EB5}" dt="2019-01-09T00:14:36.009" v="924" actId="18131"/>
          <ac:picMkLst>
            <pc:docMk/>
            <pc:sldMk cId="1751637090" sldId="492"/>
            <ac:picMk id="7" creationId="{6A03A5A5-A66A-124A-945A-558BD452CC83}"/>
          </ac:picMkLst>
        </pc:picChg>
      </pc:sldChg>
    </pc:docChg>
  </pc:docChgLst>
  <pc:docChgLst>
    <pc:chgData name="Natalie Cox" userId="S::natalie.cox@caritas.org.au::cf26f5ed-b856-495c-95a8-62acca009d41" providerId="AD" clId="Web-{8341FD57-FD8B-4A51-B1B5-EBCEDFB053DC}"/>
    <pc:docChg chg="">
      <pc:chgData name="Natalie Cox" userId="S::natalie.cox@caritas.org.au::cf26f5ed-b856-495c-95a8-62acca009d41" providerId="AD" clId="Web-{8341FD57-FD8B-4A51-B1B5-EBCEDFB053DC}" dt="2019-01-10T02:27:49.551" v="0"/>
      <pc:docMkLst>
        <pc:docMk/>
      </pc:docMkLst>
      <pc:sldChg chg="addCm">
        <pc:chgData name="Natalie Cox" userId="S::natalie.cox@caritas.org.au::cf26f5ed-b856-495c-95a8-62acca009d41" providerId="AD" clId="Web-{8341FD57-FD8B-4A51-B1B5-EBCEDFB053DC}" dt="2019-01-10T02:27:49.551" v="0"/>
        <pc:sldMkLst>
          <pc:docMk/>
          <pc:sldMk cId="2396768402" sldId="4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A7C48E9-2B28-5D4E-82F4-795B3652695B}" type="datetimeFigureOut">
              <a:rPr lang="en-US" smtClean="0"/>
              <a:t>2/1/2019</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3A601E1-AFEE-AA40-B9D6-E7C3110FECAB}" type="datetimeFigureOut">
              <a:rPr lang="en-US" smtClean="0"/>
              <a:t>2/1/2019</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ritas.org.au/cs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caritas.org.au/learn/schools/secondary-school-teaching-resources?topic=catholic+social+teachin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ustralianai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ustralianaid.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aid.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lobalgoal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lobalgoals.org/resource-centre/the-basic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ritas.org.au/learn/catholic-social-teach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evpolicy.org/aidtracker/trend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devpolicy.org/aidtracker/comparis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heconversation.com/new-research-shows-australians-have-wrong-idea-on-foreign-aid-spending-9877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aritas.org.au/where-we-work"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aritas.org.au/where-we-wor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zcatholic.org.nz/2017/05/01/caritas-worker-aims-help-sudan-crisi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aritas.org/2010/08/life-as-a-caritas-aid-worker-in-the-pakistan-flood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aritas.org.au/learn/blog/blog-detail/a-new-era-for-australian-aid"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vpolicy.org/aidtracker/trend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ustralianaid.org/why-ai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ustralianaid.org/why-ai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ecd.org/dac/stats/What-is-ODA.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devpolicy.org/aidtracker/tren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smtClean="0">
                <a:latin typeface="+mn-lt"/>
              </a:rPr>
              <a:t>For Caritas Australia’s comprehensive online Catholic Social Teaching toolkit </a:t>
            </a:r>
            <a:br>
              <a:rPr lang="en-AU" sz="1200" dirty="0" smtClean="0">
                <a:latin typeface="+mn-lt"/>
              </a:rPr>
            </a:br>
            <a:r>
              <a:rPr lang="en-AU" sz="1200" dirty="0" smtClean="0">
                <a:latin typeface="+mn-lt"/>
              </a:rPr>
              <a:t>visit: </a:t>
            </a:r>
            <a:r>
              <a:rPr lang="en-AU" sz="1200" dirty="0" smtClean="0">
                <a:latin typeface="+mn-lt"/>
                <a:hlinkClick r:id="rId3"/>
              </a:rPr>
              <a:t>www.caritas.org.au/cst</a:t>
            </a:r>
            <a:r>
              <a:rPr lang="en-AU" sz="1200" dirty="0" smtClean="0">
                <a:latin typeface="+mn-lt"/>
              </a:rPr>
              <a:t>  For additional resources </a:t>
            </a:r>
            <a:r>
              <a:rPr lang="en-AU" sz="1200" dirty="0" smtClean="0">
                <a:latin typeface="+mn-lt"/>
                <a:hlinkClick r:id="rId4"/>
              </a:rPr>
              <a:t>click here</a:t>
            </a:r>
            <a:r>
              <a:rPr lang="en-AU" sz="1200" dirty="0" smtClean="0">
                <a:latin typeface="+mn-lt"/>
              </a:rPr>
              <a:t> (and scroll down).</a:t>
            </a:r>
            <a:endParaRPr lang="en-AU" dirty="0" smtClean="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306598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Campaign for Australian Aid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www.australianaid.org</a:t>
            </a:r>
            <a:endParaRPr lang="en-US"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10</a:t>
            </a:fld>
            <a:endParaRPr lang="en-US"/>
          </a:p>
        </p:txBody>
      </p:sp>
    </p:spTree>
    <p:extLst>
      <p:ext uri="{BB962C8B-B14F-4D97-AF65-F5344CB8AC3E}">
        <p14:creationId xmlns:p14="http://schemas.microsoft.com/office/powerpoint/2010/main" val="162756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Campaign for Australian Aid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www.australianaid.org</a:t>
            </a:r>
            <a:endParaRPr lang="en-US"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247637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Campaign for Australian Aid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www.australianaid.org</a:t>
            </a:r>
            <a:endParaRPr lang="en-US"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156134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www.globalgoals.org</a:t>
            </a:r>
            <a:r>
              <a:rPr lang="en-AU" dirty="0"/>
              <a:t> </a:t>
            </a:r>
          </a:p>
          <a:p>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336758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http://www.globalgoals.org/resource-centre/the-basics/</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373760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73449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What does our faith say?</a:t>
            </a:r>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16</a:t>
            </a:fld>
            <a:endParaRPr lang="en-US"/>
          </a:p>
        </p:txBody>
      </p:sp>
    </p:spTree>
    <p:extLst>
      <p:ext uri="{BB962C8B-B14F-4D97-AF65-F5344CB8AC3E}">
        <p14:creationId xmlns:p14="http://schemas.microsoft.com/office/powerpoint/2010/main" val="4260900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latin typeface="Arial" panose="020B0604020202020204" pitchFamily="34" charset="0"/>
                <a:cs typeface="Arial" panose="020B0604020202020204" pitchFamily="34" charset="0"/>
                <a:hlinkClick r:id="rId3"/>
              </a:rPr>
              <a:t>Click here</a:t>
            </a:r>
            <a:r>
              <a:rPr lang="en-AU" dirty="0" smtClean="0">
                <a:latin typeface="Arial" panose="020B0604020202020204" pitchFamily="34" charset="0"/>
                <a:cs typeface="Arial" panose="020B0604020202020204" pitchFamily="34" charset="0"/>
              </a:rPr>
              <a:t> to learn more about Catholic Social Teaching.</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114334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whole resource is framed around the CSTS- this provides a framework for DISCERNMENT when  considering programs, ideas and approaches to development. </a:t>
            </a:r>
            <a:endParaRPr lang="en-AU" dirty="0"/>
          </a:p>
          <a:p>
            <a:endParaRPr lang="en-AU" dirty="0"/>
          </a:p>
          <a:p>
            <a:r>
              <a:rPr lang="en-AU" dirty="0"/>
              <a:t>At</a:t>
            </a:r>
            <a:r>
              <a:rPr lang="en-AU" baseline="0" dirty="0"/>
              <a:t> Caritas we use these as ‘belief statements’ that then flow on to how we do things. ‘If we believe that….then…’</a:t>
            </a:r>
          </a:p>
          <a:p>
            <a:endParaRPr lang="en-AU" baseline="0" dirty="0"/>
          </a:p>
        </p:txBody>
      </p:sp>
      <p:sp>
        <p:nvSpPr>
          <p:cNvPr id="4" name="Slide Number Placeholder 3"/>
          <p:cNvSpPr>
            <a:spLocks noGrp="1"/>
          </p:cNvSpPr>
          <p:nvPr>
            <p:ph type="sldNum" sz="quarter" idx="10"/>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320501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t>Source:</a:t>
            </a:r>
          </a:p>
          <a:p>
            <a:pPr algn="l"/>
            <a:r>
              <a:rPr lang="en-AU" dirty="0"/>
              <a:t>Micah, Beating Extreme</a:t>
            </a:r>
            <a:r>
              <a:rPr lang="en-AU" baseline="0" dirty="0"/>
              <a:t> Poverty Together, Voices for Justice, 2018, Policy Overview.</a:t>
            </a:r>
          </a:p>
          <a:p>
            <a:pPr algn="l"/>
            <a:endParaRPr lang="en-AU" baseline="0" dirty="0"/>
          </a:p>
          <a:p>
            <a:pPr algn="l"/>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145794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3424759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From 2000 until 2013, Australia’s aid program reflected the global trend, and was on a steady upward trajectory – both in real dollar terms and as a percentage of GNI. Between 2007 and 2013, the rate of increase reached 7% per year, rising from $3 billion to $5.6 billion. Australia’s generosity in aid rose to 0.33% GNI, and the aid program enjoyed bipartisan support for an aid target of 0.5% GNI. In recent years however, for the past five years, Australia’s aid program has experienced unprecedented and consistent cuts. The largest single year cut occurred in December 2014, with a massive funding slash of $1 billion, equivalent to 20% of the entire aid program.</a:t>
            </a:r>
            <a:endParaRPr lang="en-AU" sz="1200" b="1" dirty="0">
              <a:solidFill>
                <a:srgbClr val="86005B"/>
              </a:solidFill>
              <a:latin typeface="Felt Tip Roman" panose="03080502040305020204" pitchFamily="66" charset="0"/>
            </a:endParaRPr>
          </a:p>
          <a:p>
            <a:pPr algn="l"/>
            <a:endParaRPr lang="en-AU" sz="1200" b="1" dirty="0">
              <a:solidFill>
                <a:srgbClr val="86005B"/>
              </a:solidFill>
              <a:latin typeface="Felt Tip Roman" panose="03080502040305020204" pitchFamily="66" charset="0"/>
            </a:endParaRPr>
          </a:p>
          <a:p>
            <a:pPr algn="l"/>
            <a:r>
              <a:rPr lang="en-AU" sz="1200" b="1" dirty="0">
                <a:solidFill>
                  <a:srgbClr val="86005B"/>
                </a:solidFill>
                <a:latin typeface="Felt Tip Roman" panose="03080502040305020204" pitchFamily="66" charset="0"/>
              </a:rPr>
              <a:t>Source:</a:t>
            </a:r>
          </a:p>
          <a:p>
            <a:pPr algn="l"/>
            <a:r>
              <a:rPr lang="en-AU" sz="1200" dirty="0">
                <a:solidFill>
                  <a:srgbClr val="86005B"/>
                </a:solidFill>
                <a:latin typeface="Felt Tip Roman" panose="03080502040305020204" pitchFamily="66" charset="0"/>
              </a:rPr>
              <a:t>ACFID (Australian Council for International Development) Analysis of the 2018-2019 Federal Budget.</a:t>
            </a:r>
          </a:p>
          <a:p>
            <a:pPr algn="l"/>
            <a:r>
              <a:rPr lang="en-AU" sz="1200" dirty="0">
                <a:solidFill>
                  <a:srgbClr val="86005B"/>
                </a:solidFill>
                <a:latin typeface="Felt Tip Roman" panose="03080502040305020204" pitchFamily="66" charset="0"/>
              </a:rPr>
              <a:t>11 May, 2018</a:t>
            </a:r>
            <a:endParaRPr lang="en-AU" b="1" i="0" dirty="0"/>
          </a:p>
          <a:p>
            <a:pPr algn="l"/>
            <a:r>
              <a:rPr lang="en-AU" dirty="0"/>
              <a:t>Micah, Beating Extreme</a:t>
            </a:r>
            <a:r>
              <a:rPr lang="en-AU" baseline="0" dirty="0"/>
              <a:t> Poverty Together, Voices for Justice, 2018, Policy Overview.</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20</a:t>
            </a:fld>
            <a:endParaRPr lang="en-US"/>
          </a:p>
        </p:txBody>
      </p:sp>
    </p:spTree>
    <p:extLst>
      <p:ext uri="{BB962C8B-B14F-4D97-AF65-F5344CB8AC3E}">
        <p14:creationId xmlns:p14="http://schemas.microsoft.com/office/powerpoint/2010/main" val="71353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http://devpolicy.org/aidtracker/trends/</a:t>
            </a: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21</a:t>
            </a:fld>
            <a:endParaRPr lang="en-US"/>
          </a:p>
        </p:txBody>
      </p:sp>
    </p:spTree>
    <p:extLst>
      <p:ext uri="{BB962C8B-B14F-4D97-AF65-F5344CB8AC3E}">
        <p14:creationId xmlns:p14="http://schemas.microsoft.com/office/powerpoint/2010/main" val="194937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dirty="0" smtClean="0">
                <a:solidFill>
                  <a:srgbClr val="86005B"/>
                </a:solidFill>
                <a:latin typeface="Felt Tip Roman" panose="03080502040305020204" pitchFamily="66" charset="0"/>
              </a:rPr>
              <a:t>Source 1:</a:t>
            </a:r>
            <a:endParaRPr lang="en-AU" sz="1200" b="1" dirty="0">
              <a:solidFill>
                <a:srgbClr val="86005B"/>
              </a:solidFill>
              <a:latin typeface="Felt Tip Roman" panose="03080502040305020204" pitchFamily="66" charset="0"/>
            </a:endParaRPr>
          </a:p>
          <a:p>
            <a:pPr algn="l"/>
            <a:r>
              <a:rPr lang="en-AU" sz="1200" dirty="0">
                <a:solidFill>
                  <a:srgbClr val="86005B"/>
                </a:solidFill>
                <a:latin typeface="Felt Tip Roman" panose="03080502040305020204" pitchFamily="66" charset="0"/>
              </a:rPr>
              <a:t>ACFID (Australian Council for International Development) Analysis of the 2018-2019 Federal Budget.</a:t>
            </a:r>
          </a:p>
          <a:p>
            <a:pPr algn="l"/>
            <a:r>
              <a:rPr lang="en-AU" sz="1200" dirty="0">
                <a:solidFill>
                  <a:srgbClr val="86005B"/>
                </a:solidFill>
                <a:latin typeface="Felt Tip Roman" panose="03080502040305020204" pitchFamily="66" charset="0"/>
              </a:rPr>
              <a:t>11 May, </a:t>
            </a:r>
            <a:r>
              <a:rPr lang="en-AU" sz="1200" dirty="0" smtClean="0">
                <a:solidFill>
                  <a:srgbClr val="86005B"/>
                </a:solidFill>
                <a:latin typeface="Felt Tip Roman" panose="03080502040305020204" pitchFamily="66" charset="0"/>
              </a:rPr>
              <a:t>2018</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rgbClr val="86005B"/>
                </a:solidFill>
                <a:latin typeface="Felt Tip Roman" panose="03080502040305020204" pitchFamily="66" charset="0"/>
              </a:rPr>
              <a:t>Source 2:</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smtClean="0">
                <a:solidFill>
                  <a:srgbClr val="86005B"/>
                </a:solidFill>
                <a:latin typeface="+mn-lt"/>
                <a:hlinkClick r:id="rId3"/>
              </a:rPr>
              <a:t>http://devpolicy.org/aidtracker/comparisons/</a:t>
            </a:r>
            <a:endParaRPr lang="en-AU" b="1" dirty="0" smtClean="0">
              <a:solidFill>
                <a:srgbClr val="86005B"/>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rgbClr val="86005B"/>
              </a:solidFill>
              <a:latin typeface="Felt Tip Roman" panose="03080502040305020204" pitchFamily="66" charset="0"/>
            </a:endParaRPr>
          </a:p>
          <a:p>
            <a:pPr algn="l"/>
            <a:endParaRPr lang="en-AU" b="1" i="0"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22</a:t>
            </a:fld>
            <a:endParaRPr lang="en-US"/>
          </a:p>
        </p:txBody>
      </p:sp>
    </p:spTree>
    <p:extLst>
      <p:ext uri="{BB962C8B-B14F-4D97-AF65-F5344CB8AC3E}">
        <p14:creationId xmlns:p14="http://schemas.microsoft.com/office/powerpoint/2010/main" val="1167792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Source</a:t>
            </a:r>
            <a:r>
              <a:rPr lang="en-AU" b="1" baseline="0" dirty="0" smtClean="0"/>
              <a:t> 1: </a:t>
            </a:r>
          </a:p>
          <a:p>
            <a:r>
              <a:rPr lang="en-AU" baseline="0" dirty="0" smtClean="0"/>
              <a:t>The conversation.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hlinkClick r:id="rId3"/>
              </a:rPr>
              <a:t>http://theconversation.com/new-research-shows-australians-have-wrong-idea-on-foreign-aid-spending-98772</a:t>
            </a:r>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23</a:t>
            </a:fld>
            <a:endParaRPr lang="en-US"/>
          </a:p>
        </p:txBody>
      </p:sp>
    </p:spTree>
    <p:extLst>
      <p:ext uri="{BB962C8B-B14F-4D97-AF65-F5344CB8AC3E}">
        <p14:creationId xmlns:p14="http://schemas.microsoft.com/office/powerpoint/2010/main" val="1360556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24</a:t>
            </a:fld>
            <a:endParaRPr lang="en-US"/>
          </a:p>
        </p:txBody>
      </p:sp>
    </p:spTree>
    <p:extLst>
      <p:ext uri="{BB962C8B-B14F-4D97-AF65-F5344CB8AC3E}">
        <p14:creationId xmlns:p14="http://schemas.microsoft.com/office/powerpoint/2010/main" val="133765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dirty="0">
                <a:solidFill>
                  <a:srgbClr val="86005B"/>
                </a:solidFill>
                <a:latin typeface="Felt Tip Roman" panose="03080502040305020204" pitchFamily="66" charset="0"/>
              </a:rPr>
              <a:t>Source:</a:t>
            </a:r>
          </a:p>
          <a:p>
            <a:pPr algn="l"/>
            <a:r>
              <a:rPr lang="en-AU" sz="1200" dirty="0">
                <a:solidFill>
                  <a:srgbClr val="86005B"/>
                </a:solidFill>
                <a:latin typeface="Felt Tip Roman" panose="03080502040305020204" pitchFamily="66" charset="0"/>
              </a:rPr>
              <a:t>ACFID (Australian Council for International Development) Analysis of the 2018-2019 Federal Budget.</a:t>
            </a:r>
          </a:p>
          <a:p>
            <a:pPr algn="l"/>
            <a:r>
              <a:rPr lang="en-AU" sz="1200" dirty="0">
                <a:solidFill>
                  <a:srgbClr val="86005B"/>
                </a:solidFill>
                <a:latin typeface="Felt Tip Roman" panose="03080502040305020204" pitchFamily="66" charset="0"/>
              </a:rPr>
              <a:t>11 May, 2018</a:t>
            </a:r>
          </a:p>
          <a:p>
            <a:pPr algn="l"/>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25</a:t>
            </a:fld>
            <a:endParaRPr lang="en-US"/>
          </a:p>
        </p:txBody>
      </p:sp>
    </p:spTree>
    <p:extLst>
      <p:ext uri="{BB962C8B-B14F-4D97-AF65-F5344CB8AC3E}">
        <p14:creationId xmlns:p14="http://schemas.microsoft.com/office/powerpoint/2010/main" val="4200490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1" i="0" dirty="0"/>
              <a:t>Source:</a:t>
            </a:r>
          </a:p>
          <a:p>
            <a:pPr algn="l"/>
            <a:r>
              <a:rPr lang="en-AU" dirty="0"/>
              <a:t>Micah, Beating Extreme</a:t>
            </a:r>
            <a:r>
              <a:rPr lang="en-AU" baseline="0" dirty="0"/>
              <a:t> Poverty Together, Voices for Justice, 2018, Policy Overview.</a:t>
            </a:r>
            <a:endParaRPr lang="en-AU" b="1" dirty="0"/>
          </a:p>
          <a:p>
            <a:endParaRPr lang="en-AU" b="1" dirty="0"/>
          </a:p>
          <a:p>
            <a:r>
              <a:rPr lang="en-AU" b="1" dirty="0"/>
              <a:t>Photo Credits Left to Right:</a:t>
            </a:r>
          </a:p>
          <a:p>
            <a:r>
              <a:rPr lang="en-AU" dirty="0" err="1"/>
              <a:t>Joylyn</a:t>
            </a:r>
            <a:r>
              <a:rPr lang="en-AU" dirty="0"/>
              <a:t>, 13, and her family were affected by typhoon in Baguio City, now she helps her family sell paper scraps to make ends meet. </a:t>
            </a:r>
            <a:r>
              <a:rPr lang="en-AU" b="1" dirty="0"/>
              <a:t>Credit: </a:t>
            </a:r>
            <a:r>
              <a:rPr lang="en-AU" dirty="0"/>
              <a:t>NASSA Caritas Philippines</a:t>
            </a:r>
          </a:p>
          <a:p>
            <a:endParaRPr lang="en-AU" dirty="0"/>
          </a:p>
          <a:p>
            <a:r>
              <a:rPr lang="en-AU" dirty="0"/>
              <a:t>Destruction in Kathmandu, Nepal, caused by earthquake</a:t>
            </a:r>
            <a:r>
              <a:rPr lang="en-AU" baseline="0" dirty="0"/>
              <a:t> in 2015.</a:t>
            </a:r>
            <a:r>
              <a:rPr lang="en-AU" dirty="0"/>
              <a:t>  </a:t>
            </a:r>
            <a:r>
              <a:rPr lang="en-AU" b="1" dirty="0"/>
              <a:t>Credit: </a:t>
            </a:r>
            <a:r>
              <a:rPr lang="en-AU" b="0" dirty="0"/>
              <a:t>Edyta </a:t>
            </a:r>
            <a:r>
              <a:rPr lang="en-AU" b="0" dirty="0" err="1"/>
              <a:t>Stepczak</a:t>
            </a:r>
            <a:r>
              <a:rPr lang="en-AU" b="0" dirty="0"/>
              <a:t> (a resident of Kathmandu) </a:t>
            </a:r>
          </a:p>
          <a:p>
            <a:endParaRPr lang="en-AU" dirty="0"/>
          </a:p>
          <a:p>
            <a:r>
              <a:rPr lang="en-AU" dirty="0"/>
              <a:t>Rebuilding Montmartre Secondary School and Catholic complex,</a:t>
            </a:r>
            <a:r>
              <a:rPr lang="en-AU" baseline="0" dirty="0"/>
              <a:t> following Cyclone Pam in Vanuatu 2015. </a:t>
            </a:r>
            <a:r>
              <a:rPr lang="en-AU" b="1" baseline="0" dirty="0"/>
              <a:t>Credit: </a:t>
            </a:r>
            <a:r>
              <a:rPr lang="en-AU" dirty="0"/>
              <a:t>Mark Mitchell, Caritas New Zealand</a:t>
            </a:r>
            <a:endParaRPr lang="en-AU" baseline="0" dirty="0"/>
          </a:p>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family receives assistance from the Catholic Relief Services to refugees in the earthquake, landslide and tsunami, </a:t>
            </a:r>
            <a:r>
              <a:rPr lang="en-US" sz="1200" kern="1200" dirty="0" err="1">
                <a:solidFill>
                  <a:schemeClr val="tx1"/>
                </a:solidFill>
                <a:effectLst/>
                <a:latin typeface="+mn-lt"/>
                <a:ea typeface="+mn-ea"/>
                <a:cs typeface="+mn-cs"/>
              </a:rPr>
              <a:t>Palu</a:t>
            </a:r>
            <a:r>
              <a:rPr lang="en-US" sz="1200" kern="1200" dirty="0">
                <a:solidFill>
                  <a:schemeClr val="tx1"/>
                </a:solidFill>
                <a:effectLst/>
                <a:latin typeface="+mn-lt"/>
                <a:ea typeface="+mn-ea"/>
                <a:cs typeface="+mn-cs"/>
              </a:rPr>
              <a:t>, Indonesia on October 14, 2018. On September 28, 2018, a 7.5 magnitude earthquake followed by a tsunami hit Central Sulawesi, Indonesia, causing major loss of life and damage, toppling buildings, shopping malls and mosques. Infrastructure, such as roads and bridges, was also badly damaged. </a:t>
            </a:r>
            <a:r>
              <a:rPr lang="en-US" sz="1200" b="1" kern="1200" dirty="0">
                <a:solidFill>
                  <a:schemeClr val="tx1"/>
                </a:solidFill>
                <a:effectLst/>
                <a:latin typeface="+mn-lt"/>
                <a:ea typeface="+mn-ea"/>
                <a:cs typeface="+mn-cs"/>
              </a:rPr>
              <a:t>Credit: </a:t>
            </a:r>
            <a:r>
              <a:rPr lang="en-US" sz="1200" kern="1200" dirty="0">
                <a:solidFill>
                  <a:schemeClr val="tx1"/>
                </a:solidFill>
                <a:effectLst/>
                <a:latin typeface="+mn-lt"/>
                <a:ea typeface="+mn-ea"/>
                <a:cs typeface="+mn-cs"/>
              </a:rPr>
              <a:t>Yusef </a:t>
            </a:r>
            <a:r>
              <a:rPr lang="en-US" sz="1200" kern="1200" dirty="0" err="1">
                <a:solidFill>
                  <a:schemeClr val="tx1"/>
                </a:solidFill>
                <a:effectLst/>
                <a:latin typeface="+mn-lt"/>
                <a:ea typeface="+mn-ea"/>
                <a:cs typeface="+mn-cs"/>
              </a:rPr>
              <a:t>Wahil</a:t>
            </a:r>
            <a:r>
              <a:rPr lang="en-US" sz="1200" kern="1200" dirty="0">
                <a:solidFill>
                  <a:schemeClr val="tx1"/>
                </a:solidFill>
                <a:effectLst/>
                <a:latin typeface="+mn-lt"/>
                <a:ea typeface="+mn-ea"/>
                <a:cs typeface="+mn-cs"/>
              </a:rPr>
              <a:t> for Catholic Relief Services</a:t>
            </a: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26</a:t>
            </a:fld>
            <a:endParaRPr lang="en-US"/>
          </a:p>
        </p:txBody>
      </p:sp>
    </p:spTree>
    <p:extLst>
      <p:ext uri="{BB962C8B-B14F-4D97-AF65-F5344CB8AC3E}">
        <p14:creationId xmlns:p14="http://schemas.microsoft.com/office/powerpoint/2010/main" val="167202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Quote Credit:</a:t>
            </a:r>
          </a:p>
          <a:p>
            <a:r>
              <a:rPr lang="en-AU" sz="1200" kern="1200" dirty="0">
                <a:solidFill>
                  <a:schemeClr val="tx1"/>
                </a:solidFill>
                <a:effectLst/>
                <a:latin typeface="+mn-lt"/>
                <a:ea typeface="+mn-ea"/>
                <a:cs typeface="+mn-cs"/>
              </a:rPr>
              <a:t>Vatican City, 23 May 2016 – The Holy Father has written a letter to the general secretary of the United Nations, Ban Ki-Moon, on the occasion of the First World Humanitarian Summit held in Istanbul, Turkey on 23 and 24 May. </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27</a:t>
            </a:fld>
            <a:endParaRPr lang="en-US"/>
          </a:p>
        </p:txBody>
      </p:sp>
    </p:spTree>
    <p:extLst>
      <p:ext uri="{BB962C8B-B14F-4D97-AF65-F5344CB8AC3E}">
        <p14:creationId xmlns:p14="http://schemas.microsoft.com/office/powerpoint/2010/main" val="264266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Quote Credit:</a:t>
            </a:r>
          </a:p>
          <a:p>
            <a:r>
              <a:rPr lang="en-AU" sz="1200" kern="1200" dirty="0">
                <a:solidFill>
                  <a:schemeClr val="tx1"/>
                </a:solidFill>
                <a:effectLst/>
                <a:latin typeface="+mn-lt"/>
                <a:ea typeface="+mn-ea"/>
                <a:cs typeface="+mn-cs"/>
              </a:rPr>
              <a:t>Vatican City, 23 May 2016 – The Holy Father has written a letter to the general secretary of the United Nations, Ban Ki-Moon, on the occasion of the First World Humanitarian Summit held in Istanbul, Turkey on 23 and 24 May.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 Photo information:</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September 28, 2018, a 7.5 magnitude earthquake followed by a tsunami hit Central Sulawesi, Indonesia, causing major loss of life and damage, toppling buildings, shopping malls and mosques. Infrastructure, such as roads and bridges, was also badly damaged.</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28</a:t>
            </a:fld>
            <a:endParaRPr lang="en-US"/>
          </a:p>
        </p:txBody>
      </p:sp>
    </p:spTree>
    <p:extLst>
      <p:ext uri="{BB962C8B-B14F-4D97-AF65-F5344CB8AC3E}">
        <p14:creationId xmlns:p14="http://schemas.microsoft.com/office/powerpoint/2010/main" val="707068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Quote Credit:</a:t>
            </a:r>
          </a:p>
          <a:p>
            <a:r>
              <a:rPr lang="en-AU" sz="1200" kern="1200" dirty="0">
                <a:solidFill>
                  <a:schemeClr val="tx1"/>
                </a:solidFill>
                <a:effectLst/>
                <a:latin typeface="+mn-lt"/>
                <a:ea typeface="+mn-ea"/>
                <a:cs typeface="+mn-cs"/>
              </a:rPr>
              <a:t>Vatican City, 23 May 2016 – The Holy Father has written a letter to the general secretary of the United Nations, Ban Ki-Moon, on the occasion of the First World Humanitarian Summit held in Istanbul, Turkey on 23 and 24 May. </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 Photo information:</a:t>
            </a:r>
            <a:endParaRPr lang="en-US" dirty="0"/>
          </a:p>
          <a:p>
            <a:r>
              <a:rPr lang="en-US" sz="1200" kern="1200" dirty="0">
                <a:solidFill>
                  <a:schemeClr val="tx1"/>
                </a:solidFill>
                <a:effectLst/>
                <a:latin typeface="+mn-lt"/>
                <a:ea typeface="+mn-ea"/>
                <a:cs typeface="+mn-cs"/>
              </a:rPr>
              <a:t>An earthquake with a magnitude of 7.4 followed by tsunami hit Central Sulawesi on the afternoon of Friday, September 28, 2018. Over 1200 people have been confirmed dead and emergency service fears that the death toll could rise. CRS and partner Caritas have distributed essential food and non-food items and tarps to several thousand households.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29</a:t>
            </a:fld>
            <a:endParaRPr lang="en-US"/>
          </a:p>
        </p:txBody>
      </p:sp>
    </p:spTree>
    <p:extLst>
      <p:ext uri="{BB962C8B-B14F-4D97-AF65-F5344CB8AC3E}">
        <p14:creationId xmlns:p14="http://schemas.microsoft.com/office/powerpoint/2010/main" val="14951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Photo Credit Left to Right:</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1700 houses were swallowed up in 2018 when the </a:t>
            </a:r>
            <a:r>
              <a:rPr lang="en-AU" dirty="0" err="1"/>
              <a:t>Palu</a:t>
            </a:r>
            <a:r>
              <a:rPr lang="en-AU" dirty="0"/>
              <a:t> earthquake caused soil to liquefy in Indonesia. </a:t>
            </a:r>
            <a:r>
              <a:rPr lang="en-AU" b="1" dirty="0"/>
              <a:t>Credit: </a:t>
            </a:r>
            <a:r>
              <a:rPr lang="en-AU" dirty="0"/>
              <a:t>Ade </a:t>
            </a:r>
            <a:r>
              <a:rPr lang="en-AU" dirty="0" err="1"/>
              <a:t>Nuriadin</a:t>
            </a:r>
            <a:r>
              <a:rPr lang="en-AU" dirty="0"/>
              <a:t>, Catholic Relief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Following an earthquake in Nepal 2015, the distribution of tents and tarpaulins funded by Caritas to victims of the earthquake in </a:t>
            </a:r>
            <a:r>
              <a:rPr lang="en-AU" dirty="0" err="1"/>
              <a:t>Kavrepalanchowk</a:t>
            </a:r>
            <a:r>
              <a:rPr lang="en-AU" b="1" dirty="0"/>
              <a:t>. Credit: </a:t>
            </a:r>
            <a:r>
              <a:rPr lang="en-AU" b="0" dirty="0"/>
              <a:t>M</a:t>
            </a:r>
            <a:r>
              <a:rPr lang="en-AU" dirty="0"/>
              <a:t>atthieu Alexandre, Caritas Internationalis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The aftermath of Cyclone Winston in Fiji in 2016. Viti </a:t>
            </a:r>
            <a:r>
              <a:rPr lang="en-AU" dirty="0" err="1"/>
              <a:t>Levu</a:t>
            </a:r>
            <a:r>
              <a:rPr lang="en-AU" dirty="0"/>
              <a:t> </a:t>
            </a:r>
            <a:r>
              <a:rPr lang="en-AU" dirty="0" err="1"/>
              <a:t>Sakobo</a:t>
            </a:r>
            <a:r>
              <a:rPr lang="en-AU" dirty="0"/>
              <a:t> </a:t>
            </a:r>
            <a:r>
              <a:rPr lang="en-AU" dirty="0" err="1"/>
              <a:t>Waqa</a:t>
            </a:r>
            <a:r>
              <a:rPr lang="en-AU" dirty="0"/>
              <a:t> (68) lives alone in a valley near </a:t>
            </a:r>
            <a:r>
              <a:rPr lang="en-AU" dirty="0" err="1"/>
              <a:t>Rakiraki</a:t>
            </a:r>
            <a:r>
              <a:rPr lang="en-AU" dirty="0"/>
              <a:t>. </a:t>
            </a:r>
            <a:r>
              <a:rPr lang="en-AU" b="1" dirty="0"/>
              <a:t>Credit: </a:t>
            </a:r>
            <a:r>
              <a:rPr lang="en-AU" dirty="0"/>
              <a:t>Mark Mitchell Caritas Aotearoa NZ</a:t>
            </a:r>
          </a:p>
        </p:txBody>
      </p:sp>
      <p:sp>
        <p:nvSpPr>
          <p:cNvPr id="4" name="Slide Number Placeholder 3"/>
          <p:cNvSpPr>
            <a:spLocks noGrp="1"/>
          </p:cNvSpPr>
          <p:nvPr>
            <p:ph type="sldNum" sz="quarter" idx="10"/>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324865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Quote Credit:</a:t>
            </a:r>
          </a:p>
          <a:p>
            <a:r>
              <a:rPr lang="en-AU" sz="1200" kern="1200" dirty="0">
                <a:solidFill>
                  <a:schemeClr val="tx1"/>
                </a:solidFill>
                <a:effectLst/>
                <a:latin typeface="+mn-lt"/>
                <a:ea typeface="+mn-ea"/>
                <a:cs typeface="+mn-cs"/>
              </a:rPr>
              <a:t>Vatican City, 23 May 2016 – The Holy Father has written a letter to the general secretary of the United Nations, Ban Ki-Moon, on the occasion of the First World Humanitarian Summit held in Istanbul, Turkey on 23 and 24 May. </a:t>
            </a:r>
            <a:endParaRPr lang="en-US" dirty="0"/>
          </a:p>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30</a:t>
            </a:fld>
            <a:endParaRPr lang="en-US"/>
          </a:p>
        </p:txBody>
      </p:sp>
    </p:spTree>
    <p:extLst>
      <p:ext uri="{BB962C8B-B14F-4D97-AF65-F5344CB8AC3E}">
        <p14:creationId xmlns:p14="http://schemas.microsoft.com/office/powerpoint/2010/main" val="225699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For the love of our Common home,</a:t>
            </a:r>
            <a:r>
              <a:rPr lang="en-AU" baseline="0" dirty="0"/>
              <a:t> Annual Report 2017-2018</a:t>
            </a:r>
            <a:r>
              <a:rPr lang="en-AU" dirty="0"/>
              <a:t> </a:t>
            </a:r>
          </a:p>
        </p:txBody>
      </p:sp>
      <p:sp>
        <p:nvSpPr>
          <p:cNvPr id="4" name="Slide Number Placeholder 3"/>
          <p:cNvSpPr>
            <a:spLocks noGrp="1"/>
          </p:cNvSpPr>
          <p:nvPr>
            <p:ph type="sldNum" sz="quarter" idx="10"/>
          </p:nvPr>
        </p:nvSpPr>
        <p:spPr/>
        <p:txBody>
          <a:bodyPr/>
          <a:lstStyle/>
          <a:p>
            <a:fld id="{490689D6-08F4-9246-8340-6E1C330F9F5D}" type="slidenum">
              <a:rPr lang="en-US" smtClean="0"/>
              <a:t>31</a:t>
            </a:fld>
            <a:endParaRPr lang="en-US"/>
          </a:p>
        </p:txBody>
      </p:sp>
    </p:spTree>
    <p:extLst>
      <p:ext uri="{BB962C8B-B14F-4D97-AF65-F5344CB8AC3E}">
        <p14:creationId xmlns:p14="http://schemas.microsoft.com/office/powerpoint/2010/main" val="3016266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For the love of our Common home,</a:t>
            </a:r>
            <a:r>
              <a:rPr lang="en-AU" baseline="0" dirty="0"/>
              <a:t> Annual Report 2017-2018</a:t>
            </a:r>
            <a:r>
              <a:rPr lang="en-AU" dirty="0"/>
              <a:t> </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32</a:t>
            </a:fld>
            <a:endParaRPr lang="en-US"/>
          </a:p>
        </p:txBody>
      </p:sp>
    </p:spTree>
    <p:extLst>
      <p:ext uri="{BB962C8B-B14F-4D97-AF65-F5344CB8AC3E}">
        <p14:creationId xmlns:p14="http://schemas.microsoft.com/office/powerpoint/2010/main" val="1616712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 </a:t>
            </a:r>
          </a:p>
          <a:p>
            <a:r>
              <a:rPr lang="en-AU" dirty="0"/>
              <a:t>For the love of our Common home,</a:t>
            </a:r>
            <a:r>
              <a:rPr lang="en-AU" baseline="0" dirty="0"/>
              <a:t> Annual Report 2017-2018</a:t>
            </a:r>
            <a:r>
              <a:rPr lang="en-AU" dirty="0"/>
              <a:t> </a:t>
            </a:r>
          </a:p>
          <a:p>
            <a:pPr marL="0" indent="0">
              <a:buFont typeface="Arial" panose="020B0604020202020204" pitchFamily="34" charset="0"/>
              <a:buNone/>
            </a:pPr>
            <a:r>
              <a:rPr lang="en-AU" dirty="0"/>
              <a:t>Read more at </a:t>
            </a:r>
          </a:p>
          <a:p>
            <a:r>
              <a:rPr lang="en-AU" dirty="0">
                <a:hlinkClick r:id="rId3"/>
              </a:rPr>
              <a:t>www.caritas.org.au/where-we-work</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33</a:t>
            </a:fld>
            <a:endParaRPr lang="en-US"/>
          </a:p>
        </p:txBody>
      </p:sp>
    </p:spTree>
    <p:extLst>
      <p:ext uri="{BB962C8B-B14F-4D97-AF65-F5344CB8AC3E}">
        <p14:creationId xmlns:p14="http://schemas.microsoft.com/office/powerpoint/2010/main" val="2856661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Countries where we worked: Afghanistan, Bangladesh, Democratic Republic of Congo, Eritrea, Ethiopia, Fiji, India, Jordan, Kenya, Lebanon, Mexico, Nepal, Occupied Palestinian Territories, Peru, Philippines, Papua New Guinea, Samoa, South Sudan, Sudan, Tonga, Vanuatu and Venezuela.</a:t>
            </a:r>
            <a:r>
              <a:rPr lang="en-AU"/>
              <a:t/>
            </a:r>
            <a:br>
              <a:rPr lang="en-AU"/>
            </a:br>
            <a:r>
              <a:rPr lang="en-AU"/>
              <a:t>Read </a:t>
            </a:r>
            <a:r>
              <a:rPr lang="en-AU" dirty="0"/>
              <a:t>more at </a:t>
            </a:r>
          </a:p>
          <a:p>
            <a:r>
              <a:rPr lang="en-AU" dirty="0">
                <a:hlinkClick r:id="rId3"/>
              </a:rPr>
              <a:t>www.caritas.org.au/where-we-work</a:t>
            </a: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34</a:t>
            </a:fld>
            <a:endParaRPr lang="en-US"/>
          </a:p>
        </p:txBody>
      </p:sp>
    </p:spTree>
    <p:extLst>
      <p:ext uri="{BB962C8B-B14F-4D97-AF65-F5344CB8AC3E}">
        <p14:creationId xmlns:p14="http://schemas.microsoft.com/office/powerpoint/2010/main" val="3337080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r>
              <a:rPr lang="en-US" dirty="0"/>
              <a:t>New Zealand Catholic</a:t>
            </a:r>
          </a:p>
          <a:p>
            <a:r>
              <a:rPr lang="en-AU" sz="1200" b="0" i="0" u="none" strike="noStrike" kern="1200" dirty="0">
                <a:solidFill>
                  <a:schemeClr val="tx1"/>
                </a:solidFill>
                <a:effectLst/>
                <a:latin typeface="+mn-lt"/>
                <a:ea typeface="+mn-ea"/>
                <a:cs typeface="+mn-cs"/>
              </a:rPr>
              <a:t>By NZ Catholic</a:t>
            </a:r>
            <a:r>
              <a:rPr lang="en-AU" sz="1200" b="0" i="0" u="none" strike="noStrike" kern="1200" baseline="0" dirty="0">
                <a:solidFill>
                  <a:schemeClr val="tx1"/>
                </a:solidFill>
                <a:effectLst/>
                <a:latin typeface="+mn-lt"/>
                <a:ea typeface="+mn-ea"/>
                <a:cs typeface="+mn-cs"/>
              </a:rPr>
              <a:t> Staff</a:t>
            </a:r>
            <a:endParaRPr lang="en-AU"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dirty="0">
                <a:solidFill>
                  <a:schemeClr val="tx1"/>
                </a:solidFill>
                <a:effectLst/>
                <a:latin typeface="+mn-lt"/>
                <a:ea typeface="+mn-ea"/>
                <a:cs typeface="+mn-cs"/>
              </a:rPr>
              <a:t>May</a:t>
            </a:r>
            <a:r>
              <a:rPr lang="en-AU" sz="1200" b="0" i="0" u="none" strike="noStrike" kern="1200" baseline="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1, 2017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https://www.nzcatholic.org.nz/2017/05/01/caritas-worker-aims-help-sudan-crisis/</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37</a:t>
            </a:fld>
            <a:endParaRPr lang="en-US"/>
          </a:p>
        </p:txBody>
      </p:sp>
    </p:spTree>
    <p:extLst>
      <p:ext uri="{BB962C8B-B14F-4D97-AF65-F5344CB8AC3E}">
        <p14:creationId xmlns:p14="http://schemas.microsoft.com/office/powerpoint/2010/main" val="3153164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1" dirty="0">
                <a:solidFill>
                  <a:srgbClr val="86005B"/>
                </a:solidFill>
                <a:latin typeface="Felt Tip Roman" panose="03080502040305020204" pitchFamily="66" charset="0"/>
              </a:rPr>
              <a:t>Source</a:t>
            </a:r>
            <a:r>
              <a:rPr lang="en-US" sz="1100" b="1" baseline="0" dirty="0">
                <a:solidFill>
                  <a:srgbClr val="86005B"/>
                </a:solidFill>
                <a:latin typeface="Felt Tip Roman" panose="03080502040305020204" pitchFamily="66" charset="0"/>
              </a:rPr>
              <a:t> of all quotes above:</a:t>
            </a:r>
          </a:p>
          <a:p>
            <a:pPr algn="l"/>
            <a:r>
              <a:rPr lang="en-US" sz="1100" dirty="0">
                <a:solidFill>
                  <a:srgbClr val="86005B"/>
                </a:solidFill>
                <a:latin typeface="Felt Tip Roman" panose="03080502040305020204" pitchFamily="66" charset="0"/>
              </a:rPr>
              <a:t>Ameen Babar</a:t>
            </a:r>
          </a:p>
          <a:p>
            <a:pPr algn="l"/>
            <a:r>
              <a:rPr lang="en-US" sz="1100" dirty="0">
                <a:solidFill>
                  <a:srgbClr val="86005B"/>
                </a:solidFill>
                <a:latin typeface="Felt Tip Roman" panose="03080502040305020204" pitchFamily="66" charset="0"/>
              </a:rPr>
              <a:t>Caritas Aid worker in the Pakistan Floods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https://www.caritas.org/2010/08/life-as-a-caritas-aid-worker-in-the-pakistan-floods/</a:t>
            </a:r>
            <a:endParaRPr lang="en-US" dirty="0"/>
          </a:p>
          <a:p>
            <a:pPr algn="l"/>
            <a:endParaRPr lang="en-US" sz="1200" dirty="0">
              <a:solidFill>
                <a:schemeClr val="tx1"/>
              </a:solidFill>
              <a:latin typeface="+mn-lt"/>
            </a:endParaRPr>
          </a:p>
          <a:p>
            <a:pPr marL="457200" lvl="1" indent="0">
              <a:buNone/>
            </a:pP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38</a:t>
            </a:fld>
            <a:endParaRPr lang="en-US"/>
          </a:p>
        </p:txBody>
      </p:sp>
    </p:spTree>
    <p:extLst>
      <p:ext uri="{BB962C8B-B14F-4D97-AF65-F5344CB8AC3E}">
        <p14:creationId xmlns:p14="http://schemas.microsoft.com/office/powerpoint/2010/main" val="362935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40</a:t>
            </a:fld>
            <a:endParaRPr lang="en-US"/>
          </a:p>
        </p:txBody>
      </p:sp>
    </p:spTree>
    <p:extLst>
      <p:ext uri="{BB962C8B-B14F-4D97-AF65-F5344CB8AC3E}">
        <p14:creationId xmlns:p14="http://schemas.microsoft.com/office/powerpoint/2010/main" val="417107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CYEP empowers 14,160 children and young people annually. It increases the knowledge and leadership qualities of children and youth from disadvantaged and conflict-affected families, through the formation of clubs, information centres, networks and libraries. It provides jobs skills and helps them to create income-generating projects.</a:t>
            </a:r>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42</a:t>
            </a:fld>
            <a:endParaRPr lang="en-US"/>
          </a:p>
        </p:txBody>
      </p:sp>
    </p:spTree>
    <p:extLst>
      <p:ext uri="{BB962C8B-B14F-4D97-AF65-F5344CB8AC3E}">
        <p14:creationId xmlns:p14="http://schemas.microsoft.com/office/powerpoint/2010/main" val="1654650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 Photo information:</a:t>
            </a:r>
            <a:endParaRPr lang="en-US" dirty="0"/>
          </a:p>
          <a:p>
            <a:r>
              <a:rPr lang="en-US" dirty="0"/>
              <a:t>40 year old </a:t>
            </a:r>
            <a:r>
              <a:rPr lang="en-US" dirty="0" err="1"/>
              <a:t>Laimona</a:t>
            </a:r>
            <a:r>
              <a:rPr lang="en-US" dirty="0"/>
              <a:t> Khamis Mahmud has epilepsy and lives with her four children under a tarpaulin at a UN camp in </a:t>
            </a:r>
            <a:r>
              <a:rPr lang="en-US" dirty="0" err="1"/>
              <a:t>Wau</a:t>
            </a:r>
            <a:r>
              <a:rPr lang="en-US" dirty="0"/>
              <a:t>, South Sudan.</a:t>
            </a:r>
          </a:p>
        </p:txBody>
      </p:sp>
      <p:sp>
        <p:nvSpPr>
          <p:cNvPr id="4" name="Slide Number Placeholder 3"/>
          <p:cNvSpPr>
            <a:spLocks noGrp="1"/>
          </p:cNvSpPr>
          <p:nvPr>
            <p:ph type="sldNum" sz="quarter" idx="10"/>
          </p:nvPr>
        </p:nvSpPr>
        <p:spPr/>
        <p:txBody>
          <a:bodyPr/>
          <a:lstStyle/>
          <a:p>
            <a:fld id="{490689D6-08F4-9246-8340-6E1C330F9F5D}" type="slidenum">
              <a:rPr lang="en-US" smtClean="0"/>
              <a:t>47</a:t>
            </a:fld>
            <a:endParaRPr lang="en-US"/>
          </a:p>
        </p:txBody>
      </p:sp>
    </p:spTree>
    <p:extLst>
      <p:ext uri="{BB962C8B-B14F-4D97-AF65-F5344CB8AC3E}">
        <p14:creationId xmlns:p14="http://schemas.microsoft.com/office/powerpoint/2010/main" val="94840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a:t>
            </a:r>
          </a:p>
          <a:p>
            <a:r>
              <a:rPr lang="en-AU" sz="1200" b="0" i="0" u="none" strike="noStrike" kern="1200" baseline="0" dirty="0">
                <a:solidFill>
                  <a:schemeClr val="tx1"/>
                </a:solidFill>
                <a:latin typeface="+mn-lt"/>
                <a:ea typeface="+mn-ea"/>
                <a:cs typeface="+mn-cs"/>
              </a:rPr>
              <a:t>UNDP. </a:t>
            </a:r>
            <a:r>
              <a:rPr lang="en-AU" sz="1200" b="0" i="1" u="none" strike="noStrike" kern="1200" baseline="0" dirty="0">
                <a:solidFill>
                  <a:schemeClr val="tx1"/>
                </a:solidFill>
                <a:latin typeface="+mn-lt"/>
                <a:ea typeface="+mn-ea"/>
                <a:cs typeface="+mn-cs"/>
              </a:rPr>
              <a:t>The Millennium Development Goals Report </a:t>
            </a:r>
            <a:r>
              <a:rPr lang="en-AU" sz="1200" b="0" i="0" u="none" strike="noStrike" kern="1200" baseline="0" dirty="0">
                <a:solidFill>
                  <a:schemeClr val="tx1"/>
                </a:solidFill>
                <a:latin typeface="+mn-lt"/>
                <a:ea typeface="+mn-ea"/>
                <a:cs typeface="+mn-cs"/>
              </a:rPr>
              <a:t>(2015), Food and Agricultural Organisation of the United</a:t>
            </a:r>
          </a:p>
          <a:p>
            <a:r>
              <a:rPr lang="en-AU" sz="1200" b="0" i="0" u="none" strike="noStrike" kern="1200" baseline="0" dirty="0">
                <a:solidFill>
                  <a:schemeClr val="tx1"/>
                </a:solidFill>
                <a:latin typeface="+mn-lt"/>
                <a:ea typeface="+mn-ea"/>
                <a:cs typeface="+mn-cs"/>
              </a:rPr>
              <a:t>Nations. </a:t>
            </a:r>
            <a:r>
              <a:rPr lang="en-AU" sz="1200" b="0" i="1" u="none" strike="noStrike" kern="1200" baseline="0" dirty="0">
                <a:solidFill>
                  <a:schemeClr val="tx1"/>
                </a:solidFill>
                <a:latin typeface="+mn-lt"/>
                <a:ea typeface="+mn-ea"/>
                <a:cs typeface="+mn-cs"/>
              </a:rPr>
              <a:t>The State of Food Security and Nutrition in the World 2018 </a:t>
            </a:r>
            <a:r>
              <a:rPr lang="en-AU" sz="1200" b="0" i="0" u="none" strike="noStrike" kern="1200" baseline="0" dirty="0">
                <a:solidFill>
                  <a:schemeClr val="tx1"/>
                </a:solidFill>
                <a:latin typeface="+mn-lt"/>
                <a:ea typeface="+mn-ea"/>
                <a:cs typeface="+mn-cs"/>
              </a:rPr>
              <a:t>(2018), </a:t>
            </a:r>
            <a:r>
              <a:rPr lang="en-AU" sz="1200" b="0" i="1" u="none" strike="noStrike" kern="1200" baseline="0" dirty="0">
                <a:solidFill>
                  <a:schemeClr val="tx1"/>
                </a:solidFill>
                <a:latin typeface="+mn-lt"/>
                <a:ea typeface="+mn-ea"/>
                <a:cs typeface="+mn-cs"/>
              </a:rPr>
              <a:t>WHO </a:t>
            </a:r>
            <a:r>
              <a:rPr lang="en-AU" sz="1200" b="0" i="0" u="none" strike="noStrike" kern="1200" baseline="0" dirty="0">
                <a:solidFill>
                  <a:schemeClr val="tx1"/>
                </a:solidFill>
                <a:latin typeface="+mn-lt"/>
                <a:ea typeface="+mn-ea"/>
                <a:cs typeface="+mn-cs"/>
              </a:rPr>
              <a:t>and </a:t>
            </a:r>
            <a:r>
              <a:rPr lang="en-AU" sz="1200" b="0" i="0" u="none" strike="noStrike" kern="1200" baseline="0" dirty="0" err="1">
                <a:solidFill>
                  <a:schemeClr val="tx1"/>
                </a:solidFill>
                <a:latin typeface="+mn-lt"/>
                <a:ea typeface="+mn-ea"/>
                <a:cs typeface="+mn-cs"/>
              </a:rPr>
              <a:t>Unicef</a:t>
            </a:r>
            <a:r>
              <a:rPr lang="en-AU" sz="1200" b="0" i="0" u="none" strike="noStrike" kern="1200" baseline="0" dirty="0">
                <a:solidFill>
                  <a:schemeClr val="tx1"/>
                </a:solidFill>
                <a:latin typeface="+mn-lt"/>
                <a:ea typeface="+mn-ea"/>
                <a:cs typeface="+mn-cs"/>
              </a:rPr>
              <a:t> Joint Monitoring Program, </a:t>
            </a:r>
            <a:r>
              <a:rPr lang="en-AU" sz="1200" b="0" i="1" u="none" strike="noStrike" kern="1200" baseline="0" dirty="0">
                <a:solidFill>
                  <a:schemeClr val="tx1"/>
                </a:solidFill>
                <a:latin typeface="+mn-lt"/>
                <a:ea typeface="+mn-ea"/>
                <a:cs typeface="+mn-cs"/>
              </a:rPr>
              <a:t>Progress</a:t>
            </a:r>
          </a:p>
          <a:p>
            <a:r>
              <a:rPr lang="en-AU" sz="1200" b="0" i="1" u="none" strike="noStrike" kern="1200" baseline="0" dirty="0">
                <a:solidFill>
                  <a:schemeClr val="tx1"/>
                </a:solidFill>
                <a:latin typeface="+mn-lt"/>
                <a:ea typeface="+mn-ea"/>
                <a:cs typeface="+mn-cs"/>
              </a:rPr>
              <a:t>on drinking water, sanitation and hygiene: 2017 update and SDG baselines. </a:t>
            </a:r>
            <a:r>
              <a:rPr lang="en-AU" sz="1200" b="0" i="0" u="none" strike="noStrike" kern="1200" baseline="0" dirty="0">
                <a:solidFill>
                  <a:schemeClr val="tx1"/>
                </a:solidFill>
                <a:latin typeface="+mn-lt"/>
                <a:ea typeface="+mn-ea"/>
                <a:cs typeface="+mn-cs"/>
              </a:rPr>
              <a:t>ILO and Walk Free. </a:t>
            </a:r>
            <a:r>
              <a:rPr lang="en-AU" sz="1200" b="0" i="1" u="none" strike="noStrike" kern="1200" baseline="0" dirty="0">
                <a:solidFill>
                  <a:schemeClr val="tx1"/>
                </a:solidFill>
                <a:latin typeface="+mn-lt"/>
                <a:ea typeface="+mn-ea"/>
                <a:cs typeface="+mn-cs"/>
              </a:rPr>
              <a:t>Global Slavery Index 2018 </a:t>
            </a:r>
            <a:r>
              <a:rPr lang="en-AU" sz="1200" b="0" i="0" u="none" strike="noStrike" kern="1200" baseline="0" dirty="0">
                <a:solidFill>
                  <a:schemeClr val="tx1"/>
                </a:solidFill>
                <a:latin typeface="+mn-lt"/>
                <a:ea typeface="+mn-ea"/>
                <a:cs typeface="+mn-cs"/>
              </a:rPr>
              <a:t>(2018).</a:t>
            </a:r>
          </a:p>
        </p:txBody>
      </p:sp>
      <p:sp>
        <p:nvSpPr>
          <p:cNvPr id="4" name="Slide Number Placeholder 3"/>
          <p:cNvSpPr>
            <a:spLocks noGrp="1"/>
          </p:cNvSpPr>
          <p:nvPr>
            <p:ph type="sldNum" sz="quarter" idx="10"/>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4143075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48</a:t>
            </a:fld>
            <a:endParaRPr lang="en-US"/>
          </a:p>
        </p:txBody>
      </p:sp>
    </p:spTree>
    <p:extLst>
      <p:ext uri="{BB962C8B-B14F-4D97-AF65-F5344CB8AC3E}">
        <p14:creationId xmlns:p14="http://schemas.microsoft.com/office/powerpoint/2010/main" val="614556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49</a:t>
            </a:fld>
            <a:endParaRPr lang="en-US"/>
          </a:p>
        </p:txBody>
      </p:sp>
    </p:spTree>
    <p:extLst>
      <p:ext uri="{BB962C8B-B14F-4D97-AF65-F5344CB8AC3E}">
        <p14:creationId xmlns:p14="http://schemas.microsoft.com/office/powerpoint/2010/main" val="2145840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smtClean="0">
                <a:hlinkClick r:id="rId3"/>
              </a:rPr>
              <a:t>Click here</a:t>
            </a:r>
            <a:r>
              <a:rPr lang="en-AU" dirty="0" smtClean="0"/>
              <a:t> to see what Caritas Australia CEO Paul O’Callaghan has to say about Australian Aid.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smtClean="0"/>
          </a:p>
          <a:p>
            <a:pPr algn="l"/>
            <a:r>
              <a:rPr lang="en-AU" sz="1200" dirty="0" smtClean="0">
                <a:solidFill>
                  <a:srgbClr val="86005B"/>
                </a:solidFill>
              </a:rPr>
              <a:t>“While most Australians think that we give large amounts of foreign aid, it only accounts for less than 1% of the Australian budget. We hope that along with an increase to aid, political parties will also look to lift the profile of the aid program and the good work that Australian aid does in the world.” </a:t>
            </a:r>
          </a:p>
          <a:p>
            <a:pPr algn="r"/>
            <a:r>
              <a:rPr lang="en-AU" sz="900" dirty="0" smtClean="0">
                <a:solidFill>
                  <a:srgbClr val="86005B"/>
                </a:solidFill>
              </a:rPr>
              <a:t>Paul O’Callaghan, 2018</a:t>
            </a:r>
          </a:p>
          <a:p>
            <a:pPr algn="r"/>
            <a:r>
              <a:rPr lang="en-AU" sz="900" dirty="0" smtClean="0">
                <a:solidFill>
                  <a:srgbClr val="86005B"/>
                </a:solidFill>
              </a:rPr>
              <a:t>CEO Caritas Australia</a:t>
            </a:r>
            <a:endParaRPr lang="en-US" sz="900" dirty="0" smtClean="0">
              <a:solidFill>
                <a:srgbClr val="86005B"/>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51</a:t>
            </a:fld>
            <a:endParaRPr lang="en-US"/>
          </a:p>
        </p:txBody>
      </p:sp>
    </p:spTree>
    <p:extLst>
      <p:ext uri="{BB962C8B-B14F-4D97-AF65-F5344CB8AC3E}">
        <p14:creationId xmlns:p14="http://schemas.microsoft.com/office/powerpoint/2010/main" val="2854386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Quote Credit:</a:t>
            </a:r>
          </a:p>
          <a:p>
            <a:r>
              <a:rPr lang="en-AU" sz="1200" kern="1200" dirty="0">
                <a:solidFill>
                  <a:schemeClr val="tx1"/>
                </a:solidFill>
                <a:effectLst/>
                <a:latin typeface="+mn-lt"/>
                <a:ea typeface="+mn-ea"/>
                <a:cs typeface="+mn-cs"/>
              </a:rPr>
              <a:t>Vatican City, 23 May 2016 – The Holy Father has written a letter to the general secretary of the United Nations, Ban Ki-Moon, on the occasion of the First World Humanitarian Summit held in Istanbul, Turkey on 23 and 24 May. </a:t>
            </a:r>
            <a:endParaRPr lang="en-US"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52</a:t>
            </a:fld>
            <a:endParaRPr lang="en-US"/>
          </a:p>
        </p:txBody>
      </p:sp>
    </p:spTree>
    <p:extLst>
      <p:ext uri="{BB962C8B-B14F-4D97-AF65-F5344CB8AC3E}">
        <p14:creationId xmlns:p14="http://schemas.microsoft.com/office/powerpoint/2010/main" val="1644821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Sudan.</a:t>
            </a:r>
          </a:p>
          <a:p>
            <a:r>
              <a:rPr lang="it-IT"/>
              <a:t>Photo Credit:</a:t>
            </a:r>
            <a:r>
              <a:rPr lang="it-IT" baseline="0"/>
              <a:t> Caritas Internalis</a:t>
            </a:r>
            <a:endParaRPr lang="en-AU"/>
          </a:p>
        </p:txBody>
      </p:sp>
      <p:sp>
        <p:nvSpPr>
          <p:cNvPr id="4" name="Slide Number Placeholder 3"/>
          <p:cNvSpPr>
            <a:spLocks noGrp="1"/>
          </p:cNvSpPr>
          <p:nvPr>
            <p:ph type="sldNum" sz="quarter" idx="10"/>
          </p:nvPr>
        </p:nvSpPr>
        <p:spPr/>
        <p:txBody>
          <a:bodyPr/>
          <a:lstStyle/>
          <a:p>
            <a:fld id="{490689D6-08F4-9246-8340-6E1C330F9F5D}" type="slidenum">
              <a:rPr lang="en-US" smtClean="0"/>
              <a:t>53</a:t>
            </a:fld>
            <a:endParaRPr lang="en-US"/>
          </a:p>
        </p:txBody>
      </p:sp>
    </p:spTree>
    <p:extLst>
      <p:ext uri="{BB962C8B-B14F-4D97-AF65-F5344CB8AC3E}">
        <p14:creationId xmlns:p14="http://schemas.microsoft.com/office/powerpoint/2010/main" val="186606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3"/>
              </a:rPr>
              <a:t>http://devpolicy.org/aidtracker/trends/</a:t>
            </a:r>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48819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Campaign for Australian Aid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https://australianaid.org/why-aid/</a:t>
            </a:r>
            <a:endParaRPr lang="en-US"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361085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Campaign for Australian Aid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https://australianaid.org/why-aid/</a:t>
            </a:r>
            <a:endParaRPr lang="en-US" dirty="0"/>
          </a:p>
          <a:p>
            <a:endParaRPr lang="en-US" dirty="0"/>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80771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328021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OECD (organisation for Economic corporation</a:t>
            </a:r>
            <a:r>
              <a:rPr lang="en-AU" baseline="0" dirty="0"/>
              <a:t> and development</a:t>
            </a:r>
            <a:r>
              <a:rPr lang="en-AU" dirty="0"/>
              <a:t>) members like Australia, the rules for what counts as foreign aid, or </a:t>
            </a:r>
            <a:r>
              <a:rPr lang="en-AU" u="sng" dirty="0">
                <a:hlinkClick r:id="rId3"/>
              </a:rPr>
              <a:t>official development assistance</a:t>
            </a:r>
            <a:r>
              <a:rPr lang="en-AU" dirty="0"/>
              <a:t>, are set by the OECD's Development Assistance Committee. Foreign aid covers funding "administered with the promotion of the economic development and welfare of developing countries as its main objective".</a:t>
            </a:r>
          </a:p>
          <a:p>
            <a:r>
              <a:rPr lang="en-AU" dirty="0"/>
              <a:t>It includes, for example, reducing poverty and empowering women and girls.</a:t>
            </a:r>
          </a:p>
          <a:p>
            <a:endParaRPr lang="en-AU" dirty="0"/>
          </a:p>
          <a:p>
            <a:r>
              <a:rPr lang="en-AU" sz="1200" b="0" i="1" u="none" strike="noStrike" kern="1200" dirty="0">
                <a:solidFill>
                  <a:schemeClr val="tx1"/>
                </a:solidFill>
                <a:effectLst/>
                <a:latin typeface="+mn-lt"/>
                <a:ea typeface="+mn-ea"/>
                <a:cs typeface="+mn-cs"/>
              </a:rPr>
              <a:t>Note: When we talk about Australian</a:t>
            </a:r>
            <a:r>
              <a:rPr lang="en-AU" sz="1200" b="0" i="1" u="none" strike="noStrike" kern="1200" baseline="0" dirty="0">
                <a:solidFill>
                  <a:schemeClr val="tx1"/>
                </a:solidFill>
                <a:effectLst/>
                <a:latin typeface="+mn-lt"/>
                <a:ea typeface="+mn-ea"/>
                <a:cs typeface="+mn-cs"/>
              </a:rPr>
              <a:t> </a:t>
            </a:r>
            <a:r>
              <a:rPr lang="en-AU" sz="1200" b="0" i="1" u="none" strike="noStrike" kern="1200" dirty="0">
                <a:solidFill>
                  <a:schemeClr val="tx1"/>
                </a:solidFill>
                <a:effectLst/>
                <a:latin typeface="+mn-lt"/>
                <a:ea typeface="+mn-ea"/>
                <a:cs typeface="+mn-cs"/>
              </a:rPr>
              <a:t>aid, we are normally talking about aid given by governments. This aid, sometimes called Official Development Assistance (ODA), doesn't include the money donated by the public to Non-government</a:t>
            </a:r>
            <a:r>
              <a:rPr lang="en-AU" sz="1200" b="0" i="1" u="none" strike="noStrike" kern="1200" baseline="0" dirty="0">
                <a:solidFill>
                  <a:schemeClr val="tx1"/>
                </a:solidFill>
                <a:effectLst/>
                <a:latin typeface="+mn-lt"/>
                <a:ea typeface="+mn-ea"/>
                <a:cs typeface="+mn-cs"/>
              </a:rPr>
              <a:t> </a:t>
            </a:r>
            <a:r>
              <a:rPr lang="en-AU" sz="1200" b="0" i="1" u="none" strike="noStrike" kern="1200" dirty="0">
                <a:solidFill>
                  <a:schemeClr val="tx1"/>
                </a:solidFill>
                <a:effectLst/>
                <a:latin typeface="+mn-lt"/>
                <a:ea typeface="+mn-ea"/>
                <a:cs typeface="+mn-cs"/>
              </a:rPr>
              <a:t>Organisations.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hlinkClick r:id="rId4"/>
              </a:rPr>
              <a:t>http://devpolicy.org/aidtracker/trends/</a:t>
            </a:r>
            <a:endParaRPr lang="en-AU" dirty="0"/>
          </a:p>
          <a:p>
            <a:endParaRPr lang="en-AU" sz="1200" b="0" i="1" u="none" strike="noStrike" kern="1200" dirty="0">
              <a:solidFill>
                <a:schemeClr val="tx1"/>
              </a:solidFill>
              <a:effectLst/>
              <a:latin typeface="+mn-lt"/>
              <a:ea typeface="+mn-ea"/>
              <a:cs typeface="+mn-cs"/>
            </a:endParaRPr>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326472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167225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8055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68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2130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04872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96136"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2/1/2019</a:t>
            </a:fld>
            <a:endParaRPr lang="en-US" dirty="0"/>
          </a:p>
        </p:txBody>
      </p:sp>
      <p:pic>
        <p:nvPicPr>
          <p:cNvPr id="11" name="Picture 10"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987" y="1484784"/>
            <a:ext cx="4608269" cy="1450751"/>
          </a:xfrm>
          <a:prstGeom prst="rect">
            <a:avLst/>
          </a:prstGeom>
        </p:spPr>
      </p:pic>
      <p:grpSp>
        <p:nvGrpSpPr>
          <p:cNvPr id="12" name="Group 11"/>
          <p:cNvGrpSpPr/>
          <p:nvPr userDrawn="1"/>
        </p:nvGrpSpPr>
        <p:grpSpPr>
          <a:xfrm>
            <a:off x="430472" y="3298638"/>
            <a:ext cx="10118192" cy="1510427"/>
            <a:chOff x="430472" y="3298638"/>
            <a:chExt cx="10118192" cy="1510427"/>
          </a:xfrm>
        </p:grpSpPr>
        <p:sp>
          <p:nvSpPr>
            <p:cNvPr id="13" name="Rectangle 12"/>
            <p:cNvSpPr/>
            <p:nvPr userDrawn="1"/>
          </p:nvSpPr>
          <p:spPr>
            <a:xfrm>
              <a:off x="539552" y="3298638"/>
              <a:ext cx="10009112" cy="646331"/>
            </a:xfrm>
            <a:prstGeom prst="rect">
              <a:avLst/>
            </a:prstGeom>
          </p:spPr>
          <p:txBody>
            <a:bodyPr wrap="square">
              <a:spAutoFit/>
            </a:bodyPr>
            <a:lstStyle/>
            <a:p>
              <a:r>
                <a:rPr lang="en-AU" sz="1800" i="0" kern="1200" dirty="0">
                  <a:solidFill>
                    <a:schemeClr val="bg1"/>
                  </a:solidFill>
                  <a:latin typeface="Felt Tip Roman" panose="03080502040305020204" pitchFamily="66" charset="0"/>
                  <a:ea typeface="+mn-ea"/>
                  <a:cs typeface="Arial"/>
                </a:rPr>
                <a:t>      CaritasAU               @caritasaust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caritasaustralia</a:t>
              </a:r>
            </a:p>
            <a:p>
              <a:endParaRPr lang="en-AU" sz="1800" i="0" kern="1200" dirty="0">
                <a:solidFill>
                  <a:schemeClr val="bg1"/>
                </a:solidFill>
                <a:latin typeface="Arial"/>
                <a:ea typeface="+mn-ea"/>
                <a:cs typeface="Arial"/>
              </a:endParaRPr>
            </a:p>
          </p:txBody>
        </p:sp>
        <p:sp>
          <p:nvSpPr>
            <p:cNvPr id="14" name="TextBox 13"/>
            <p:cNvSpPr txBox="1"/>
            <p:nvPr userDrawn="1"/>
          </p:nvSpPr>
          <p:spPr>
            <a:xfrm>
              <a:off x="2306651" y="3978068"/>
              <a:ext cx="58657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i="0" u="none" kern="1200" spc="600" baseline="0" dirty="0">
                  <a:solidFill>
                    <a:schemeClr val="bg1"/>
                  </a:solidFill>
                  <a:latin typeface="Roboto light" pitchFamily="2" charset="0"/>
                  <a:ea typeface="Roboto light" pitchFamily="2" charset="0"/>
                  <a:cs typeface="Arial"/>
                </a:rPr>
                <a:t>www.caritas.org.au</a:t>
              </a:r>
            </a:p>
            <a:p>
              <a:endParaRPr lang="en-AU" sz="2400" spc="600" baseline="0" dirty="0">
                <a:solidFill>
                  <a:schemeClr val="bg1"/>
                </a:solidFill>
                <a:latin typeface="Roboto light" pitchFamily="2" charset="0"/>
                <a:ea typeface="Roboto light" pitchFamily="2" charset="0"/>
              </a:endParaRPr>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0472" y="3327862"/>
              <a:ext cx="397112" cy="389170"/>
            </a:xfrm>
            <a:prstGeom prst="rect">
              <a:avLst/>
            </a:prstGeom>
          </p:spPr>
        </p:pic>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36693" y="3323891"/>
              <a:ext cx="397112" cy="393141"/>
            </a:xfrm>
            <a:prstGeom prst="rect">
              <a:avLst/>
            </a:prstGeom>
          </p:spPr>
        </p:pic>
        <p:pic>
          <p:nvPicPr>
            <p:cNvPr id="17" name="Picture 1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02580" y="3322250"/>
              <a:ext cx="397112" cy="381228"/>
            </a:xfrm>
            <a:prstGeom prst="rect">
              <a:avLst/>
            </a:prstGeom>
          </p:spPr>
        </p:pic>
        <p:pic>
          <p:nvPicPr>
            <p:cNvPr id="24" name="Picture 2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85988" y="3331833"/>
              <a:ext cx="397112" cy="385199"/>
            </a:xfrm>
            <a:prstGeom prst="rect">
              <a:avLst/>
            </a:prstGeom>
          </p:spPr>
        </p:pic>
      </p:grpSp>
    </p:spTree>
    <p:extLst>
      <p:ext uri="{BB962C8B-B14F-4D97-AF65-F5344CB8AC3E}">
        <p14:creationId xmlns:p14="http://schemas.microsoft.com/office/powerpoint/2010/main" val="427990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video,table, graph slide">
    <p:bg>
      <p:bgPr>
        <a:solidFill>
          <a:srgbClr val="86005B"/>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7" name="Text Placeholder 9"/>
          <p:cNvSpPr>
            <a:spLocks noGrp="1"/>
          </p:cNvSpPr>
          <p:nvPr>
            <p:ph type="body" sz="quarter" idx="10"/>
          </p:nvPr>
        </p:nvSpPr>
        <p:spPr>
          <a:xfrm>
            <a:off x="539552" y="2060849"/>
            <a:ext cx="7956748" cy="2664296"/>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endParaRPr lang="en-US" dirty="0"/>
          </a:p>
        </p:txBody>
      </p:sp>
    </p:spTree>
    <p:extLst>
      <p:ext uri="{BB962C8B-B14F-4D97-AF65-F5344CB8AC3E}">
        <p14:creationId xmlns:p14="http://schemas.microsoft.com/office/powerpoint/2010/main" val="288464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tagline_white">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432814" y="1628800"/>
            <a:ext cx="10115850" cy="4752528"/>
            <a:chOff x="432814" y="1628800"/>
            <a:chExt cx="10115850" cy="4752528"/>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75769" y="3284984"/>
              <a:ext cx="476250" cy="466725"/>
            </a:xfrm>
            <a:prstGeom prst="rect">
              <a:avLst/>
            </a:prstGeom>
          </p:spPr>
        </p:pic>
        <p:grpSp>
          <p:nvGrpSpPr>
            <p:cNvPr id="9" name="Group 8"/>
            <p:cNvGrpSpPr/>
            <p:nvPr userDrawn="1"/>
          </p:nvGrpSpPr>
          <p:grpSpPr>
            <a:xfrm>
              <a:off x="432814" y="1628800"/>
              <a:ext cx="10115850" cy="4752528"/>
              <a:chOff x="432814" y="1628800"/>
              <a:chExt cx="10115850" cy="4752528"/>
            </a:xfrm>
          </p:grpSpPr>
          <p:sp>
            <p:nvSpPr>
              <p:cNvPr id="16" name="Rectangle 15"/>
              <p:cNvSpPr/>
              <p:nvPr userDrawn="1"/>
            </p:nvSpPr>
            <p:spPr>
              <a:xfrm>
                <a:off x="539552" y="3298638"/>
                <a:ext cx="10009112" cy="646331"/>
              </a:xfrm>
              <a:prstGeom prst="rect">
                <a:avLst/>
              </a:prstGeom>
            </p:spPr>
            <p:txBody>
              <a:bodyPr wrap="square">
                <a:spAutoFit/>
              </a:bodyPr>
              <a:lstStyle/>
              <a:p>
                <a:r>
                  <a:rPr lang="en-AU" sz="1800" i="0" kern="1200" dirty="0">
                    <a:solidFill>
                      <a:schemeClr val="bg1"/>
                    </a:solidFill>
                    <a:latin typeface="Felt Tip Roman" panose="03080502040305020204" pitchFamily="66" charset="0"/>
                    <a:ea typeface="+mn-ea"/>
                    <a:cs typeface="Arial"/>
                  </a:rPr>
                  <a:t>      </a:t>
                </a:r>
                <a:r>
                  <a:rPr lang="en-AU" sz="1800" i="0" kern="1200" dirty="0">
                    <a:solidFill>
                      <a:schemeClr val="tx2"/>
                    </a:solidFill>
                    <a:latin typeface="Felt Tip Roman" panose="03080502040305020204" pitchFamily="66" charset="0"/>
                    <a:ea typeface="+mn-ea"/>
                    <a:cs typeface="Arial"/>
                  </a:rPr>
                  <a:t>CaritasAU               @caritasaust           </a:t>
                </a:r>
                <a:r>
                  <a:rPr lang="en-AU" sz="1800" i="0" kern="1200" baseline="0" dirty="0">
                    <a:solidFill>
                      <a:schemeClr val="tx2"/>
                    </a:solidFill>
                    <a:latin typeface="Felt Tip Roman" panose="03080502040305020204" pitchFamily="66" charset="0"/>
                    <a:ea typeface="+mn-ea"/>
                    <a:cs typeface="Arial"/>
                  </a:rPr>
                  <a:t>    </a:t>
                </a:r>
                <a:r>
                  <a:rPr lang="en-AU" sz="1800" i="0" kern="1200" dirty="0">
                    <a:solidFill>
                      <a:schemeClr val="tx2"/>
                    </a:solidFill>
                    <a:latin typeface="Felt Tip Roman" panose="03080502040305020204" pitchFamily="66" charset="0"/>
                    <a:ea typeface="+mn-ea"/>
                    <a:cs typeface="Arial"/>
                  </a:rPr>
                  <a:t>@caritasaust </a:t>
                </a:r>
                <a:r>
                  <a:rPr lang="en-AU" sz="1800" i="0" kern="1200" baseline="0" dirty="0">
                    <a:solidFill>
                      <a:schemeClr val="tx2"/>
                    </a:solidFill>
                    <a:latin typeface="Felt Tip Roman" panose="03080502040305020204" pitchFamily="66" charset="0"/>
                    <a:ea typeface="+mn-ea"/>
                    <a:cs typeface="Arial"/>
                  </a:rPr>
                  <a:t>              </a:t>
                </a:r>
                <a:r>
                  <a:rPr lang="en-AU" sz="1800" i="0" kern="1200" dirty="0">
                    <a:solidFill>
                      <a:schemeClr val="tx2"/>
                    </a:solidFill>
                    <a:latin typeface="Felt Tip Roman" panose="03080502040305020204" pitchFamily="66" charset="0"/>
                    <a:ea typeface="+mn-ea"/>
                    <a:cs typeface="Arial"/>
                  </a:rPr>
                  <a:t>caritasaustralia</a:t>
                </a:r>
              </a:p>
              <a:p>
                <a:endParaRPr lang="en-AU" sz="1800" i="0" kern="1200" dirty="0">
                  <a:solidFill>
                    <a:schemeClr val="tx2"/>
                  </a:solidFill>
                  <a:latin typeface="Arial"/>
                  <a:ea typeface="+mn-ea"/>
                  <a:cs typeface="Arial"/>
                </a:endParaRPr>
              </a:p>
            </p:txBody>
          </p:sp>
          <p:sp>
            <p:nvSpPr>
              <p:cNvPr id="17" name="TextBox 16"/>
              <p:cNvSpPr txBox="1"/>
              <p:nvPr userDrawn="1"/>
            </p:nvSpPr>
            <p:spPr>
              <a:xfrm>
                <a:off x="2411760" y="4071257"/>
                <a:ext cx="58657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0" kern="1200" spc="600" dirty="0">
                    <a:solidFill>
                      <a:schemeClr val="tx2"/>
                    </a:solidFill>
                    <a:latin typeface="Roboto light" pitchFamily="2" charset="0"/>
                    <a:ea typeface="Roboto light" pitchFamily="2" charset="0"/>
                    <a:cs typeface="+mn-cs"/>
                  </a:rPr>
                  <a:t>www.caritas.org.au</a:t>
                </a:r>
              </a:p>
              <a:p>
                <a:endParaRPr lang="en-AU" sz="2400" kern="1200" spc="600" dirty="0">
                  <a:solidFill>
                    <a:schemeClr val="tx2"/>
                  </a:solidFill>
                  <a:latin typeface="Roboto light" pitchFamily="2" charset="0"/>
                  <a:ea typeface="Roboto light" pitchFamily="2" charset="0"/>
                  <a:cs typeface="+mn-cs"/>
                </a:endParaRPr>
              </a:p>
            </p:txBody>
          </p:sp>
          <p:sp>
            <p:nvSpPr>
              <p:cNvPr id="28" name="TextBox 27"/>
              <p:cNvSpPr txBox="1"/>
              <p:nvPr userDrawn="1"/>
            </p:nvSpPr>
            <p:spPr>
              <a:xfrm>
                <a:off x="2214530" y="1628800"/>
                <a:ext cx="4589718" cy="1323439"/>
              </a:xfrm>
              <a:prstGeom prst="rect">
                <a:avLst/>
              </a:prstGeom>
              <a:noFill/>
            </p:spPr>
            <p:txBody>
              <a:bodyPr wrap="none" rtlCol="0">
                <a:spAutoFit/>
              </a:bodyPr>
              <a:lstStyle/>
              <a:p>
                <a:r>
                  <a:rPr lang="en-AU" sz="8000" dirty="0">
                    <a:solidFill>
                      <a:schemeClr val="tx2"/>
                    </a:solidFill>
                    <a:latin typeface="Felt Tip Roman" panose="03080502040305020204" pitchFamily="66" charset="0"/>
                  </a:rPr>
                  <a:t>Thank</a:t>
                </a:r>
                <a:r>
                  <a:rPr lang="en-AU" sz="8000" baseline="0" dirty="0">
                    <a:solidFill>
                      <a:schemeClr val="tx2"/>
                    </a:solidFill>
                    <a:latin typeface="Felt Tip Roman" panose="03080502040305020204" pitchFamily="66" charset="0"/>
                  </a:rPr>
                  <a:t> you</a:t>
                </a:r>
                <a:endParaRPr lang="en-AU" sz="8000" dirty="0">
                  <a:solidFill>
                    <a:schemeClr val="tx2"/>
                  </a:solidFill>
                  <a:latin typeface="Felt Tip Roman" panose="03080502040305020204" pitchFamily="66" charset="0"/>
                </a:endParaRPr>
              </a:p>
            </p:txBody>
          </p:sp>
          <p:pic>
            <p:nvPicPr>
              <p:cNvPr id="15" name="Picture 14" descr="CaritasAU_MasterLogo-tagline_H_POS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96136" y="5910483"/>
                <a:ext cx="2628157" cy="47084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2814" y="3278770"/>
                <a:ext cx="476250" cy="46672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263011" y="3284984"/>
                <a:ext cx="476250" cy="466725"/>
              </a:xfrm>
              <a:prstGeom prst="rect">
                <a:avLst/>
              </a:prstGeom>
            </p:spPr>
          </p:pic>
        </p:grpSp>
        <p:pic>
          <p:nvPicPr>
            <p:cNvPr id="8" name="Picture 7"/>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6546419" y="3284984"/>
              <a:ext cx="476250" cy="466725"/>
            </a:xfrm>
            <a:prstGeom prst="rect">
              <a:avLst/>
            </a:prstGeom>
          </p:spPr>
        </p:pic>
      </p:grpSp>
    </p:spTree>
    <p:extLst>
      <p:ext uri="{BB962C8B-B14F-4D97-AF65-F5344CB8AC3E}">
        <p14:creationId xmlns:p14="http://schemas.microsoft.com/office/powerpoint/2010/main" val="390917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2/1/2019</a:t>
            </a:fld>
            <a:endParaRPr lang="en-US" dirty="0"/>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987" y="1484784"/>
            <a:ext cx="4608269" cy="1450751"/>
          </a:xfrm>
          <a:prstGeom prst="rect">
            <a:avLst/>
          </a:prstGeom>
        </p:spPr>
      </p:pic>
      <p:grpSp>
        <p:nvGrpSpPr>
          <p:cNvPr id="47" name="Group 46"/>
          <p:cNvGrpSpPr/>
          <p:nvPr userDrawn="1"/>
        </p:nvGrpSpPr>
        <p:grpSpPr>
          <a:xfrm>
            <a:off x="430472" y="3298638"/>
            <a:ext cx="10118192" cy="1510427"/>
            <a:chOff x="430472" y="3298638"/>
            <a:chExt cx="10118192" cy="1510427"/>
          </a:xfrm>
        </p:grpSpPr>
        <p:sp>
          <p:nvSpPr>
            <p:cNvPr id="39" name="Rectangle 38"/>
            <p:cNvSpPr/>
            <p:nvPr userDrawn="1"/>
          </p:nvSpPr>
          <p:spPr>
            <a:xfrm>
              <a:off x="539552" y="3298638"/>
              <a:ext cx="10009112" cy="646331"/>
            </a:xfrm>
            <a:prstGeom prst="rect">
              <a:avLst/>
            </a:prstGeom>
          </p:spPr>
          <p:txBody>
            <a:bodyPr wrap="square">
              <a:spAutoFit/>
            </a:bodyPr>
            <a:lstStyle/>
            <a:p>
              <a:r>
                <a:rPr lang="en-AU" sz="1800" i="0" kern="1200" dirty="0">
                  <a:solidFill>
                    <a:schemeClr val="bg1"/>
                  </a:solidFill>
                  <a:latin typeface="Felt Tip Roman" panose="03080502040305020204" pitchFamily="66" charset="0"/>
                  <a:ea typeface="+mn-ea"/>
                  <a:cs typeface="Arial"/>
                </a:rPr>
                <a:t>      CaritasAU               @caritasaust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 </a:t>
              </a:r>
              <a:r>
                <a:rPr lang="en-AU" sz="1800" i="0" kern="1200" baseline="0" dirty="0">
                  <a:solidFill>
                    <a:schemeClr val="bg1"/>
                  </a:solidFill>
                  <a:latin typeface="Felt Tip Roman" panose="03080502040305020204" pitchFamily="66" charset="0"/>
                  <a:ea typeface="+mn-ea"/>
                  <a:cs typeface="Arial"/>
                </a:rPr>
                <a:t>              </a:t>
              </a:r>
              <a:r>
                <a:rPr lang="en-AU" sz="1800" i="0" kern="1200" dirty="0">
                  <a:solidFill>
                    <a:schemeClr val="bg1"/>
                  </a:solidFill>
                  <a:latin typeface="Felt Tip Roman" panose="03080502040305020204" pitchFamily="66" charset="0"/>
                  <a:ea typeface="+mn-ea"/>
                  <a:cs typeface="Arial"/>
                </a:rPr>
                <a:t>caritasaustralia</a:t>
              </a:r>
            </a:p>
            <a:p>
              <a:endParaRPr lang="en-AU" sz="1800" i="0" kern="1200" dirty="0">
                <a:solidFill>
                  <a:schemeClr val="bg1"/>
                </a:solidFill>
                <a:latin typeface="Arial"/>
                <a:ea typeface="+mn-ea"/>
                <a:cs typeface="Arial"/>
              </a:endParaRPr>
            </a:p>
          </p:txBody>
        </p:sp>
        <p:sp>
          <p:nvSpPr>
            <p:cNvPr id="40" name="TextBox 39"/>
            <p:cNvSpPr txBox="1"/>
            <p:nvPr userDrawn="1"/>
          </p:nvSpPr>
          <p:spPr>
            <a:xfrm>
              <a:off x="2306651" y="3978068"/>
              <a:ext cx="58657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400" b="1" i="0" u="none" kern="1200" spc="600" baseline="0" dirty="0">
                  <a:solidFill>
                    <a:schemeClr val="bg1"/>
                  </a:solidFill>
                  <a:latin typeface="Roboto light" pitchFamily="2" charset="0"/>
                  <a:ea typeface="Roboto light" pitchFamily="2" charset="0"/>
                  <a:cs typeface="Arial"/>
                </a:rPr>
                <a:t>www.caritas.org.au</a:t>
              </a:r>
            </a:p>
            <a:p>
              <a:endParaRPr lang="en-AU" sz="2400" spc="600" baseline="0" dirty="0">
                <a:solidFill>
                  <a:schemeClr val="bg1"/>
                </a:solidFill>
                <a:latin typeface="Roboto light" pitchFamily="2" charset="0"/>
                <a:ea typeface="Roboto light" pitchFamily="2" charset="0"/>
              </a:endParaRPr>
            </a:p>
          </p:txBody>
        </p:sp>
        <p:pic>
          <p:nvPicPr>
            <p:cNvPr id="41" name="Picture 4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0472" y="3327862"/>
              <a:ext cx="397112" cy="389170"/>
            </a:xfrm>
            <a:prstGeom prst="rect">
              <a:avLst/>
            </a:prstGeom>
          </p:spPr>
        </p:pic>
        <p:pic>
          <p:nvPicPr>
            <p:cNvPr id="42" name="Picture 4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36693" y="3323891"/>
              <a:ext cx="397112" cy="393141"/>
            </a:xfrm>
            <a:prstGeom prst="rect">
              <a:avLst/>
            </a:prstGeom>
          </p:spPr>
        </p:pic>
        <p:pic>
          <p:nvPicPr>
            <p:cNvPr id="43" name="Picture 4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02580" y="3322250"/>
              <a:ext cx="397112" cy="381228"/>
            </a:xfrm>
            <a:prstGeom prst="rect">
              <a:avLst/>
            </a:prstGeom>
          </p:spPr>
        </p:pic>
        <p:pic>
          <p:nvPicPr>
            <p:cNvPr id="44" name="Picture 4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85988" y="3331833"/>
              <a:ext cx="397112" cy="385199"/>
            </a:xfrm>
            <a:prstGeom prst="rect">
              <a:avLst/>
            </a:prstGeom>
          </p:spPr>
        </p:pic>
      </p:grpSp>
    </p:spTree>
    <p:extLst>
      <p:ext uri="{BB962C8B-B14F-4D97-AF65-F5344CB8AC3E}">
        <p14:creationId xmlns:p14="http://schemas.microsoft.com/office/powerpoint/2010/main" val="112198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endParaRPr lang="en-US"/>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endParaRPr lang="en-US"/>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endParaRPr lang="en-US"/>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a:p>
        </p:txBody>
      </p:sp>
      <p:sp>
        <p:nvSpPr>
          <p:cNvPr id="36" name="Rectangle 35"/>
          <p:cNvSpPr/>
          <p:nvPr userDrawn="1"/>
        </p:nvSpPr>
        <p:spPr>
          <a:xfrm>
            <a:off x="187040" y="1700808"/>
            <a:ext cx="663751"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46 </a:t>
            </a:r>
            <a:br>
              <a:rPr lang="en-US" sz="1400" b="0" i="0" u="none" strike="noStrike" kern="1200" baseline="0" dirty="0">
                <a:solidFill>
                  <a:schemeClr val="tx1"/>
                </a:solidFill>
                <a:latin typeface="+mn-lt"/>
                <a:ea typeface="+mn-ea"/>
                <a:cs typeface="+mn-cs"/>
              </a:rPr>
            </a:br>
            <a:r>
              <a:rPr lang="en-US" sz="1400" b="0" i="0" u="none" strike="noStrike" kern="1200" baseline="0">
                <a:solidFill>
                  <a:schemeClr val="tx1"/>
                </a:solidFill>
                <a:latin typeface="+mn-lt"/>
                <a:ea typeface="+mn-ea"/>
                <a:cs typeface="+mn-cs"/>
              </a:rPr>
              <a:t>B 27</a:t>
            </a:r>
            <a:endParaRPr lang="en-US" sz="1400" dirty="0"/>
          </a:p>
        </p:txBody>
      </p:sp>
      <p:sp>
        <p:nvSpPr>
          <p:cNvPr id="38" name="Rectangle 37"/>
          <p:cNvSpPr/>
          <p:nvPr userDrawn="1"/>
        </p:nvSpPr>
        <p:spPr>
          <a:xfrm>
            <a:off x="10896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39" name="Rectangle 38"/>
          <p:cNvSpPr/>
          <p:nvPr userDrawn="1"/>
        </p:nvSpPr>
        <p:spPr>
          <a:xfrm>
            <a:off x="19973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76</a:t>
            </a:r>
            <a:endParaRPr lang="en-US" sz="1400" dirty="0"/>
          </a:p>
        </p:txBody>
      </p:sp>
      <p:sp>
        <p:nvSpPr>
          <p:cNvPr id="40" name="Rectangle 39"/>
          <p:cNvSpPr/>
          <p:nvPr userDrawn="1"/>
        </p:nvSpPr>
        <p:spPr>
          <a:xfrm>
            <a:off x="290506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60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43</a:t>
            </a:r>
            <a:endParaRPr lang="en-US" sz="1400" dirty="0"/>
          </a:p>
        </p:txBody>
      </p:sp>
      <p:sp>
        <p:nvSpPr>
          <p:cNvPr id="41" name="Rectangle 40"/>
          <p:cNvSpPr/>
          <p:nvPr userDrawn="1"/>
        </p:nvSpPr>
        <p:spPr>
          <a:xfrm>
            <a:off x="381278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37</a:t>
            </a:r>
            <a:endParaRPr lang="en-US" sz="1400" dirty="0"/>
          </a:p>
        </p:txBody>
      </p:sp>
      <p:sp>
        <p:nvSpPr>
          <p:cNvPr id="42" name="Rectangle 41"/>
          <p:cNvSpPr/>
          <p:nvPr userDrawn="1"/>
        </p:nvSpPr>
        <p:spPr>
          <a:xfrm>
            <a:off x="472050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28</a:t>
            </a:r>
            <a:endParaRPr lang="en-US" sz="1400" dirty="0"/>
          </a:p>
        </p:txBody>
      </p:sp>
      <p:sp>
        <p:nvSpPr>
          <p:cNvPr id="43" name="Rectangle 42"/>
          <p:cNvSpPr/>
          <p:nvPr userDrawn="1"/>
        </p:nvSpPr>
        <p:spPr>
          <a:xfrm>
            <a:off x="56282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44" name="Rectangle 43"/>
          <p:cNvSpPr/>
          <p:nvPr userDrawn="1"/>
        </p:nvSpPr>
        <p:spPr>
          <a:xfrm>
            <a:off x="65359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113</a:t>
            </a:r>
            <a:endParaRPr lang="en-US" sz="1400" dirty="0"/>
          </a:p>
        </p:txBody>
      </p:sp>
      <p:sp>
        <p:nvSpPr>
          <p:cNvPr id="45" name="Rectangle 44"/>
          <p:cNvSpPr/>
          <p:nvPr userDrawn="1"/>
        </p:nvSpPr>
        <p:spPr>
          <a:xfrm>
            <a:off x="744366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91</a:t>
            </a:r>
            <a:endParaRPr lang="en-US" sz="1400" dirty="0"/>
          </a:p>
        </p:txBody>
      </p:sp>
      <p:sp>
        <p:nvSpPr>
          <p:cNvPr id="46" name="Rectangle 45"/>
          <p:cNvSpPr/>
          <p:nvPr userDrawn="1"/>
        </p:nvSpPr>
        <p:spPr>
          <a:xfrm>
            <a:off x="8318511"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110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58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47" name="Rectangle 46"/>
          <p:cNvSpPr/>
          <p:nvPr userDrawn="1"/>
        </p:nvSpPr>
        <p:spPr>
          <a:xfrm>
            <a:off x="187040"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61</a:t>
            </a:r>
            <a:endParaRPr lang="en-US" sz="1400" dirty="0"/>
          </a:p>
        </p:txBody>
      </p:sp>
      <p:sp>
        <p:nvSpPr>
          <p:cNvPr id="48" name="Rectangle 47"/>
          <p:cNvSpPr/>
          <p:nvPr userDrawn="1"/>
        </p:nvSpPr>
        <p:spPr>
          <a:xfrm>
            <a:off x="10896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247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49" name="Rectangle 48"/>
          <p:cNvSpPr/>
          <p:nvPr userDrawn="1"/>
        </p:nvSpPr>
        <p:spPr>
          <a:xfrm>
            <a:off x="1997346" y="3429000"/>
            <a:ext cx="673745"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19</a:t>
            </a:r>
            <a:endParaRPr lang="en-US" sz="1400" dirty="0"/>
          </a:p>
        </p:txBody>
      </p:sp>
      <p:sp>
        <p:nvSpPr>
          <p:cNvPr id="50" name="Rectangle 49"/>
          <p:cNvSpPr/>
          <p:nvPr userDrawn="1"/>
        </p:nvSpPr>
        <p:spPr>
          <a:xfrm>
            <a:off x="290506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53</a:t>
            </a:r>
            <a:endParaRPr lang="en-US" sz="1400" dirty="0"/>
          </a:p>
        </p:txBody>
      </p:sp>
      <p:sp>
        <p:nvSpPr>
          <p:cNvPr id="51" name="Rectangle 50"/>
          <p:cNvSpPr/>
          <p:nvPr userDrawn="1"/>
        </p:nvSpPr>
        <p:spPr>
          <a:xfrm>
            <a:off x="381278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a:t>
            </a:r>
            <a:endParaRPr lang="en-US" sz="1400" dirty="0"/>
          </a:p>
        </p:txBody>
      </p:sp>
      <p:sp>
        <p:nvSpPr>
          <p:cNvPr id="52" name="Rectangle 51"/>
          <p:cNvSpPr/>
          <p:nvPr userDrawn="1"/>
        </p:nvSpPr>
        <p:spPr>
          <a:xfrm>
            <a:off x="472050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53" name="Rectangle 52"/>
          <p:cNvSpPr/>
          <p:nvPr userDrawn="1"/>
        </p:nvSpPr>
        <p:spPr>
          <a:xfrm>
            <a:off x="56282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240</a:t>
            </a:r>
            <a:endParaRPr lang="en-US" sz="1400" dirty="0"/>
          </a:p>
        </p:txBody>
      </p:sp>
      <p:sp>
        <p:nvSpPr>
          <p:cNvPr id="54" name="Rectangle 53"/>
          <p:cNvSpPr/>
          <p:nvPr userDrawn="1"/>
        </p:nvSpPr>
        <p:spPr>
          <a:xfrm>
            <a:off x="65359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179</a:t>
            </a:r>
            <a:endParaRPr lang="en-US" sz="1400" dirty="0"/>
          </a:p>
        </p:txBody>
      </p:sp>
      <p:sp>
        <p:nvSpPr>
          <p:cNvPr id="55" name="Rectangle 54"/>
          <p:cNvSpPr/>
          <p:nvPr userDrawn="1"/>
        </p:nvSpPr>
        <p:spPr>
          <a:xfrm>
            <a:off x="7443666"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56" name="Rectangle 55"/>
          <p:cNvSpPr/>
          <p:nvPr userDrawn="1"/>
        </p:nvSpPr>
        <p:spPr>
          <a:xfrm>
            <a:off x="8318511"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82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151</a:t>
            </a:r>
            <a:endParaRPr lang="en-US" sz="1400" dirty="0"/>
          </a:p>
        </p:txBody>
      </p:sp>
      <p:sp>
        <p:nvSpPr>
          <p:cNvPr id="57" name="Rectangle 56"/>
          <p:cNvSpPr/>
          <p:nvPr userDrawn="1"/>
        </p:nvSpPr>
        <p:spPr>
          <a:xfrm>
            <a:off x="187040"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185</a:t>
            </a:r>
            <a:endParaRPr lang="en-US" sz="1400" dirty="0"/>
          </a:p>
        </p:txBody>
      </p:sp>
      <p:sp>
        <p:nvSpPr>
          <p:cNvPr id="58" name="Rectangle 57"/>
          <p:cNvSpPr/>
          <p:nvPr userDrawn="1"/>
        </p:nvSpPr>
        <p:spPr>
          <a:xfrm>
            <a:off x="10896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 235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59" name="Rectangle 58"/>
          <p:cNvSpPr/>
          <p:nvPr userDrawn="1"/>
        </p:nvSpPr>
        <p:spPr>
          <a:xfrm>
            <a:off x="19973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239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0" name="Rectangle 59"/>
          <p:cNvSpPr/>
          <p:nvPr userDrawn="1"/>
        </p:nvSpPr>
        <p:spPr>
          <a:xfrm>
            <a:off x="29050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157</a:t>
            </a:r>
            <a:endParaRPr lang="en-US" sz="1400" dirty="0"/>
          </a:p>
        </p:txBody>
      </p:sp>
      <p:sp>
        <p:nvSpPr>
          <p:cNvPr id="61" name="Rectangle 60"/>
          <p:cNvSpPr/>
          <p:nvPr userDrawn="1"/>
        </p:nvSpPr>
        <p:spPr>
          <a:xfrm>
            <a:off x="381278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124</a:t>
            </a:r>
            <a:endParaRPr lang="en-US" sz="1400" dirty="0"/>
          </a:p>
        </p:txBody>
      </p:sp>
      <p:sp>
        <p:nvSpPr>
          <p:cNvPr id="62" name="Rectangle 61"/>
          <p:cNvSpPr/>
          <p:nvPr userDrawn="1"/>
        </p:nvSpPr>
        <p:spPr>
          <a:xfrm>
            <a:off x="472050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3" name="Rectangle 62"/>
          <p:cNvSpPr/>
          <p:nvPr userDrawn="1"/>
        </p:nvSpPr>
        <p:spPr>
          <a:xfrm>
            <a:off x="56282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248</a:t>
            </a:r>
            <a:endParaRPr lang="en-US" sz="1400" dirty="0"/>
          </a:p>
        </p:txBody>
      </p:sp>
      <p:sp>
        <p:nvSpPr>
          <p:cNvPr id="64" name="Rectangle 63"/>
          <p:cNvSpPr/>
          <p:nvPr userDrawn="1"/>
        </p:nvSpPr>
        <p:spPr>
          <a:xfrm>
            <a:off x="65359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223</a:t>
            </a:r>
            <a:endParaRPr lang="en-US" sz="1400" dirty="0"/>
          </a:p>
        </p:txBody>
      </p:sp>
      <p:sp>
        <p:nvSpPr>
          <p:cNvPr id="65" name="Rectangle 64"/>
          <p:cNvSpPr/>
          <p:nvPr userDrawn="1"/>
        </p:nvSpPr>
        <p:spPr>
          <a:xfrm>
            <a:off x="74436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183</a:t>
            </a:r>
            <a:endParaRPr lang="en-US" sz="1400" dirty="0"/>
          </a:p>
        </p:txBody>
      </p:sp>
      <p:sp>
        <p:nvSpPr>
          <p:cNvPr id="66" name="Rectangle 65"/>
          <p:cNvSpPr/>
          <p:nvPr userDrawn="1"/>
        </p:nvSpPr>
        <p:spPr>
          <a:xfrm>
            <a:off x="8318511"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226</a:t>
            </a:r>
            <a:endParaRPr lang="en-US" sz="1400" dirty="0"/>
          </a:p>
        </p:txBody>
      </p:sp>
      <p:sp>
        <p:nvSpPr>
          <p:cNvPr id="67" name="Rectangle 66"/>
          <p:cNvSpPr/>
          <p:nvPr userDrawn="1"/>
        </p:nvSpPr>
        <p:spPr>
          <a:xfrm>
            <a:off x="35496" y="658222"/>
            <a:ext cx="902811"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Strawberry</a:t>
            </a:r>
            <a:endParaRPr lang="en-US" sz="1200" b="1" dirty="0"/>
          </a:p>
        </p:txBody>
      </p:sp>
      <p:sp>
        <p:nvSpPr>
          <p:cNvPr id="68" name="Rectangle 67"/>
          <p:cNvSpPr/>
          <p:nvPr userDrawn="1"/>
        </p:nvSpPr>
        <p:spPr>
          <a:xfrm>
            <a:off x="1089626" y="658222"/>
            <a:ext cx="61770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Lemon</a:t>
            </a:r>
            <a:endParaRPr lang="en-US" sz="1200" b="1" dirty="0"/>
          </a:p>
        </p:txBody>
      </p:sp>
      <p:sp>
        <p:nvSpPr>
          <p:cNvPr id="69" name="Rectangle 68"/>
          <p:cNvSpPr/>
          <p:nvPr userDrawn="1"/>
        </p:nvSpPr>
        <p:spPr>
          <a:xfrm>
            <a:off x="1890858" y="658222"/>
            <a:ext cx="81134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Mandarin</a:t>
            </a:r>
            <a:endParaRPr lang="en-US" sz="1200" b="1" dirty="0"/>
          </a:p>
        </p:txBody>
      </p:sp>
      <p:sp>
        <p:nvSpPr>
          <p:cNvPr id="70" name="Rectangle 69"/>
          <p:cNvSpPr/>
          <p:nvPr userDrawn="1"/>
        </p:nvSpPr>
        <p:spPr>
          <a:xfrm>
            <a:off x="3010754" y="655013"/>
            <a:ext cx="49018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Lime</a:t>
            </a:r>
            <a:endParaRPr lang="en-US" sz="1200" b="1" dirty="0"/>
          </a:p>
        </p:txBody>
      </p:sp>
      <p:sp>
        <p:nvSpPr>
          <p:cNvPr id="71" name="Rectangle 70"/>
          <p:cNvSpPr/>
          <p:nvPr userDrawn="1"/>
        </p:nvSpPr>
        <p:spPr>
          <a:xfrm>
            <a:off x="3861807" y="655013"/>
            <a:ext cx="51460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Olive</a:t>
            </a:r>
            <a:endParaRPr lang="en-US" sz="1200" b="1" dirty="0"/>
          </a:p>
        </p:txBody>
      </p:sp>
      <p:sp>
        <p:nvSpPr>
          <p:cNvPr id="72" name="Rectangle 71"/>
          <p:cNvSpPr/>
          <p:nvPr userDrawn="1"/>
        </p:nvSpPr>
        <p:spPr>
          <a:xfrm>
            <a:off x="4644008" y="655013"/>
            <a:ext cx="83553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Cinnamon</a:t>
            </a:r>
            <a:endParaRPr lang="en-US" sz="1200" b="1" dirty="0"/>
          </a:p>
        </p:txBody>
      </p:sp>
      <p:sp>
        <p:nvSpPr>
          <p:cNvPr id="73" name="Rectangle 72"/>
          <p:cNvSpPr/>
          <p:nvPr userDrawn="1"/>
        </p:nvSpPr>
        <p:spPr>
          <a:xfrm>
            <a:off x="5580112" y="655013"/>
            <a:ext cx="81304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Blueberry</a:t>
            </a:r>
            <a:endParaRPr lang="en-US" sz="1200" b="1" dirty="0"/>
          </a:p>
        </p:txBody>
      </p:sp>
      <p:sp>
        <p:nvSpPr>
          <p:cNvPr id="74" name="Rectangle 73"/>
          <p:cNvSpPr/>
          <p:nvPr userDrawn="1"/>
        </p:nvSpPr>
        <p:spPr>
          <a:xfrm>
            <a:off x="6535684" y="655013"/>
            <a:ext cx="61898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Thyme</a:t>
            </a:r>
            <a:endParaRPr lang="en-US" sz="1200" b="1" dirty="0"/>
          </a:p>
        </p:txBody>
      </p:sp>
      <p:sp>
        <p:nvSpPr>
          <p:cNvPr id="75" name="Rectangle 74"/>
          <p:cNvSpPr/>
          <p:nvPr userDrawn="1"/>
        </p:nvSpPr>
        <p:spPr>
          <a:xfrm>
            <a:off x="7505405" y="655013"/>
            <a:ext cx="53091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Berry</a:t>
            </a:r>
            <a:endParaRPr lang="en-US" sz="1200" b="1" dirty="0"/>
          </a:p>
        </p:txBody>
      </p:sp>
      <p:sp>
        <p:nvSpPr>
          <p:cNvPr id="76" name="Rectangle 75"/>
          <p:cNvSpPr/>
          <p:nvPr userDrawn="1"/>
        </p:nvSpPr>
        <p:spPr>
          <a:xfrm>
            <a:off x="8367499" y="655013"/>
            <a:ext cx="51212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Plum</a:t>
            </a:r>
          </a:p>
        </p:txBody>
      </p:sp>
      <p:sp>
        <p:nvSpPr>
          <p:cNvPr id="77" name="Rectangle 76"/>
          <p:cNvSpPr/>
          <p:nvPr userDrawn="1"/>
        </p:nvSpPr>
        <p:spPr>
          <a:xfrm>
            <a:off x="187040" y="76562"/>
            <a:ext cx="8779840"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tx1"/>
                </a:solidFill>
                <a:latin typeface="+mn-lt"/>
                <a:ea typeface="+mn-ea"/>
                <a:cs typeface="+mn-cs"/>
              </a:rPr>
              <a:t>Caritas Australia Colour Palette</a:t>
            </a:r>
            <a:endParaRPr lang="en-US" sz="2000" b="1" dirty="0"/>
          </a:p>
        </p:txBody>
      </p:sp>
    </p:spTree>
    <p:extLst>
      <p:ext uri="{BB962C8B-B14F-4D97-AF65-F5344CB8AC3E}">
        <p14:creationId xmlns:p14="http://schemas.microsoft.com/office/powerpoint/2010/main" val="928456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panose="02000000000000000000" pitchFamily="2" charset="0"/>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Roboto" panose="02000000000000000000" pitchFamily="2" charset="0"/>
                <a:cs typeface="Arial"/>
              </a:defRPr>
            </a:lvl1pPr>
            <a:lvl2pPr marL="0" indent="0">
              <a:spcBef>
                <a:spcPts val="250"/>
              </a:spcBef>
              <a:buFontTx/>
              <a:buNone/>
              <a:defRPr sz="2400" cap="all">
                <a:solidFill>
                  <a:srgbClr val="C1333C"/>
                </a:solidFill>
                <a:latin typeface="Roboto" panose="02000000000000000000" pitchFamily="2" charset="0"/>
                <a:cs typeface="Arial"/>
              </a:defRPr>
            </a:lvl2pPr>
            <a:lvl3pPr marL="0" indent="-180000">
              <a:spcBef>
                <a:spcPts val="250"/>
              </a:spcBef>
              <a:buFont typeface="Arial"/>
              <a:buChar char="•"/>
              <a:defRPr sz="1800">
                <a:solidFill>
                  <a:schemeClr val="tx1"/>
                </a:solidFill>
                <a:latin typeface="Roboto" panose="02000000000000000000" pitchFamily="2" charset="0"/>
                <a:cs typeface="Arial"/>
              </a:defRPr>
            </a:lvl3pPr>
            <a:lvl4pPr marL="432000" indent="-228600">
              <a:spcBef>
                <a:spcPts val="250"/>
              </a:spcBef>
              <a:buFont typeface="Arial"/>
              <a:buChar char="•"/>
              <a:defRPr sz="1800">
                <a:solidFill>
                  <a:schemeClr val="tx1"/>
                </a:solidFill>
                <a:latin typeface="Roboto" panose="02000000000000000000" pitchFamily="2" charset="0"/>
                <a:cs typeface="Arial"/>
              </a:defRPr>
            </a:lvl4pPr>
            <a:lvl5pPr marL="594000" indent="-180000">
              <a:spcBef>
                <a:spcPts val="250"/>
              </a:spcBef>
              <a:buFont typeface="Arial"/>
              <a:buChar char="•"/>
              <a:defRPr sz="1800">
                <a:solidFill>
                  <a:schemeClr val="tx1"/>
                </a:solidFill>
                <a:latin typeface="Roboto" panose="02000000000000000000" pitchFamily="2" charset="0"/>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Roboto" panose="02000000000000000000" pitchFamily="2" charset="0"/>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pic>
        <p:nvPicPr>
          <p:cNvPr id="13" name="Picture 12" descr="increase indent butt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05264" y="1124744"/>
            <a:ext cx="406400" cy="304800"/>
          </a:xfrm>
          <a:prstGeom prst="rect">
            <a:avLst/>
          </a:prstGeom>
        </p:spPr>
      </p:pic>
      <p:pic>
        <p:nvPicPr>
          <p:cNvPr id="15" name="Picture 14" descr="increase indent button.png"/>
          <p:cNvPicPr>
            <a:picLocks noChangeAspect="1"/>
          </p:cNvPicPr>
          <p:nvPr userDrawn="1"/>
        </p:nvPicPr>
        <p:blipFill rotWithShape="1">
          <a:blip r:embed="rId4" cstate="screen">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
        <p:nvSpPr>
          <p:cNvPr id="17" name="Text Placeholder 15"/>
          <p:cNvSpPr>
            <a:spLocks noGrp="1"/>
          </p:cNvSpPr>
          <p:nvPr>
            <p:ph type="body" sz="quarter" idx="16" hasCustomPrompt="1"/>
          </p:nvPr>
        </p:nvSpPr>
        <p:spPr>
          <a:xfrm>
            <a:off x="539344" y="6335712"/>
            <a:ext cx="4464496" cy="470845"/>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050">
                <a:solidFill>
                  <a:srgbClr val="D9894C"/>
                </a:solidFill>
                <a:latin typeface="Roboto" panose="02000000000000000000" pitchFamily="2" charset="0"/>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AU" dirty="0"/>
              <a:t>#JUSTVISITING		CARITAS.ORG.AU/JUSTVISITING</a:t>
            </a:r>
          </a:p>
          <a:p>
            <a:pPr lvl="0"/>
            <a:endParaRPr lang="en-AU" dirty="0"/>
          </a:p>
        </p:txBody>
      </p:sp>
    </p:spTree>
    <p:extLst>
      <p:ext uri="{BB962C8B-B14F-4D97-AF65-F5344CB8AC3E}">
        <p14:creationId xmlns:p14="http://schemas.microsoft.com/office/powerpoint/2010/main" val="190305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86005B"/>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7589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552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9018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86005B"/>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86005B"/>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8131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005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86" r:id="rId1"/>
    <p:sldLayoutId id="2147483684" r:id="rId2"/>
    <p:sldLayoutId id="2147483649" r:id="rId3"/>
    <p:sldLayoutId id="2147483656" r:id="rId4"/>
    <p:sldLayoutId id="2147483657" r:id="rId5"/>
    <p:sldLayoutId id="2147483658" r:id="rId6"/>
    <p:sldLayoutId id="2147483659" r:id="rId7"/>
    <p:sldLayoutId id="2147483660" r:id="rId8"/>
    <p:sldLayoutId id="2147483673" r:id="rId9"/>
    <p:sldLayoutId id="2147483661" r:id="rId10"/>
    <p:sldLayoutId id="2147483662" r:id="rId11"/>
    <p:sldLayoutId id="2147483663" r:id="rId12"/>
    <p:sldLayoutId id="2147483664" r:id="rId13"/>
    <p:sldLayoutId id="2147483665" r:id="rId14"/>
    <p:sldLayoutId id="2147483667" r:id="rId15"/>
    <p:sldLayoutId id="2147483668" r:id="rId16"/>
    <p:sldLayoutId id="2147483672" r:id="rId17"/>
    <p:sldLayoutId id="2147483669" r:id="rId18"/>
    <p:sldLayoutId id="2147483670" r:id="rId19"/>
    <p:sldLayoutId id="2147483688" r:id="rId20"/>
    <p:sldLayoutId id="2147483671" r:id="rId21"/>
    <p:sldLayoutId id="2147483674" r:id="rId22"/>
    <p:sldLayoutId id="2147483689"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ritas.org.au/learn/sdg" TargetMode="External"/><Relationship Id="rId3" Type="http://schemas.openxmlformats.org/officeDocument/2006/relationships/hyperlink" Target="mailto:education@caritas.org.au" TargetMode="External"/><Relationship Id="rId7" Type="http://schemas.openxmlformats.org/officeDocument/2006/relationships/hyperlink" Target="https://www.youtube.com/watch?v=307p6ZSQ9us"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www.globalgoals.org/" TargetMode="External"/><Relationship Id="rId5" Type="http://schemas.openxmlformats.org/officeDocument/2006/relationships/hyperlink" Target="http://www.caritas.org.au/docs/default-source/campaigns/mp-kit" TargetMode="External"/><Relationship Id="rId4" Type="http://schemas.openxmlformats.org/officeDocument/2006/relationships/hyperlink" Target="https://www.caritas.org.au/act/australian-ai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itas.org.au/images/typhoon-haiyan-response/water-and-hygiene.jpg?sfvrsn=668f7ae2_6&amp;Download=true"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www.caritas.org.au/docs/default-source/campaigns/mp-kit" TargetMode="Externa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97.jpeg"/></Relationships>
</file>

<file path=ppt/slides/_rels/slide5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17.xml"/><Relationship Id="rId4" Type="http://schemas.openxmlformats.org/officeDocument/2006/relationships/image" Target="../media/image10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oecd.org/dac/stats/What-is-ODA.pdf"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13792"/>
            <a:ext cx="7956748" cy="854968"/>
          </a:xfrm>
        </p:spPr>
        <p:txBody>
          <a:bodyPr/>
          <a:lstStyle/>
          <a:p>
            <a:r>
              <a:rPr lang="en-AU" dirty="0"/>
              <a:t>Presenter information</a:t>
            </a:r>
          </a:p>
        </p:txBody>
      </p:sp>
      <p:sp>
        <p:nvSpPr>
          <p:cNvPr id="4" name="Text Placeholder 3"/>
          <p:cNvSpPr>
            <a:spLocks noGrp="1"/>
          </p:cNvSpPr>
          <p:nvPr>
            <p:ph type="body" sz="quarter" idx="10"/>
          </p:nvPr>
        </p:nvSpPr>
        <p:spPr>
          <a:xfrm>
            <a:off x="539552" y="1148275"/>
            <a:ext cx="8064896" cy="1468437"/>
          </a:xfrm>
        </p:spPr>
        <p:txBody>
          <a:bodyPr/>
          <a:lstStyle/>
          <a:p>
            <a:pPr>
              <a:spcBef>
                <a:spcPts val="600"/>
              </a:spcBef>
            </a:pPr>
            <a:r>
              <a:rPr lang="en-AU" sz="1600" dirty="0">
                <a:latin typeface="Arial" panose="020B0604020202020204" pitchFamily="34" charset="0"/>
                <a:ea typeface="Roboto Medium" panose="02000000000000000000" pitchFamily="2" charset="0"/>
                <a:cs typeface="Arial" panose="020B0604020202020204" pitchFamily="34" charset="0"/>
              </a:rPr>
              <a:t>This resource is intended as a flexible teaching and learning tool for both teacher and student use. It may be used with a whole class or for independent student learning. </a:t>
            </a:r>
            <a:r>
              <a:rPr lang="en-AU" altLang="en-US" sz="1600" dirty="0">
                <a:cs typeface="Arial" charset="0"/>
              </a:rPr>
              <a:t>Additional information, photo captions and credits are in the ‘Notes’ section of this PowerPoint. </a:t>
            </a:r>
            <a:r>
              <a:rPr lang="en-AU" sz="1600" dirty="0">
                <a:latin typeface="Arial" panose="020B0604020202020204" pitchFamily="34" charset="0"/>
                <a:ea typeface="Roboto" pitchFamily="2" charset="0"/>
                <a:cs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p>
          <a:p>
            <a:r>
              <a:rPr lang="en-AU" sz="1600" b="1" dirty="0"/>
              <a:t>Please note: </a:t>
            </a:r>
            <a:r>
              <a:rPr lang="en-AU" sz="1600" dirty="0"/>
              <a:t>Please consider your audience when presenting this information. There is a case study beginning on slide 40 that refers to child marriage- this is in the context of the children and youth empowerment program supported by Caritas Australia in Nepal, where community members like Janaki are raising awareness about this issue. </a:t>
            </a:r>
            <a:endParaRPr lang="en-AU" sz="1600" dirty="0">
              <a:latin typeface="Arial" panose="020B0604020202020204" pitchFamily="34" charset="0"/>
              <a:cs typeface="Arial" panose="020B0604020202020204" pitchFamily="34" charset="0"/>
            </a:endParaRPr>
          </a:p>
          <a:p>
            <a:pPr>
              <a:spcBef>
                <a:spcPts val="600"/>
              </a:spcBef>
            </a:pPr>
            <a:r>
              <a:rPr lang="en-AU" sz="1600" b="1" dirty="0"/>
              <a:t>Should you take up any action, we would love to hear about it! </a:t>
            </a:r>
          </a:p>
          <a:p>
            <a:pPr>
              <a:spcBef>
                <a:spcPct val="0"/>
              </a:spcBef>
            </a:pPr>
            <a:r>
              <a:rPr lang="en-AU" sz="1600" dirty="0"/>
              <a:t>Email us at </a:t>
            </a:r>
            <a:r>
              <a:rPr lang="en-AU" sz="1600" dirty="0">
                <a:hlinkClick r:id="rId3"/>
              </a:rPr>
              <a:t>education@caritas.org.au</a:t>
            </a:r>
            <a:endParaRPr lang="en-AU" sz="1600" dirty="0"/>
          </a:p>
          <a:p>
            <a:endParaRPr lang="en-AU" sz="800" b="1" dirty="0"/>
          </a:p>
          <a:p>
            <a:r>
              <a:rPr lang="en-AU" sz="1600" b="1" dirty="0"/>
              <a:t>Additional Resources:</a:t>
            </a:r>
          </a:p>
          <a:p>
            <a:r>
              <a:rPr lang="en-AU" sz="1600" dirty="0">
                <a:hlinkClick r:id="rId4"/>
              </a:rPr>
              <a:t>Caritas Australia: Australian Aid, transforming lives.</a:t>
            </a:r>
            <a:endParaRPr lang="en-AU" sz="1600" dirty="0"/>
          </a:p>
          <a:p>
            <a:r>
              <a:rPr lang="en-AU" sz="1600" dirty="0">
                <a:hlinkClick r:id="rId5"/>
              </a:rPr>
              <a:t>Engaging your MP.</a:t>
            </a:r>
            <a:endParaRPr lang="en-AU" sz="1600" dirty="0"/>
          </a:p>
          <a:p>
            <a:r>
              <a:rPr lang="en-AU" sz="1600" dirty="0">
                <a:hlinkClick r:id="rId6"/>
              </a:rPr>
              <a:t>www.globalgoals.org</a:t>
            </a:r>
            <a:r>
              <a:rPr lang="en-AU" sz="1600" dirty="0"/>
              <a:t> </a:t>
            </a:r>
          </a:p>
          <a:p>
            <a:r>
              <a:rPr lang="en-AU" sz="1600" dirty="0">
                <a:hlinkClick r:id="rId7"/>
              </a:rPr>
              <a:t>CAFOD video: Love never Fails</a:t>
            </a:r>
            <a:endParaRPr lang="en-AU" sz="1600" dirty="0"/>
          </a:p>
          <a:p>
            <a:r>
              <a:rPr lang="en-AU" sz="1600" dirty="0">
                <a:hlinkClick r:id="rId8"/>
              </a:rPr>
              <a:t>Sustainable Development Goals</a:t>
            </a:r>
            <a:endParaRPr lang="en-AU" sz="1600" dirty="0"/>
          </a:p>
          <a:p>
            <a:endParaRPr lang="en-AU" b="1" dirty="0"/>
          </a:p>
        </p:txBody>
      </p:sp>
    </p:spTree>
    <p:extLst>
      <p:ext uri="{BB962C8B-B14F-4D97-AF65-F5344CB8AC3E}">
        <p14:creationId xmlns:p14="http://schemas.microsoft.com/office/powerpoint/2010/main" val="250616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A4BF-0C83-5A4E-B71E-58B732D5F116}"/>
              </a:ext>
            </a:extLst>
          </p:cNvPr>
          <p:cNvSpPr>
            <a:spLocks noGrp="1"/>
          </p:cNvSpPr>
          <p:nvPr>
            <p:ph type="title"/>
          </p:nvPr>
        </p:nvSpPr>
        <p:spPr/>
        <p:txBody>
          <a:bodyPr/>
          <a:lstStyle/>
          <a:p>
            <a:r>
              <a:rPr lang="en-US" dirty="0"/>
              <a:t>DID YOU KNOW?</a:t>
            </a:r>
          </a:p>
        </p:txBody>
      </p:sp>
      <p:sp>
        <p:nvSpPr>
          <p:cNvPr id="3" name="Text Placeholder 2">
            <a:extLst>
              <a:ext uri="{FF2B5EF4-FFF2-40B4-BE49-F238E27FC236}">
                <a16:creationId xmlns:a16="http://schemas.microsoft.com/office/drawing/2014/main" xmlns="" id="{273571FB-D7C6-FD4F-A119-1BC4A4105576}"/>
              </a:ext>
            </a:extLst>
          </p:cNvPr>
          <p:cNvSpPr>
            <a:spLocks noGrp="1"/>
          </p:cNvSpPr>
          <p:nvPr>
            <p:ph type="body" sz="quarter" idx="10"/>
          </p:nvPr>
        </p:nvSpPr>
        <p:spPr/>
        <p:txBody>
          <a:bodyPr/>
          <a:lstStyle/>
          <a:p>
            <a:r>
              <a:rPr lang="en-US" dirty="0"/>
              <a:t>In 2017, Australian Aid:</a:t>
            </a:r>
          </a:p>
          <a:p>
            <a:endParaRPr lang="en-US" dirty="0"/>
          </a:p>
          <a:p>
            <a:pPr marL="285750" indent="-285750">
              <a:buFont typeface="Arial" panose="020B0604020202020204" pitchFamily="34" charset="0"/>
              <a:buChar char="•"/>
            </a:pPr>
            <a:r>
              <a:rPr lang="en-US" dirty="0"/>
              <a:t>provided vaccinations for 2.8 million girls and boys. </a:t>
            </a:r>
          </a:p>
          <a:p>
            <a:endParaRPr lang="en-US" dirty="0"/>
          </a:p>
          <a:p>
            <a:pPr marL="285750" indent="-285750">
              <a:buFont typeface="Arial" panose="020B0604020202020204" pitchFamily="34" charset="0"/>
              <a:buChar char="•"/>
            </a:pPr>
            <a:r>
              <a:rPr lang="en-US" dirty="0"/>
              <a:t>helped global efforts to provide safe community spaces for 2.5 million children in emergency situations.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built more than 9,000 classrooms in the Pacific. </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xmlns="" id="{F6850D34-0ADC-1E4C-B3E3-14B683C537EF}"/>
              </a:ext>
            </a:extLst>
          </p:cNvPr>
          <p:cNvSpPr>
            <a:spLocks noGrp="1"/>
          </p:cNvSpPr>
          <p:nvPr>
            <p:ph type="body" sz="quarter" idx="11"/>
          </p:nvPr>
        </p:nvSpPr>
        <p:spPr>
          <a:xfrm>
            <a:off x="4787900" y="5157788"/>
            <a:ext cx="3708399" cy="346841"/>
          </a:xfrm>
        </p:spPr>
        <p:txBody>
          <a:bodyPr/>
          <a:lstStyle/>
          <a:p>
            <a:r>
              <a:rPr lang="en-AU" sz="900" dirty="0"/>
              <a:t>Men getting ready to put their tarpaulin on their house. The tarp will keep the weather out of their home while they rebuild the house after cyclone Pam, Vanuatu. </a:t>
            </a:r>
            <a:r>
              <a:rPr lang="en-AU" sz="900" b="1" dirty="0"/>
              <a:t>Credit: </a:t>
            </a:r>
            <a:r>
              <a:rPr lang="en-AU" sz="900" dirty="0"/>
              <a:t>Caritas Australia</a:t>
            </a:r>
          </a:p>
          <a:p>
            <a:endParaRPr lang="en-US" dirty="0"/>
          </a:p>
        </p:txBody>
      </p:sp>
      <p:pic>
        <p:nvPicPr>
          <p:cNvPr id="7" name="Picture Placeholder 6">
            <a:extLst>
              <a:ext uri="{FF2B5EF4-FFF2-40B4-BE49-F238E27FC236}">
                <a16:creationId xmlns:a16="http://schemas.microsoft.com/office/drawing/2014/main" xmlns="" id="{0442917B-879F-6F46-A059-BC2952C82771}"/>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7"/>
          <a:stretch/>
        </p:blipFill>
        <p:spPr>
          <a:xfrm>
            <a:off x="4787900" y="1762125"/>
            <a:ext cx="3708400" cy="3395663"/>
          </a:xfrm>
        </p:spPr>
      </p:pic>
    </p:spTree>
    <p:extLst>
      <p:ext uri="{BB962C8B-B14F-4D97-AF65-F5344CB8AC3E}">
        <p14:creationId xmlns:p14="http://schemas.microsoft.com/office/powerpoint/2010/main" val="40490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A4BF-0C83-5A4E-B71E-58B732D5F116}"/>
              </a:ext>
            </a:extLst>
          </p:cNvPr>
          <p:cNvSpPr>
            <a:spLocks noGrp="1"/>
          </p:cNvSpPr>
          <p:nvPr>
            <p:ph type="title"/>
          </p:nvPr>
        </p:nvSpPr>
        <p:spPr/>
        <p:txBody>
          <a:bodyPr/>
          <a:lstStyle/>
          <a:p>
            <a:r>
              <a:rPr lang="en-US" dirty="0"/>
              <a:t>DID YOU KNOW?</a:t>
            </a:r>
          </a:p>
        </p:txBody>
      </p:sp>
      <p:sp>
        <p:nvSpPr>
          <p:cNvPr id="3" name="Text Placeholder 2">
            <a:extLst>
              <a:ext uri="{FF2B5EF4-FFF2-40B4-BE49-F238E27FC236}">
                <a16:creationId xmlns:a16="http://schemas.microsoft.com/office/drawing/2014/main" xmlns="" id="{273571FB-D7C6-FD4F-A119-1BC4A4105576}"/>
              </a:ext>
            </a:extLst>
          </p:cNvPr>
          <p:cNvSpPr>
            <a:spLocks noGrp="1"/>
          </p:cNvSpPr>
          <p:nvPr>
            <p:ph type="body" sz="quarter" idx="10"/>
          </p:nvPr>
        </p:nvSpPr>
        <p:spPr/>
        <p:txBody>
          <a:bodyPr/>
          <a:lstStyle/>
          <a:p>
            <a:r>
              <a:rPr lang="en-US" dirty="0"/>
              <a:t>In 2017, Australian Aid:</a:t>
            </a:r>
          </a:p>
          <a:p>
            <a:endParaRPr lang="en-US" dirty="0"/>
          </a:p>
          <a:p>
            <a:pPr marL="285750" indent="-285750">
              <a:buFont typeface="Arial" panose="020B0604020202020204" pitchFamily="34" charset="0"/>
              <a:buChar char="•"/>
            </a:pPr>
            <a:r>
              <a:rPr lang="en-US" dirty="0"/>
              <a:t>provided more than 4.6 million textbooks to kids in the </a:t>
            </a:r>
            <a:r>
              <a:rPr lang="en-US" dirty="0" smtClean="0"/>
              <a:t>Pacific</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provided emergency food assistance for up to 4 million people in Syria.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helped 13,000 people with humanitarian relief supplies following cyclone Pam in Vanuatu. </a:t>
            </a:r>
          </a:p>
          <a:p>
            <a:pPr marL="285750" indent="-2857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xmlns="" id="{F6850D34-0ADC-1E4C-B3E3-14B683C537EF}"/>
              </a:ext>
            </a:extLst>
          </p:cNvPr>
          <p:cNvSpPr>
            <a:spLocks noGrp="1"/>
          </p:cNvSpPr>
          <p:nvPr>
            <p:ph type="body" sz="quarter" idx="11"/>
          </p:nvPr>
        </p:nvSpPr>
        <p:spPr>
          <a:xfrm>
            <a:off x="4787900" y="5189700"/>
            <a:ext cx="3708399" cy="346841"/>
          </a:xfrm>
        </p:spPr>
        <p:txBody>
          <a:bodyPr/>
          <a:lstStyle/>
          <a:p>
            <a:r>
              <a:rPr lang="en-AU" sz="900" dirty="0"/>
              <a:t>The home of Ronnie and </a:t>
            </a:r>
            <a:r>
              <a:rPr lang="en-AU" sz="900" dirty="0" err="1"/>
              <a:t>Emoncie</a:t>
            </a:r>
            <a:r>
              <a:rPr lang="en-AU" sz="900" dirty="0"/>
              <a:t> </a:t>
            </a:r>
            <a:r>
              <a:rPr lang="en-AU" sz="900" dirty="0" err="1"/>
              <a:t>Mancop</a:t>
            </a:r>
            <a:r>
              <a:rPr lang="en-AU" sz="900" dirty="0"/>
              <a:t> in </a:t>
            </a:r>
            <a:r>
              <a:rPr lang="en-AU" sz="900" dirty="0" err="1"/>
              <a:t>Anumburu</a:t>
            </a:r>
            <a:r>
              <a:rPr lang="en-AU" sz="900" dirty="0"/>
              <a:t>, Port Vila. They lost everything in the cyclone. </a:t>
            </a:r>
            <a:r>
              <a:rPr lang="en-AU" sz="900" b="1" dirty="0"/>
              <a:t>Credit: </a:t>
            </a:r>
            <a:r>
              <a:rPr lang="en-AU" sz="900" dirty="0"/>
              <a:t>Mark Mitchell Caritas Aotearoa New Zealand</a:t>
            </a:r>
          </a:p>
          <a:p>
            <a:endParaRPr lang="en-US" dirty="0"/>
          </a:p>
        </p:txBody>
      </p:sp>
      <p:pic>
        <p:nvPicPr>
          <p:cNvPr id="11" name="Picture Placeholder 10">
            <a:extLst>
              <a:ext uri="{FF2B5EF4-FFF2-40B4-BE49-F238E27FC236}">
                <a16:creationId xmlns:a16="http://schemas.microsoft.com/office/drawing/2014/main" xmlns="" id="{02D43E8D-D437-CC49-8B78-218BE218BA13}"/>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A4BF-0C83-5A4E-B71E-58B732D5F116}"/>
              </a:ext>
            </a:extLst>
          </p:cNvPr>
          <p:cNvSpPr>
            <a:spLocks noGrp="1"/>
          </p:cNvSpPr>
          <p:nvPr>
            <p:ph type="title"/>
          </p:nvPr>
        </p:nvSpPr>
        <p:spPr/>
        <p:txBody>
          <a:bodyPr/>
          <a:lstStyle/>
          <a:p>
            <a:r>
              <a:rPr lang="en-US" dirty="0"/>
              <a:t>DID YOU KNOW?</a:t>
            </a:r>
          </a:p>
        </p:txBody>
      </p:sp>
      <p:sp>
        <p:nvSpPr>
          <p:cNvPr id="3" name="Text Placeholder 2">
            <a:extLst>
              <a:ext uri="{FF2B5EF4-FFF2-40B4-BE49-F238E27FC236}">
                <a16:creationId xmlns:a16="http://schemas.microsoft.com/office/drawing/2014/main" xmlns="" id="{273571FB-D7C6-FD4F-A119-1BC4A4105576}"/>
              </a:ext>
            </a:extLst>
          </p:cNvPr>
          <p:cNvSpPr>
            <a:spLocks noGrp="1"/>
          </p:cNvSpPr>
          <p:nvPr>
            <p:ph type="body" sz="quarter" idx="10"/>
          </p:nvPr>
        </p:nvSpPr>
        <p:spPr/>
        <p:txBody>
          <a:bodyPr/>
          <a:lstStyle/>
          <a:p>
            <a:r>
              <a:rPr lang="en-US" dirty="0"/>
              <a:t>In 2017, Australian Aid:</a:t>
            </a:r>
          </a:p>
          <a:p>
            <a:endParaRPr lang="en-US" dirty="0"/>
          </a:p>
          <a:p>
            <a:pPr marL="285750" indent="-285750">
              <a:buFont typeface="Arial" panose="020B0604020202020204" pitchFamily="34" charset="0"/>
              <a:buChar char="•"/>
            </a:pPr>
            <a:r>
              <a:rPr lang="en-US" dirty="0"/>
              <a:t>provided increased access to financial services to 17.5 million people </a:t>
            </a:r>
            <a:r>
              <a:rPr lang="en-US" dirty="0" smtClean="0"/>
              <a:t>experiencing </a:t>
            </a:r>
            <a:r>
              <a:rPr lang="en-US" dirty="0"/>
              <a:t>poverty.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helped global efforts to provide safe drinking water to 2.3 million households.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supported education programs in 21 countries throughout the Indo-Pacific. </a:t>
            </a:r>
          </a:p>
          <a:p>
            <a:pPr marL="285750" indent="-2857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xmlns="" id="{F6850D34-0ADC-1E4C-B3E3-14B683C537EF}"/>
              </a:ext>
            </a:extLst>
          </p:cNvPr>
          <p:cNvSpPr>
            <a:spLocks noGrp="1"/>
          </p:cNvSpPr>
          <p:nvPr>
            <p:ph type="body" sz="quarter" idx="11"/>
          </p:nvPr>
        </p:nvSpPr>
        <p:spPr>
          <a:xfrm>
            <a:off x="4787900" y="5189700"/>
            <a:ext cx="3708399" cy="346841"/>
          </a:xfrm>
        </p:spPr>
        <p:txBody>
          <a:bodyPr/>
          <a:lstStyle/>
          <a:p>
            <a:r>
              <a:rPr lang="en-AU" sz="900" dirty="0"/>
              <a:t>Water and good hygiene is also key to preventing a bad situation from getting worse, following Typhoon Haiyan, Philippines . </a:t>
            </a:r>
          </a:p>
          <a:p>
            <a:r>
              <a:rPr lang="en-AU" sz="900" b="1" dirty="0"/>
              <a:t>Credit: </a:t>
            </a:r>
            <a:r>
              <a:rPr lang="en-AU" sz="900" dirty="0"/>
              <a:t>Jim Stipe/Catholic Relief Services</a:t>
            </a:r>
          </a:p>
          <a:p>
            <a:r>
              <a:rPr lang="en-AU" cap="all" dirty="0">
                <a:hlinkClick r:id="rId3"/>
              </a:rPr>
              <a:t/>
            </a:r>
            <a:br>
              <a:rPr lang="en-AU" cap="all" dirty="0">
                <a:hlinkClick r:id="rId3"/>
              </a:rPr>
            </a:br>
            <a:r>
              <a:rPr lang="en-AU" dirty="0"/>
              <a:t/>
            </a:r>
            <a:br>
              <a:rPr lang="en-AU" dirty="0"/>
            </a:br>
            <a:endParaRPr lang="en-US" dirty="0"/>
          </a:p>
        </p:txBody>
      </p:sp>
      <p:pic>
        <p:nvPicPr>
          <p:cNvPr id="7" name="Picture Placeholder 6">
            <a:extLst>
              <a:ext uri="{FF2B5EF4-FFF2-40B4-BE49-F238E27FC236}">
                <a16:creationId xmlns:a16="http://schemas.microsoft.com/office/drawing/2014/main" xmlns="" id="{0347E382-D192-3447-9EB6-949BAC5E5507}"/>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b="-920"/>
          <a:stretch/>
        </p:blipFill>
        <p:spPr>
          <a:xfrm>
            <a:off x="4787900" y="1762125"/>
            <a:ext cx="3708400" cy="3395663"/>
          </a:xfrm>
        </p:spPr>
      </p:pic>
    </p:spTree>
    <p:extLst>
      <p:ext uri="{BB962C8B-B14F-4D97-AF65-F5344CB8AC3E}">
        <p14:creationId xmlns:p14="http://schemas.microsoft.com/office/powerpoint/2010/main" val="389650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8EDF2-87FB-2E4D-A47A-4C7C401B9F3C}"/>
              </a:ext>
            </a:extLst>
          </p:cNvPr>
          <p:cNvSpPr>
            <a:spLocks noGrp="1"/>
          </p:cNvSpPr>
          <p:nvPr>
            <p:ph type="title"/>
          </p:nvPr>
        </p:nvSpPr>
        <p:spPr/>
        <p:txBody>
          <a:bodyPr/>
          <a:lstStyle/>
          <a:p>
            <a:r>
              <a:rPr lang="en-US" dirty="0"/>
              <a:t>Australian aid</a:t>
            </a:r>
          </a:p>
        </p:txBody>
      </p:sp>
      <p:sp>
        <p:nvSpPr>
          <p:cNvPr id="3" name="Text Placeholder 2">
            <a:extLst>
              <a:ext uri="{FF2B5EF4-FFF2-40B4-BE49-F238E27FC236}">
                <a16:creationId xmlns:a16="http://schemas.microsoft.com/office/drawing/2014/main" xmlns="" id="{406E5CEF-F538-8D4E-8774-260E1A609F5B}"/>
              </a:ext>
            </a:extLst>
          </p:cNvPr>
          <p:cNvSpPr>
            <a:spLocks noGrp="1"/>
          </p:cNvSpPr>
          <p:nvPr>
            <p:ph type="body" sz="quarter" idx="10"/>
          </p:nvPr>
        </p:nvSpPr>
        <p:spPr>
          <a:xfrm>
            <a:off x="539552" y="4034468"/>
            <a:ext cx="4032448" cy="3227161"/>
          </a:xfrm>
        </p:spPr>
        <p:txBody>
          <a:bodyPr/>
          <a:lstStyle/>
          <a:p>
            <a:r>
              <a:rPr lang="en-US" dirty="0"/>
              <a:t>Australian Aid is important to achieve the 2015 United Nations Sustainable Development Goals set to:</a:t>
            </a:r>
          </a:p>
          <a:p>
            <a:pPr marL="342900" indent="-342900">
              <a:buFont typeface="Arial" panose="020B0604020202020204" pitchFamily="34" charset="0"/>
              <a:buChar char="•"/>
            </a:pPr>
            <a:r>
              <a:rPr lang="en-AU" dirty="0"/>
              <a:t>End extreme poverty. </a:t>
            </a:r>
          </a:p>
          <a:p>
            <a:pPr marL="342900" indent="-342900">
              <a:buFont typeface="Arial" panose="020B0604020202020204" pitchFamily="34" charset="0"/>
              <a:buChar char="•"/>
            </a:pPr>
            <a:r>
              <a:rPr lang="en-AU" dirty="0"/>
              <a:t>Fight inequality and injustice. </a:t>
            </a:r>
          </a:p>
          <a:p>
            <a:pPr marL="342900" indent="-342900">
              <a:buFont typeface="Arial" panose="020B0604020202020204" pitchFamily="34" charset="0"/>
              <a:buChar char="•"/>
            </a:pPr>
            <a:r>
              <a:rPr lang="en-AU" dirty="0"/>
              <a:t>Fix climate change. </a:t>
            </a:r>
          </a:p>
          <a:p>
            <a:endParaRPr lang="en-US" dirty="0"/>
          </a:p>
        </p:txBody>
      </p:sp>
      <p:sp>
        <p:nvSpPr>
          <p:cNvPr id="4" name="Text Placeholder 3">
            <a:extLst>
              <a:ext uri="{FF2B5EF4-FFF2-40B4-BE49-F238E27FC236}">
                <a16:creationId xmlns:a16="http://schemas.microsoft.com/office/drawing/2014/main" xmlns="" id="{61DFF2E6-A045-2B4E-ADE9-F571BA7A0434}"/>
              </a:ext>
            </a:extLst>
          </p:cNvPr>
          <p:cNvSpPr>
            <a:spLocks noGrp="1"/>
          </p:cNvSpPr>
          <p:nvPr>
            <p:ph type="body" sz="quarter" idx="11"/>
          </p:nvPr>
        </p:nvSpPr>
        <p:spPr>
          <a:xfrm>
            <a:off x="4780248" y="5189700"/>
            <a:ext cx="3708399" cy="346841"/>
          </a:xfrm>
        </p:spPr>
        <p:txBody>
          <a:bodyPr/>
          <a:lstStyle/>
          <a:p>
            <a:r>
              <a:rPr lang="en-US" dirty="0"/>
              <a:t>Destruction that followed the massive 6.9 magnitude earthquake in Lombok, Indonesia. </a:t>
            </a:r>
            <a:r>
              <a:rPr lang="en-US" b="1" dirty="0"/>
              <a:t>Credit: </a:t>
            </a:r>
            <a:r>
              <a:rPr lang="en-US" dirty="0"/>
              <a:t>Caritas - Karina</a:t>
            </a:r>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7852" y="1556792"/>
            <a:ext cx="4572396" cy="2548349"/>
          </a:xfrm>
          <a:prstGeom prst="rect">
            <a:avLst/>
          </a:prstGeom>
        </p:spPr>
      </p:pic>
    </p:spTree>
    <p:extLst>
      <p:ext uri="{BB962C8B-B14F-4D97-AF65-F5344CB8AC3E}">
        <p14:creationId xmlns:p14="http://schemas.microsoft.com/office/powerpoint/2010/main" val="305857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540129" y="-10049"/>
            <a:ext cx="8063743" cy="5647113"/>
          </a:xfrm>
        </p:spPr>
      </p:pic>
    </p:spTree>
    <p:extLst>
      <p:ext uri="{BB962C8B-B14F-4D97-AF65-F5344CB8AC3E}">
        <p14:creationId xmlns:p14="http://schemas.microsoft.com/office/powerpoint/2010/main" val="412630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373216" y="-369"/>
            <a:ext cx="8604000" cy="6318000"/>
          </a:xfrm>
          <a:prstGeom prst="rect">
            <a:avLst/>
          </a:prstGeom>
          <a:noFill/>
          <a:ln w="25400">
            <a:solidFill>
              <a:schemeClr val="bg1"/>
            </a:solidFill>
          </a:ln>
          <a:effectLst/>
        </p:spPr>
        <p:txBody>
          <a:bodyPr wrap="none" rtlCol="0" anchor="ctr"/>
          <a:lstStyle/>
          <a:p>
            <a:pPr algn="ctr"/>
            <a:endParaRPr lang="en-US"/>
          </a:p>
        </p:txBody>
      </p:sp>
      <p:pic>
        <p:nvPicPr>
          <p:cNvPr id="9" name="Picture Placeholder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9527"/>
            <a:ext cx="9144000" cy="6858000"/>
          </a:xfrm>
        </p:spPr>
      </p:pic>
      <p:sp>
        <p:nvSpPr>
          <p:cNvPr id="6" name="Freeform 1"/>
          <p:cNvSpPr>
            <a:spLocks noChangeArrowheads="1"/>
          </p:cNvSpPr>
          <p:nvPr/>
        </p:nvSpPr>
        <p:spPr bwMode="auto">
          <a:xfrm>
            <a:off x="431540" y="5010480"/>
            <a:ext cx="8280920" cy="141005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80000"/>
            </a:srgbClr>
          </a:solidFill>
          <a:ln>
            <a:noFill/>
          </a:ln>
          <a:effectLst/>
        </p:spPr>
        <p:txBody>
          <a:bodyPr wrap="none" anchor="ctr"/>
          <a:lstStyle/>
          <a:p>
            <a:endParaRPr lang="en-US"/>
          </a:p>
        </p:txBody>
      </p:sp>
      <p:sp>
        <p:nvSpPr>
          <p:cNvPr id="3" name="Text Placeholder 2"/>
          <p:cNvSpPr>
            <a:spLocks noGrp="1"/>
          </p:cNvSpPr>
          <p:nvPr>
            <p:ph type="body" sz="quarter" idx="11"/>
          </p:nvPr>
        </p:nvSpPr>
        <p:spPr>
          <a:xfrm>
            <a:off x="-110186" y="6587631"/>
            <a:ext cx="8984186" cy="441400"/>
          </a:xfrm>
        </p:spPr>
        <p:txBody>
          <a:bodyPr/>
          <a:lstStyle/>
          <a:p>
            <a:r>
              <a:rPr lang="en-AU" sz="900" dirty="0">
                <a:solidFill>
                  <a:schemeClr val="bg1"/>
                </a:solidFill>
              </a:rPr>
              <a:t>Over 44,000 tarpaulins have been distributed to provide emergency shelter for people affected by Typhoon Haiyan. </a:t>
            </a:r>
            <a:r>
              <a:rPr lang="en-AU" sz="900" b="1" dirty="0">
                <a:solidFill>
                  <a:schemeClr val="bg1"/>
                </a:solidFill>
              </a:rPr>
              <a:t>Credit: </a:t>
            </a:r>
            <a:r>
              <a:rPr lang="en-AU" sz="900" dirty="0">
                <a:solidFill>
                  <a:schemeClr val="bg1"/>
                </a:solidFill>
              </a:rPr>
              <a:t>Jim Stipe/Catholic Relief Services</a:t>
            </a:r>
          </a:p>
          <a:p>
            <a:endParaRPr lang="en-US" dirty="0"/>
          </a:p>
        </p:txBody>
      </p:sp>
      <p:sp>
        <p:nvSpPr>
          <p:cNvPr id="10" name="Rectangle 9"/>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5111395"/>
            <a:ext cx="7888908" cy="1341236"/>
          </a:xfrm>
          <a:prstGeom prst="rect">
            <a:avLst/>
          </a:prstGeom>
        </p:spPr>
      </p:pic>
    </p:spTree>
    <p:extLst>
      <p:ext uri="{BB962C8B-B14F-4D97-AF65-F5344CB8AC3E}">
        <p14:creationId xmlns:p14="http://schemas.microsoft.com/office/powerpoint/2010/main" val="2396768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3" y="1478111"/>
            <a:ext cx="9022862" cy="3901778"/>
          </a:xfrm>
          <a:prstGeom prst="rect">
            <a:avLst/>
          </a:prstGeom>
        </p:spPr>
      </p:pic>
    </p:spTree>
    <p:extLst>
      <p:ext uri="{BB962C8B-B14F-4D97-AF65-F5344CB8AC3E}">
        <p14:creationId xmlns:p14="http://schemas.microsoft.com/office/powerpoint/2010/main" val="71893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0ED1E12-635C-334F-81EA-1A5F4E75101D}"/>
              </a:ext>
            </a:extLst>
          </p:cNvPr>
          <p:cNvSpPr>
            <a:spLocks noGrp="1"/>
          </p:cNvSpPr>
          <p:nvPr>
            <p:ph type="title"/>
          </p:nvPr>
        </p:nvSpPr>
        <p:spPr/>
        <p:txBody>
          <a:bodyPr/>
          <a:lstStyle/>
          <a:p>
            <a:r>
              <a:rPr lang="en-US" sz="4000" dirty="0"/>
              <a:t>Catholic social teaching</a:t>
            </a:r>
          </a:p>
        </p:txBody>
      </p:sp>
      <p:sp>
        <p:nvSpPr>
          <p:cNvPr id="5" name="Text Placeholder 4"/>
          <p:cNvSpPr>
            <a:spLocks noGrp="1"/>
          </p:cNvSpPr>
          <p:nvPr>
            <p:ph type="body" sz="quarter" idx="10"/>
          </p:nvPr>
        </p:nvSpPr>
        <p:spPr/>
        <p:txBody>
          <a:bodyPr/>
          <a:lstStyle/>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Catholic Social Teaching sums up the teachings of the Church on social issues.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It looks to Scripture and the experience and wisdom of the Christian community to help us know how to respond to social justice issues of our time.</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Catholic Social Teaching promotes a vision of a just society.</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Catholic Social Teaching informs our commitment to advocate for Australia to contribute 0.7% GNI to Aid. </a:t>
            </a:r>
            <a:endParaRPr lang="en-AU" dirty="0" smtClean="0">
              <a:latin typeface="Arial" panose="020B0604020202020204" pitchFamily="34" charset="0"/>
              <a:cs typeface="Arial" panose="020B0604020202020204" pitchFamily="34" charset="0"/>
            </a:endParaRPr>
          </a:p>
          <a:p>
            <a:endParaRPr lang="en-AU" dirty="0"/>
          </a:p>
        </p:txBody>
      </p:sp>
      <p:sp>
        <p:nvSpPr>
          <p:cNvPr id="6" name="Text Placeholder 5"/>
          <p:cNvSpPr>
            <a:spLocks noGrp="1"/>
          </p:cNvSpPr>
          <p:nvPr>
            <p:ph type="body" sz="quarter" idx="11"/>
          </p:nvPr>
        </p:nvSpPr>
        <p:spPr>
          <a:xfrm>
            <a:off x="4787901" y="5184631"/>
            <a:ext cx="3708399" cy="346841"/>
          </a:xfrm>
        </p:spPr>
        <p:txBody>
          <a:bodyPr/>
          <a:lstStyle/>
          <a:p>
            <a:r>
              <a:rPr lang="en-AU" sz="900" dirty="0" err="1"/>
              <a:t>Namleat</a:t>
            </a:r>
            <a:r>
              <a:rPr lang="en-AU" sz="900" dirty="0"/>
              <a:t> Abdullah Ali, 45, was forced from her home in Sinjar province Iraq, 2015. </a:t>
            </a:r>
            <a:r>
              <a:rPr lang="en-AU" sz="900" b="1" dirty="0"/>
              <a:t>Credit: </a:t>
            </a:r>
            <a:r>
              <a:rPr lang="en-AU" sz="900" dirty="0"/>
              <a:t>Kim </a:t>
            </a:r>
            <a:r>
              <a:rPr lang="en-AU" sz="900" dirty="0" err="1"/>
              <a:t>Pozniak</a:t>
            </a:r>
            <a:r>
              <a:rPr lang="en-AU" sz="900" dirty="0"/>
              <a:t>, Catholic Relief Services </a:t>
            </a:r>
          </a:p>
          <a:p>
            <a:endParaRPr lang="en-AU" dirty="0"/>
          </a:p>
        </p:txBody>
      </p:sp>
      <p:pic>
        <p:nvPicPr>
          <p:cNvPr id="8" name="Picture Placeholder 7"/>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44557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
        <p:nvSpPr>
          <p:cNvPr id="14" name="Picture Placeholder 13"/>
          <p:cNvSpPr>
            <a:spLocks noGrp="1"/>
          </p:cNvSpPr>
          <p:nvPr>
            <p:ph type="pic" sz="quarter" idx="12"/>
          </p:nvPr>
        </p:nvSpPr>
        <p:spPr/>
      </p:sp>
      <p:sp>
        <p:nvSpPr>
          <p:cNvPr id="5" name="Rectangle 4"/>
          <p:cNvSpPr/>
          <p:nvPr/>
        </p:nvSpPr>
        <p:spPr bwMode="auto">
          <a:xfrm>
            <a:off x="2915818" y="0"/>
            <a:ext cx="3132216" cy="2311475"/>
          </a:xfrm>
          <a:prstGeom prst="rect">
            <a:avLst/>
          </a:prstGeom>
          <a:solidFill>
            <a:srgbClr val="E3CA00"/>
          </a:solidFill>
          <a:ln>
            <a:noFill/>
          </a:ln>
          <a:effectLst/>
        </p:spPr>
        <p:txBody>
          <a:bodyPr wrap="none" rtlCol="0" anchor="ctr"/>
          <a:lstStyle/>
          <a:p>
            <a:pPr algn="ctr"/>
            <a:endParaRPr lang="en-AU" dirty="0">
              <a:latin typeface="Roboto" panose="02000000000000000000" pitchFamily="2" charset="0"/>
            </a:endParaRPr>
          </a:p>
        </p:txBody>
      </p:sp>
      <p:sp>
        <p:nvSpPr>
          <p:cNvPr id="34" name="TextBox 33"/>
          <p:cNvSpPr txBox="1"/>
          <p:nvPr/>
        </p:nvSpPr>
        <p:spPr>
          <a:xfrm>
            <a:off x="3024264" y="107361"/>
            <a:ext cx="3513988" cy="492443"/>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HUMAN DIGNITY</a:t>
            </a:r>
          </a:p>
        </p:txBody>
      </p:sp>
      <p:sp>
        <p:nvSpPr>
          <p:cNvPr id="35" name="TextBox 34"/>
          <p:cNvSpPr txBox="1"/>
          <p:nvPr/>
        </p:nvSpPr>
        <p:spPr>
          <a:xfrm>
            <a:off x="3031637" y="616372"/>
            <a:ext cx="2877134" cy="1532727"/>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Every person is created in God’s image. All human life is sacred.</a:t>
            </a:r>
          </a:p>
          <a:p>
            <a:pPr>
              <a:lnSpc>
                <a:spcPct val="110000"/>
              </a:lnSpc>
            </a:pPr>
            <a:r>
              <a:rPr lang="en-AU" dirty="0">
                <a:solidFill>
                  <a:schemeClr val="bg1"/>
                </a:solidFill>
                <a:latin typeface="Roboto" panose="02000000000000000000" pitchFamily="2" charset="0"/>
                <a:ea typeface="Roboto" panose="02000000000000000000" pitchFamily="2" charset="0"/>
              </a:rPr>
              <a:t>We believe in the dignity of each person.</a:t>
            </a:r>
          </a:p>
        </p:txBody>
      </p:sp>
      <p:cxnSp>
        <p:nvCxnSpPr>
          <p:cNvPr id="36" name="Straight Connector 35"/>
          <p:cNvCxnSpPr/>
          <p:nvPr/>
        </p:nvCxnSpPr>
        <p:spPr>
          <a:xfrm>
            <a:off x="3829354" y="-1755576"/>
            <a:ext cx="23604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6031" y="0"/>
            <a:ext cx="2961848" cy="2311474"/>
          </a:xfrm>
          <a:prstGeom prst="rect">
            <a:avLst/>
          </a:prstGeom>
          <a:solidFill>
            <a:srgbClr val="83C4F0"/>
          </a:solidFill>
          <a:ln>
            <a:noFill/>
          </a:ln>
          <a:effectLst/>
        </p:spPr>
        <p:txBody>
          <a:bodyPr wrap="none" rtlCol="0" anchor="ctr"/>
          <a:lstStyle/>
          <a:p>
            <a:pPr algn="ctr"/>
            <a:endParaRPr lang="en-AU" dirty="0">
              <a:latin typeface="Roboto" panose="02000000000000000000" pitchFamily="2" charset="0"/>
            </a:endParaRPr>
          </a:p>
        </p:txBody>
      </p:sp>
      <p:sp>
        <p:nvSpPr>
          <p:cNvPr id="47" name="TextBox 46"/>
          <p:cNvSpPr txBox="1"/>
          <p:nvPr/>
        </p:nvSpPr>
        <p:spPr>
          <a:xfrm>
            <a:off x="-316950" y="1370713"/>
            <a:ext cx="3478681" cy="584775"/>
          </a:xfrm>
          <a:prstGeom prst="rect">
            <a:avLst/>
          </a:prstGeom>
          <a:noFill/>
        </p:spPr>
        <p:txBody>
          <a:bodyPr wrap="square" rtlCol="0">
            <a:spAutoFit/>
          </a:bodyPr>
          <a:lstStyle/>
          <a:p>
            <a:pPr algn="ctr"/>
            <a:r>
              <a:rPr lang="en-AU" sz="3200" dirty="0">
                <a:solidFill>
                  <a:schemeClr val="bg1"/>
                </a:solidFill>
                <a:latin typeface="Roboto Medium" panose="02000000000000000000" pitchFamily="2" charset="0"/>
                <a:ea typeface="Roboto Medium" panose="02000000000000000000" pitchFamily="2" charset="0"/>
              </a:rPr>
              <a:t>We believe </a:t>
            </a:r>
            <a:endParaRPr lang="en-AU" sz="1600" dirty="0">
              <a:solidFill>
                <a:schemeClr val="bg1"/>
              </a:solidFill>
              <a:latin typeface="Roboto Medium" panose="02000000000000000000" pitchFamily="2" charset="0"/>
              <a:ea typeface="Roboto Medium" panose="02000000000000000000" pitchFamily="2" charset="0"/>
            </a:endParaRPr>
          </a:p>
        </p:txBody>
      </p:sp>
      <p:sp>
        <p:nvSpPr>
          <p:cNvPr id="28" name="Rectangle 27"/>
          <p:cNvSpPr/>
          <p:nvPr/>
        </p:nvSpPr>
        <p:spPr bwMode="auto">
          <a:xfrm>
            <a:off x="-46031" y="2288365"/>
            <a:ext cx="2961849" cy="2311474"/>
          </a:xfrm>
          <a:prstGeom prst="rect">
            <a:avLst/>
          </a:prstGeom>
          <a:solidFill>
            <a:srgbClr val="DECAE2"/>
          </a:solidFill>
          <a:ln>
            <a:noFill/>
          </a:ln>
          <a:effectLst/>
        </p:spPr>
        <p:txBody>
          <a:bodyPr wrap="none" rtlCol="0" anchor="ctr"/>
          <a:lstStyle/>
          <a:p>
            <a:pPr algn="ctr"/>
            <a:endParaRPr lang="en-AU" dirty="0">
              <a:latin typeface="Roboto" panose="02000000000000000000" pitchFamily="2" charset="0"/>
            </a:endParaRPr>
          </a:p>
        </p:txBody>
      </p:sp>
      <p:sp>
        <p:nvSpPr>
          <p:cNvPr id="44" name="Rectangle 43"/>
          <p:cNvSpPr/>
          <p:nvPr/>
        </p:nvSpPr>
        <p:spPr bwMode="auto">
          <a:xfrm>
            <a:off x="2915817" y="2288365"/>
            <a:ext cx="3132216" cy="2311474"/>
          </a:xfrm>
          <a:prstGeom prst="rect">
            <a:avLst/>
          </a:prstGeom>
          <a:solidFill>
            <a:srgbClr val="006A8A"/>
          </a:solidFill>
          <a:ln>
            <a:noFill/>
          </a:ln>
          <a:effectLst/>
        </p:spPr>
        <p:txBody>
          <a:bodyPr wrap="none" rtlCol="0" anchor="ctr"/>
          <a:lstStyle/>
          <a:p>
            <a:pPr algn="ctr"/>
            <a:endParaRPr lang="en-AU" dirty="0">
              <a:latin typeface="Roboto" panose="02000000000000000000" pitchFamily="2" charset="0"/>
            </a:endParaRPr>
          </a:p>
        </p:txBody>
      </p:sp>
      <p:sp>
        <p:nvSpPr>
          <p:cNvPr id="53" name="Rectangle 52"/>
          <p:cNvSpPr/>
          <p:nvPr/>
        </p:nvSpPr>
        <p:spPr bwMode="auto">
          <a:xfrm>
            <a:off x="6046318" y="2279192"/>
            <a:ext cx="3109421" cy="2311474"/>
          </a:xfrm>
          <a:prstGeom prst="rect">
            <a:avLst/>
          </a:prstGeom>
          <a:solidFill>
            <a:srgbClr val="A1C035"/>
          </a:solidFill>
          <a:ln>
            <a:noFill/>
          </a:ln>
          <a:effectLst/>
        </p:spPr>
        <p:txBody>
          <a:bodyPr wrap="none" rtlCol="0" anchor="ctr"/>
          <a:lstStyle/>
          <a:p>
            <a:pPr algn="ctr"/>
            <a:endParaRPr lang="en-AU" dirty="0">
              <a:latin typeface="Roboto" panose="02000000000000000000" pitchFamily="2" charset="0"/>
            </a:endParaRPr>
          </a:p>
        </p:txBody>
      </p:sp>
      <p:sp>
        <p:nvSpPr>
          <p:cNvPr id="88" name="Rectangle 87"/>
          <p:cNvSpPr/>
          <p:nvPr/>
        </p:nvSpPr>
        <p:spPr bwMode="auto">
          <a:xfrm>
            <a:off x="-46028" y="4596342"/>
            <a:ext cx="2961846" cy="2260844"/>
          </a:xfrm>
          <a:prstGeom prst="rect">
            <a:avLst/>
          </a:prstGeom>
          <a:solidFill>
            <a:srgbClr val="E3A413"/>
          </a:solidFill>
          <a:ln>
            <a:noFill/>
          </a:ln>
          <a:effectLst/>
        </p:spPr>
        <p:txBody>
          <a:bodyPr wrap="none" rtlCol="0" anchor="ctr"/>
          <a:lstStyle/>
          <a:p>
            <a:pPr algn="ctr"/>
            <a:endParaRPr lang="en-AU" dirty="0">
              <a:latin typeface="Roboto" panose="02000000000000000000" pitchFamily="2" charset="0"/>
            </a:endParaRPr>
          </a:p>
        </p:txBody>
      </p:sp>
      <p:sp>
        <p:nvSpPr>
          <p:cNvPr id="95" name="Rectangle 94"/>
          <p:cNvSpPr/>
          <p:nvPr/>
        </p:nvSpPr>
        <p:spPr bwMode="auto">
          <a:xfrm>
            <a:off x="6044180" y="4585367"/>
            <a:ext cx="3130071" cy="2264093"/>
          </a:xfrm>
          <a:prstGeom prst="rect">
            <a:avLst/>
          </a:prstGeom>
          <a:solidFill>
            <a:srgbClr val="86005B"/>
          </a:solidFill>
          <a:ln>
            <a:noFill/>
          </a:ln>
          <a:effectLst/>
        </p:spPr>
        <p:txBody>
          <a:bodyPr wrap="none" rtlCol="0" anchor="ctr"/>
          <a:lstStyle/>
          <a:p>
            <a:pPr algn="ctr"/>
            <a:endParaRPr lang="en-AU" dirty="0">
              <a:latin typeface="Roboto" panose="02000000000000000000" pitchFamily="2" charset="0"/>
            </a:endParaRPr>
          </a:p>
        </p:txBody>
      </p:sp>
      <p:grpSp>
        <p:nvGrpSpPr>
          <p:cNvPr id="4" name="Group 3"/>
          <p:cNvGrpSpPr/>
          <p:nvPr/>
        </p:nvGrpSpPr>
        <p:grpSpPr>
          <a:xfrm>
            <a:off x="2915818" y="4590666"/>
            <a:ext cx="3128362" cy="2267334"/>
            <a:chOff x="6046318" y="-21216"/>
            <a:chExt cx="3109421" cy="2311474"/>
          </a:xfrm>
        </p:grpSpPr>
        <p:sp>
          <p:nvSpPr>
            <p:cNvPr id="11" name="Rectangle 10"/>
            <p:cNvSpPr/>
            <p:nvPr/>
          </p:nvSpPr>
          <p:spPr bwMode="auto">
            <a:xfrm>
              <a:off x="6046318" y="-21216"/>
              <a:ext cx="3109421" cy="2311474"/>
            </a:xfrm>
            <a:prstGeom prst="rect">
              <a:avLst/>
            </a:prstGeom>
            <a:solidFill>
              <a:srgbClr val="86AEB3"/>
            </a:solidFill>
            <a:ln>
              <a:noFill/>
            </a:ln>
            <a:effectLst/>
          </p:spPr>
          <p:txBody>
            <a:bodyPr wrap="none" rtlCol="0" anchor="ctr"/>
            <a:lstStyle/>
            <a:p>
              <a:pPr algn="ctr"/>
              <a:endParaRPr lang="en-AU" dirty="0">
                <a:latin typeface="Roboto" panose="02000000000000000000" pitchFamily="2" charset="0"/>
              </a:endParaRPr>
            </a:p>
          </p:txBody>
        </p:sp>
        <p:sp>
          <p:nvSpPr>
            <p:cNvPr id="102" name="TextBox 101"/>
            <p:cNvSpPr txBox="1"/>
            <p:nvPr/>
          </p:nvSpPr>
          <p:spPr>
            <a:xfrm>
              <a:off x="6137803" y="81937"/>
              <a:ext cx="2559974" cy="492443"/>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SUBSIDIARITY</a:t>
              </a:r>
            </a:p>
          </p:txBody>
        </p:sp>
        <p:sp>
          <p:nvSpPr>
            <p:cNvPr id="103" name="TextBox 102"/>
            <p:cNvSpPr txBox="1"/>
            <p:nvPr/>
          </p:nvSpPr>
          <p:spPr>
            <a:xfrm>
              <a:off x="6137803" y="585933"/>
              <a:ext cx="2794914" cy="1200329"/>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Every person has a right to participate in the decisions that affect their own lives.</a:t>
              </a:r>
            </a:p>
          </p:txBody>
        </p:sp>
      </p:grpSp>
      <p:sp>
        <p:nvSpPr>
          <p:cNvPr id="105" name="TextBox 104"/>
          <p:cNvSpPr txBox="1"/>
          <p:nvPr/>
        </p:nvSpPr>
        <p:spPr>
          <a:xfrm>
            <a:off x="6109780" y="2356741"/>
            <a:ext cx="2892028" cy="892552"/>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CARE OF OUR COMMON HOME</a:t>
            </a:r>
          </a:p>
        </p:txBody>
      </p:sp>
      <p:sp>
        <p:nvSpPr>
          <p:cNvPr id="106" name="TextBox 105"/>
          <p:cNvSpPr txBox="1"/>
          <p:nvPr/>
        </p:nvSpPr>
        <p:spPr>
          <a:xfrm>
            <a:off x="6109781" y="3226951"/>
            <a:ext cx="2917232" cy="1200329"/>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Care of our common home is vital for the common good of all people.</a:t>
            </a:r>
          </a:p>
        </p:txBody>
      </p:sp>
      <p:sp>
        <p:nvSpPr>
          <p:cNvPr id="108" name="TextBox 107"/>
          <p:cNvSpPr txBox="1"/>
          <p:nvPr/>
        </p:nvSpPr>
        <p:spPr>
          <a:xfrm>
            <a:off x="2997429" y="2392255"/>
            <a:ext cx="2967619" cy="892552"/>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ECONOMIC	</a:t>
            </a:r>
          </a:p>
          <a:p>
            <a:r>
              <a:rPr lang="en-AU" sz="2600" dirty="0">
                <a:solidFill>
                  <a:schemeClr val="bg1"/>
                </a:solidFill>
                <a:latin typeface="Roboto Medium" panose="02000000000000000000" pitchFamily="2" charset="0"/>
                <a:ea typeface="Roboto Black" panose="02000000000000000000" pitchFamily="2" charset="0"/>
              </a:rPr>
              <a:t>JUSTICE</a:t>
            </a:r>
          </a:p>
        </p:txBody>
      </p:sp>
      <p:sp>
        <p:nvSpPr>
          <p:cNvPr id="109" name="TextBox 108"/>
          <p:cNvSpPr txBox="1"/>
          <p:nvPr/>
        </p:nvSpPr>
        <p:spPr>
          <a:xfrm>
            <a:off x="3002250" y="3272636"/>
            <a:ext cx="2794914" cy="1200329"/>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Everyone has the right to access the means to support themselves and their family.</a:t>
            </a:r>
          </a:p>
        </p:txBody>
      </p:sp>
      <p:sp>
        <p:nvSpPr>
          <p:cNvPr id="114" name="TextBox 113"/>
          <p:cNvSpPr txBox="1"/>
          <p:nvPr/>
        </p:nvSpPr>
        <p:spPr>
          <a:xfrm>
            <a:off x="12537" y="4696406"/>
            <a:ext cx="2360460" cy="492443"/>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SOLIDARITY</a:t>
            </a:r>
          </a:p>
        </p:txBody>
      </p:sp>
      <p:sp>
        <p:nvSpPr>
          <p:cNvPr id="115" name="TextBox 114"/>
          <p:cNvSpPr txBox="1"/>
          <p:nvPr/>
        </p:nvSpPr>
        <p:spPr>
          <a:xfrm>
            <a:off x="27117" y="5101962"/>
            <a:ext cx="2790415" cy="1477328"/>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We are part of one human family. We have a responsibility to help each person achieve their full potential.</a:t>
            </a:r>
          </a:p>
        </p:txBody>
      </p:sp>
      <p:sp>
        <p:nvSpPr>
          <p:cNvPr id="81" name="Rectangle 80"/>
          <p:cNvSpPr/>
          <p:nvPr/>
        </p:nvSpPr>
        <p:spPr bwMode="auto">
          <a:xfrm>
            <a:off x="6046627" y="-24071"/>
            <a:ext cx="3157144" cy="2311474"/>
          </a:xfrm>
          <a:prstGeom prst="rect">
            <a:avLst/>
          </a:prstGeom>
          <a:solidFill>
            <a:srgbClr val="C4006E"/>
          </a:solidFill>
          <a:ln>
            <a:noFill/>
          </a:ln>
          <a:effectLst/>
        </p:spPr>
        <p:txBody>
          <a:bodyPr wrap="none" rtlCol="0" anchor="ctr"/>
          <a:lstStyle/>
          <a:p>
            <a:pPr algn="ctr"/>
            <a:endParaRPr lang="en-AU" dirty="0">
              <a:latin typeface="Roboto" panose="02000000000000000000" pitchFamily="2" charset="0"/>
            </a:endParaRPr>
          </a:p>
        </p:txBody>
      </p:sp>
      <p:sp>
        <p:nvSpPr>
          <p:cNvPr id="117" name="TextBox 116"/>
          <p:cNvSpPr txBox="1"/>
          <p:nvPr/>
        </p:nvSpPr>
        <p:spPr>
          <a:xfrm>
            <a:off x="6109781" y="107361"/>
            <a:ext cx="2917232" cy="892552"/>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THE COMMON GOOD</a:t>
            </a:r>
          </a:p>
        </p:txBody>
      </p:sp>
      <p:sp>
        <p:nvSpPr>
          <p:cNvPr id="118" name="TextBox 117"/>
          <p:cNvSpPr txBox="1"/>
          <p:nvPr/>
        </p:nvSpPr>
        <p:spPr>
          <a:xfrm>
            <a:off x="6143481" y="945406"/>
            <a:ext cx="3000519" cy="1200329"/>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We believe in working towards the common good and looking beyond our own personal interests.</a:t>
            </a:r>
          </a:p>
        </p:txBody>
      </p:sp>
      <p:sp>
        <p:nvSpPr>
          <p:cNvPr id="120" name="TextBox 119"/>
          <p:cNvSpPr txBox="1"/>
          <p:nvPr/>
        </p:nvSpPr>
        <p:spPr>
          <a:xfrm>
            <a:off x="49836" y="2297691"/>
            <a:ext cx="3109250" cy="1200329"/>
          </a:xfrm>
          <a:prstGeom prst="rect">
            <a:avLst/>
          </a:prstGeom>
          <a:noFill/>
        </p:spPr>
        <p:txBody>
          <a:bodyPr wrap="square" rtlCol="0">
            <a:spAutoFit/>
          </a:bodyPr>
          <a:lstStyle/>
          <a:p>
            <a:r>
              <a:rPr lang="en-AU" sz="2400" dirty="0">
                <a:solidFill>
                  <a:schemeClr val="bg1"/>
                </a:solidFill>
                <a:latin typeface="Roboto Medium" panose="02000000000000000000" pitchFamily="2" charset="0"/>
                <a:ea typeface="Roboto Black" panose="02000000000000000000" pitchFamily="2" charset="0"/>
              </a:rPr>
              <a:t>PREFERENTIAL OPTION FOR THE POOR </a:t>
            </a:r>
          </a:p>
        </p:txBody>
      </p:sp>
      <p:sp>
        <p:nvSpPr>
          <p:cNvPr id="121" name="TextBox 120"/>
          <p:cNvSpPr txBox="1"/>
          <p:nvPr/>
        </p:nvSpPr>
        <p:spPr>
          <a:xfrm>
            <a:off x="31324" y="3398393"/>
            <a:ext cx="3061219" cy="1200329"/>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Prioritising women, men and children most vulnerable to extreme poverty and injustice.</a:t>
            </a:r>
          </a:p>
        </p:txBody>
      </p:sp>
      <p:pic>
        <p:nvPicPr>
          <p:cNvPr id="49" name="Picture 48" descr="CaritasAU_MasterLogo-tagline_H_REV_CMYK.png"/>
          <p:cNvPicPr>
            <a:picLocks noChangeAspect="1"/>
          </p:cNvPicPr>
          <p:nvPr/>
        </p:nvPicPr>
        <p:blipFill rotWithShape="1">
          <a:blip r:embed="rId3" cstate="screen">
            <a:extLst>
              <a:ext uri="{28A0092B-C50C-407E-A947-70E740481C1C}">
                <a14:useLocalDpi xmlns:a14="http://schemas.microsoft.com/office/drawing/2010/main"/>
              </a:ext>
            </a:extLst>
          </a:blip>
          <a:srcRect r="37564" b="2028"/>
          <a:stretch/>
        </p:blipFill>
        <p:spPr>
          <a:xfrm>
            <a:off x="229492" y="509061"/>
            <a:ext cx="2385799" cy="670703"/>
          </a:xfrm>
          <a:prstGeom prst="rect">
            <a:avLst/>
          </a:prstGeom>
        </p:spPr>
      </p:pic>
      <p:pic>
        <p:nvPicPr>
          <p:cNvPr id="54"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5697001" y="378328"/>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7170585" y="756223"/>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1"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4475454" y="3049845"/>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2"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8768646" y="2975728"/>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4"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2000837" y="4960247"/>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5"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5326113" y="4958563"/>
            <a:ext cx="136049" cy="130733"/>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993399" y="3253593"/>
            <a:ext cx="136049" cy="1307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TextBox 66"/>
          <p:cNvSpPr txBox="1"/>
          <p:nvPr/>
        </p:nvSpPr>
        <p:spPr>
          <a:xfrm>
            <a:off x="6153247" y="4696406"/>
            <a:ext cx="2696628" cy="492443"/>
          </a:xfrm>
          <a:prstGeom prst="rect">
            <a:avLst/>
          </a:prstGeom>
          <a:noFill/>
        </p:spPr>
        <p:txBody>
          <a:bodyPr wrap="square" rtlCol="0">
            <a:spAutoFit/>
          </a:bodyPr>
          <a:lstStyle/>
          <a:p>
            <a:r>
              <a:rPr lang="en-AU" sz="2600" dirty="0">
                <a:solidFill>
                  <a:schemeClr val="bg1"/>
                </a:solidFill>
                <a:latin typeface="Roboto Medium" panose="02000000000000000000" pitchFamily="2" charset="0"/>
                <a:ea typeface="Roboto Black" panose="02000000000000000000" pitchFamily="2" charset="0"/>
              </a:rPr>
              <a:t>PARTICIPATION</a:t>
            </a:r>
          </a:p>
        </p:txBody>
      </p:sp>
      <p:sp>
        <p:nvSpPr>
          <p:cNvPr id="68" name="TextBox 67"/>
          <p:cNvSpPr txBox="1"/>
          <p:nvPr/>
        </p:nvSpPr>
        <p:spPr>
          <a:xfrm>
            <a:off x="6153247" y="5161335"/>
            <a:ext cx="2794914" cy="923330"/>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Every person can be the architect of change in their own life.</a:t>
            </a:r>
          </a:p>
        </p:txBody>
      </p:sp>
      <p:pic>
        <p:nvPicPr>
          <p:cNvPr id="69" name="Picture 3" descr="C:\Users\mmurga\Downloads\CaritasAU_MasterLogo_V_REV.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2381"/>
          <a:stretch/>
        </p:blipFill>
        <p:spPr bwMode="auto">
          <a:xfrm>
            <a:off x="8683609" y="4960247"/>
            <a:ext cx="136049" cy="130733"/>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Freeform 1"/>
          <p:cNvSpPr>
            <a:spLocks noChangeArrowheads="1"/>
          </p:cNvSpPr>
          <p:nvPr/>
        </p:nvSpPr>
        <p:spPr bwMode="auto">
          <a:xfrm>
            <a:off x="7386615" y="6225548"/>
            <a:ext cx="2730036" cy="64809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sp>
        <p:nvSpPr>
          <p:cNvPr id="74" name="TextBox 73"/>
          <p:cNvSpPr txBox="1"/>
          <p:nvPr/>
        </p:nvSpPr>
        <p:spPr>
          <a:xfrm>
            <a:off x="7601028" y="6377037"/>
            <a:ext cx="1366056" cy="307777"/>
          </a:xfrm>
          <a:prstGeom prst="rect">
            <a:avLst/>
          </a:prstGeom>
          <a:noFill/>
        </p:spPr>
        <p:txBody>
          <a:bodyPr wrap="square" rtlCol="0">
            <a:spAutoFit/>
          </a:bodyPr>
          <a:lstStyle/>
          <a:p>
            <a:pPr algn="ctr"/>
            <a:r>
              <a:rPr lang="en-AU" sz="1400" dirty="0">
                <a:latin typeface="Roboto" panose="02000000000000000000" pitchFamily="2" charset="0"/>
                <a:ea typeface="Roboto" panose="02000000000000000000" pitchFamily="2" charset="0"/>
              </a:rPr>
              <a:t>caritas.org.au</a:t>
            </a:r>
          </a:p>
        </p:txBody>
      </p:sp>
      <p:sp>
        <p:nvSpPr>
          <p:cNvPr id="77" name="Freeform 1"/>
          <p:cNvSpPr>
            <a:spLocks noChangeArrowheads="1"/>
          </p:cNvSpPr>
          <p:nvPr/>
        </p:nvSpPr>
        <p:spPr bwMode="auto">
          <a:xfrm>
            <a:off x="69875" y="223740"/>
            <a:ext cx="2730036" cy="10556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pic>
        <p:nvPicPr>
          <p:cNvPr id="76" name="Picture 75" descr="CaritasAU_MasterLogo-tagline_H_POS_CMYK.png"/>
          <p:cNvPicPr>
            <a:picLocks noChangeAspect="1"/>
          </p:cNvPicPr>
          <p:nvPr/>
        </p:nvPicPr>
        <p:blipFill rotWithShape="1">
          <a:blip r:embed="rId5" cstate="screen">
            <a:extLst>
              <a:ext uri="{28A0092B-C50C-407E-A947-70E740481C1C}">
                <a14:useLocalDpi xmlns:a14="http://schemas.microsoft.com/office/drawing/2010/main"/>
              </a:ext>
            </a:extLst>
          </a:blip>
          <a:srcRect b="-7474"/>
          <a:stretch/>
        </p:blipFill>
        <p:spPr>
          <a:xfrm>
            <a:off x="203337" y="365119"/>
            <a:ext cx="2525791" cy="804898"/>
          </a:xfrm>
          <a:prstGeom prst="rect">
            <a:avLst/>
          </a:prstGeom>
        </p:spPr>
      </p:pic>
    </p:spTree>
    <p:extLst>
      <p:ext uri="{BB962C8B-B14F-4D97-AF65-F5344CB8AC3E}">
        <p14:creationId xmlns:p14="http://schemas.microsoft.com/office/powerpoint/2010/main" val="3438399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C3BF8-4CD4-1443-A11C-96F37290EF94}"/>
              </a:ext>
            </a:extLst>
          </p:cNvPr>
          <p:cNvSpPr>
            <a:spLocks noGrp="1"/>
          </p:cNvSpPr>
          <p:nvPr>
            <p:ph type="title"/>
          </p:nvPr>
        </p:nvSpPr>
        <p:spPr/>
        <p:txBody>
          <a:bodyPr/>
          <a:lstStyle/>
          <a:p>
            <a:r>
              <a:rPr lang="en-US" dirty="0"/>
              <a:t>Australia's commitment</a:t>
            </a:r>
          </a:p>
        </p:txBody>
      </p:sp>
      <p:sp>
        <p:nvSpPr>
          <p:cNvPr id="4" name="Text Placeholder 3">
            <a:extLst>
              <a:ext uri="{FF2B5EF4-FFF2-40B4-BE49-F238E27FC236}">
                <a16:creationId xmlns:a16="http://schemas.microsoft.com/office/drawing/2014/main" xmlns="" id="{0A1AD613-349D-864E-AC34-2E157E2608F0}"/>
              </a:ext>
            </a:extLst>
          </p:cNvPr>
          <p:cNvSpPr>
            <a:spLocks noGrp="1"/>
          </p:cNvSpPr>
          <p:nvPr>
            <p:ph type="body" sz="quarter" idx="11"/>
          </p:nvPr>
        </p:nvSpPr>
        <p:spPr>
          <a:xfrm>
            <a:off x="4787900" y="5162601"/>
            <a:ext cx="3708399" cy="346841"/>
          </a:xfrm>
        </p:spPr>
        <p:txBody>
          <a:bodyPr/>
          <a:lstStyle/>
          <a:p>
            <a:r>
              <a:rPr lang="en-AU" sz="900" dirty="0"/>
              <a:t>Yolanda, 40, resident of </a:t>
            </a:r>
            <a:r>
              <a:rPr lang="en-AU" sz="900" dirty="0" err="1"/>
              <a:t>Bantaway</a:t>
            </a:r>
            <a:r>
              <a:rPr lang="en-AU" sz="900" dirty="0"/>
              <a:t>, San Vicente, </a:t>
            </a:r>
            <a:r>
              <a:rPr lang="en-AU" sz="900" dirty="0" err="1"/>
              <a:t>Ilocos</a:t>
            </a:r>
            <a:r>
              <a:rPr lang="en-AU" sz="900" dirty="0"/>
              <a:t> Sur, stands in front of her makeshift house following Typhoon </a:t>
            </a:r>
            <a:r>
              <a:rPr lang="en-AU" sz="900" dirty="0" err="1"/>
              <a:t>Mangkhut</a:t>
            </a:r>
            <a:r>
              <a:rPr lang="en-AU" sz="900" dirty="0"/>
              <a:t> in 2018, Philippines. </a:t>
            </a:r>
            <a:r>
              <a:rPr lang="en-AU" sz="900" b="1" dirty="0"/>
              <a:t>Credit: </a:t>
            </a:r>
            <a:r>
              <a:rPr lang="en-AU" sz="900" dirty="0"/>
              <a:t>NASSA Caritas Philippines</a:t>
            </a:r>
            <a:endParaRPr lang="en-US" sz="900"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6736" y="1762125"/>
            <a:ext cx="4438273" cy="4645555"/>
          </a:xfrm>
          <a:prstGeom prst="rect">
            <a:avLst/>
          </a:prstGeom>
        </p:spPr>
      </p:pic>
    </p:spTree>
    <p:extLst>
      <p:ext uri="{BB962C8B-B14F-4D97-AF65-F5344CB8AC3E}">
        <p14:creationId xmlns:p14="http://schemas.microsoft.com/office/powerpoint/2010/main" val="69156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Curriculum links</a:t>
            </a:r>
            <a:br>
              <a:rPr lang="en-AU" dirty="0"/>
            </a:br>
            <a:r>
              <a:rPr lang="en-AU" sz="2800" dirty="0"/>
              <a:t>Humanities and social sciences</a:t>
            </a:r>
          </a:p>
        </p:txBody>
      </p:sp>
      <p:sp>
        <p:nvSpPr>
          <p:cNvPr id="6" name="Control 1"/>
          <p:cNvSpPr>
            <a:spLocks noChangeArrowheads="1" noChangeShapeType="1"/>
          </p:cNvSpPr>
          <p:nvPr/>
        </p:nvSpPr>
        <p:spPr bwMode="auto">
          <a:xfrm>
            <a:off x="3332163" y="4094163"/>
            <a:ext cx="6319837" cy="749617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4" name="Table 3">
            <a:extLst>
              <a:ext uri="{FF2B5EF4-FFF2-40B4-BE49-F238E27FC236}">
                <a16:creationId xmlns:a16="http://schemas.microsoft.com/office/drawing/2014/main" xmlns="" id="{063F2ECC-FA0F-9148-87C2-CF64127D7C9C}"/>
              </a:ext>
            </a:extLst>
          </p:cNvPr>
          <p:cNvGraphicFramePr>
            <a:graphicFrameLocks noGrp="1"/>
          </p:cNvGraphicFramePr>
          <p:nvPr>
            <p:extLst>
              <p:ext uri="{D42A27DB-BD31-4B8C-83A1-F6EECF244321}">
                <p14:modId xmlns:p14="http://schemas.microsoft.com/office/powerpoint/2010/main" val="718599728"/>
              </p:ext>
            </p:extLst>
          </p:nvPr>
        </p:nvGraphicFramePr>
        <p:xfrm>
          <a:off x="323528" y="2420888"/>
          <a:ext cx="8496944" cy="2891028"/>
        </p:xfrm>
        <a:graphic>
          <a:graphicData uri="http://schemas.openxmlformats.org/drawingml/2006/table">
            <a:tbl>
              <a:tblPr firstRow="1" bandRow="1">
                <a:tableStyleId>{5940675A-B579-460E-94D1-54222C63F5DA}</a:tableStyleId>
              </a:tblPr>
              <a:tblGrid>
                <a:gridCol w="936104">
                  <a:extLst>
                    <a:ext uri="{9D8B030D-6E8A-4147-A177-3AD203B41FA5}">
                      <a16:colId xmlns:a16="http://schemas.microsoft.com/office/drawing/2014/main" xmlns="" val="750582172"/>
                    </a:ext>
                  </a:extLst>
                </a:gridCol>
                <a:gridCol w="792088">
                  <a:extLst>
                    <a:ext uri="{9D8B030D-6E8A-4147-A177-3AD203B41FA5}">
                      <a16:colId xmlns:a16="http://schemas.microsoft.com/office/drawing/2014/main" xmlns="" val="1851961188"/>
                    </a:ext>
                  </a:extLst>
                </a:gridCol>
                <a:gridCol w="2448272">
                  <a:extLst>
                    <a:ext uri="{9D8B030D-6E8A-4147-A177-3AD203B41FA5}">
                      <a16:colId xmlns:a16="http://schemas.microsoft.com/office/drawing/2014/main" xmlns="" val="787719813"/>
                    </a:ext>
                  </a:extLst>
                </a:gridCol>
                <a:gridCol w="3240360">
                  <a:extLst>
                    <a:ext uri="{9D8B030D-6E8A-4147-A177-3AD203B41FA5}">
                      <a16:colId xmlns:a16="http://schemas.microsoft.com/office/drawing/2014/main" xmlns="" val="3938216951"/>
                    </a:ext>
                  </a:extLst>
                </a:gridCol>
                <a:gridCol w="1080120">
                  <a:extLst>
                    <a:ext uri="{9D8B030D-6E8A-4147-A177-3AD203B41FA5}">
                      <a16:colId xmlns:a16="http://schemas.microsoft.com/office/drawing/2014/main" xmlns="" val="20004"/>
                    </a:ext>
                  </a:extLst>
                </a:gridCol>
              </a:tblGrid>
              <a:tr h="370840">
                <a:tc>
                  <a:txBody>
                    <a:bodyPr/>
                    <a:lstStyle/>
                    <a:p>
                      <a:pPr algn="ctr"/>
                      <a:r>
                        <a:rPr lang="en-US" sz="1200" dirty="0">
                          <a:solidFill>
                            <a:schemeClr val="bg1"/>
                          </a:solidFill>
                        </a:rPr>
                        <a:t>SUBJECT</a:t>
                      </a:r>
                    </a:p>
                  </a:txBody>
                  <a:tcPr>
                    <a:solidFill>
                      <a:srgbClr val="86005B"/>
                    </a:solidFill>
                  </a:tcPr>
                </a:tc>
                <a:tc>
                  <a:txBody>
                    <a:bodyPr/>
                    <a:lstStyle/>
                    <a:p>
                      <a:pPr algn="ctr"/>
                      <a:r>
                        <a:rPr lang="en-US" sz="1200" dirty="0">
                          <a:solidFill>
                            <a:schemeClr val="bg1"/>
                          </a:solidFill>
                        </a:rPr>
                        <a:t>YEAR LEVEL</a:t>
                      </a:r>
                    </a:p>
                  </a:txBody>
                  <a:tcPr>
                    <a:solidFill>
                      <a:srgbClr val="86005B"/>
                    </a:solidFill>
                  </a:tcPr>
                </a:tc>
                <a:tc>
                  <a:txBody>
                    <a:bodyPr/>
                    <a:lstStyle/>
                    <a:p>
                      <a:pPr algn="ctr"/>
                      <a:r>
                        <a:rPr lang="en-US" sz="1200" dirty="0">
                          <a:solidFill>
                            <a:schemeClr val="bg1"/>
                          </a:solidFill>
                        </a:rPr>
                        <a:t>KEY INQUIRY QUESTION</a:t>
                      </a:r>
                    </a:p>
                  </a:txBody>
                  <a:tcPr>
                    <a:solidFill>
                      <a:srgbClr val="86005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CONTENT DESCRIPTOR</a:t>
                      </a:r>
                    </a:p>
                  </a:txBody>
                  <a:tcPr>
                    <a:solidFill>
                      <a:srgbClr val="86005B"/>
                    </a:solidFill>
                  </a:tcPr>
                </a:tc>
                <a:tc>
                  <a:txBody>
                    <a:bodyPr/>
                    <a:lstStyle/>
                    <a:p>
                      <a:pPr algn="ctr"/>
                      <a:r>
                        <a:rPr lang="en-US" sz="1200" dirty="0">
                          <a:solidFill>
                            <a:schemeClr val="bg1"/>
                          </a:solidFill>
                        </a:rPr>
                        <a:t>CODE</a:t>
                      </a:r>
                    </a:p>
                  </a:txBody>
                  <a:tcPr>
                    <a:solidFill>
                      <a:srgbClr val="86005B"/>
                    </a:solidFill>
                  </a:tcPr>
                </a:tc>
                <a:extLst>
                  <a:ext uri="{0D108BD9-81ED-4DB2-BD59-A6C34878D82A}">
                    <a16:rowId xmlns:a16="http://schemas.microsoft.com/office/drawing/2014/main" xmlns="" val="3343613777"/>
                  </a:ext>
                </a:extLst>
              </a:tr>
              <a:tr h="370840">
                <a:tc>
                  <a:txBody>
                    <a:bodyPr/>
                    <a:lstStyle/>
                    <a:p>
                      <a:pPr algn="ctr"/>
                      <a:r>
                        <a:rPr lang="en-US" sz="1000" dirty="0">
                          <a:solidFill>
                            <a:schemeClr val="tx1"/>
                          </a:solidFill>
                        </a:rPr>
                        <a:t>Geography</a:t>
                      </a:r>
                    </a:p>
                    <a:p>
                      <a:pPr algn="ctr"/>
                      <a:endParaRPr lang="en-US" sz="1000" dirty="0">
                        <a:solidFill>
                          <a:schemeClr val="bg1"/>
                        </a:solidFill>
                      </a:endParaRPr>
                    </a:p>
                  </a:txBody>
                  <a:tcPr>
                    <a:solidFill>
                      <a:srgbClr val="E3A413"/>
                    </a:solidFill>
                  </a:tcPr>
                </a:tc>
                <a:tc>
                  <a:txBody>
                    <a:bodyPr/>
                    <a:lstStyle/>
                    <a:p>
                      <a:pPr marR="0" indent="0" algn="ctr" rtl="0">
                        <a:lnSpc>
                          <a:spcPct val="119000"/>
                        </a:lnSpc>
                        <a:spcBef>
                          <a:spcPts val="0"/>
                        </a:spcBef>
                        <a:spcAft>
                          <a:spcPts val="600"/>
                        </a:spcAft>
                      </a:pPr>
                      <a:r>
                        <a:rPr lang="en-AU" sz="1000" kern="1400" dirty="0">
                          <a:ln>
                            <a:noFill/>
                          </a:ln>
                          <a:solidFill>
                            <a:srgbClr val="000000"/>
                          </a:solidFill>
                          <a:effectLst/>
                          <a:latin typeface="+mn-lt"/>
                        </a:rPr>
                        <a:t>7</a:t>
                      </a:r>
                    </a:p>
                  </a:txBody>
                  <a:tcPr>
                    <a:noFill/>
                  </a:tcPr>
                </a:tc>
                <a:tc>
                  <a:txBody>
                    <a:bodyPr/>
                    <a:lstStyle/>
                    <a:p>
                      <a:pPr marR="0" indent="0" algn="l" rtl="0">
                        <a:lnSpc>
                          <a:spcPct val="119000"/>
                        </a:lnSpc>
                        <a:spcBef>
                          <a:spcPts val="0"/>
                        </a:spcBef>
                        <a:spcAft>
                          <a:spcPts val="600"/>
                        </a:spcAft>
                      </a:pPr>
                      <a:r>
                        <a:rPr lang="en-AU" sz="1000" kern="1400" dirty="0">
                          <a:ln>
                            <a:noFill/>
                          </a:ln>
                          <a:solidFill>
                            <a:srgbClr val="000000"/>
                          </a:solidFill>
                          <a:effectLst/>
                          <a:latin typeface="+mn-lt"/>
                        </a:rPr>
                        <a:t>What effect does the uneven distribution of resources and services have on the lives of people?</a:t>
                      </a:r>
                    </a:p>
                  </a:txBody>
                  <a:tcPr>
                    <a:noFill/>
                  </a:tcPr>
                </a:tc>
                <a:tc>
                  <a:txBody>
                    <a:bodyPr/>
                    <a:lstStyle/>
                    <a:p>
                      <a:pPr algn="l"/>
                      <a:r>
                        <a:rPr lang="en-AU" sz="1000" kern="1400" dirty="0">
                          <a:ln>
                            <a:noFill/>
                          </a:ln>
                          <a:solidFill>
                            <a:srgbClr val="000000"/>
                          </a:solidFill>
                          <a:effectLst/>
                          <a:latin typeface="+mn-lt"/>
                        </a:rPr>
                        <a:t>The influence of social connectedness and community identity on the liveability of place.</a:t>
                      </a:r>
                      <a:endParaRPr lang="en-US" sz="1000" dirty="0"/>
                    </a:p>
                  </a:txBody>
                  <a:tcPr>
                    <a:noFill/>
                  </a:tcPr>
                </a:tc>
                <a:tc>
                  <a:txBody>
                    <a:bodyPr/>
                    <a:lstStyle/>
                    <a:p>
                      <a:pPr algn="ctr"/>
                      <a:r>
                        <a:rPr lang="en-AU" sz="1000" kern="1400" dirty="0">
                          <a:ln>
                            <a:noFill/>
                          </a:ln>
                          <a:solidFill>
                            <a:srgbClr val="000000"/>
                          </a:solidFill>
                          <a:effectLst/>
                          <a:latin typeface="+mn-lt"/>
                        </a:rPr>
                        <a:t>ACHGK046</a:t>
                      </a:r>
                      <a:endParaRPr lang="en-US" sz="1000" dirty="0"/>
                    </a:p>
                  </a:txBody>
                  <a:tcPr>
                    <a:noFill/>
                  </a:tcPr>
                </a:tc>
                <a:extLst>
                  <a:ext uri="{0D108BD9-81ED-4DB2-BD59-A6C34878D82A}">
                    <a16:rowId xmlns:a16="http://schemas.microsoft.com/office/drawing/2014/main" xmlns="" val="2417431388"/>
                  </a:ext>
                </a:extLst>
              </a:tr>
              <a:tr h="370840">
                <a:tc>
                  <a:txBody>
                    <a:bodyPr/>
                    <a:lstStyle/>
                    <a:p>
                      <a:pPr algn="ctr"/>
                      <a:endParaRPr lang="en-US" sz="1000" dirty="0">
                        <a:solidFill>
                          <a:schemeClr val="bg1"/>
                        </a:solidFill>
                      </a:endParaRPr>
                    </a:p>
                  </a:txBody>
                  <a:tcPr>
                    <a:solidFill>
                      <a:srgbClr val="E3A41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kern="1400" dirty="0">
                          <a:ln>
                            <a:noFill/>
                          </a:ln>
                          <a:solidFill>
                            <a:srgbClr val="000000"/>
                          </a:solidFill>
                          <a:effectLst/>
                          <a:latin typeface="+mn-lt"/>
                        </a:rPr>
                        <a:t>10</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kern="1400" dirty="0">
                          <a:ln>
                            <a:noFill/>
                          </a:ln>
                          <a:solidFill>
                            <a:srgbClr val="000000"/>
                          </a:solidFill>
                          <a:effectLst/>
                          <a:latin typeface="+mn-lt"/>
                        </a:rPr>
                        <a:t>How do world views influence decisions on how to manage environmental and social change?</a:t>
                      </a:r>
                    </a:p>
                  </a:txBody>
                  <a:tcPr>
                    <a:noFill/>
                  </a:tcPr>
                </a:tc>
                <a:tc>
                  <a:txBody>
                    <a:bodyPr/>
                    <a:lstStyle/>
                    <a:p>
                      <a:pPr algn="l"/>
                      <a:r>
                        <a:rPr lang="en-AU" sz="1000" kern="1400" dirty="0">
                          <a:ln>
                            <a:noFill/>
                          </a:ln>
                          <a:solidFill>
                            <a:srgbClr val="000000"/>
                          </a:solidFill>
                          <a:effectLst/>
                          <a:latin typeface="+mn-lt"/>
                        </a:rPr>
                        <a:t>The role of international and national government and non-government organisations' initiatives in improving human wellbeing in Australia and other countries.</a:t>
                      </a:r>
                      <a:endParaRPr lang="en-US" sz="1000" dirty="0"/>
                    </a:p>
                  </a:txBody>
                  <a:tcPr>
                    <a:noFill/>
                  </a:tcPr>
                </a:tc>
                <a:tc>
                  <a:txBody>
                    <a:bodyPr/>
                    <a:lstStyle/>
                    <a:p>
                      <a:pPr algn="ctr"/>
                      <a:r>
                        <a:rPr lang="en-AU" sz="1000" kern="1400" dirty="0">
                          <a:ln>
                            <a:noFill/>
                          </a:ln>
                          <a:solidFill>
                            <a:srgbClr val="000000"/>
                          </a:solidFill>
                          <a:effectLst/>
                          <a:latin typeface="+mn-lt"/>
                        </a:rPr>
                        <a:t>ACHGK081</a:t>
                      </a:r>
                      <a:endParaRPr lang="en-US" sz="1000" dirty="0"/>
                    </a:p>
                  </a:txBody>
                  <a:tcPr>
                    <a:noFill/>
                  </a:tcPr>
                </a:tc>
                <a:extLst>
                  <a:ext uri="{0D108BD9-81ED-4DB2-BD59-A6C34878D82A}">
                    <a16:rowId xmlns:a16="http://schemas.microsoft.com/office/drawing/2014/main" xmlns="" val="50374812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Civics and Citizenship</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a:solidFill>
                      <a:srgbClr val="E3A41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rPr>
                        <a:t>8</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rPr>
                        <a:t>What are the freedoms and responsibilities of citizens in Australia’s democracy?</a:t>
                      </a:r>
                    </a:p>
                  </a:txBody>
                  <a:tcPr>
                    <a:noFill/>
                  </a:tcPr>
                </a:tc>
                <a:tc>
                  <a:txBody>
                    <a:bodyPr/>
                    <a:lstStyle/>
                    <a:p>
                      <a:pPr algn="l"/>
                      <a:r>
                        <a:rPr lang="en-AU" sz="1000" b="0" i="0" u="none" strike="noStrike" kern="1200" dirty="0">
                          <a:solidFill>
                            <a:schemeClr val="tx1"/>
                          </a:solidFill>
                          <a:effectLst/>
                          <a:latin typeface="+mn-lt"/>
                          <a:ea typeface="+mn-ea"/>
                          <a:cs typeface="+mn-cs"/>
                        </a:rPr>
                        <a:t>The values and beliefs of religions practised in contemporary Australia, including Christianity.</a:t>
                      </a:r>
                      <a:endParaRPr lang="en-US" sz="1000" dirty="0"/>
                    </a:p>
                  </a:txBody>
                  <a:tcPr>
                    <a:noFill/>
                  </a:tcPr>
                </a:tc>
                <a:tc>
                  <a:txBody>
                    <a:bodyPr/>
                    <a:lstStyle/>
                    <a:p>
                      <a:pPr algn="ctr"/>
                      <a:r>
                        <a:rPr lang="en-US" sz="1000" dirty="0"/>
                        <a:t>ACHCK065</a:t>
                      </a:r>
                    </a:p>
                  </a:txBody>
                  <a:tcPr>
                    <a:noFill/>
                  </a:tcPr>
                </a:tc>
                <a:extLst>
                  <a:ext uri="{0D108BD9-81ED-4DB2-BD59-A6C34878D82A}">
                    <a16:rowId xmlns:a16="http://schemas.microsoft.com/office/drawing/2014/main" xmlns="" val="177913238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a:solidFill>
                      <a:srgbClr val="E3A41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rPr>
                        <a:t>10</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00" b="0" i="0" u="none" strike="noStrike" kern="1200" dirty="0">
                          <a:solidFill>
                            <a:schemeClr val="tx1"/>
                          </a:solidFill>
                          <a:effectLst/>
                          <a:latin typeface="+mn-lt"/>
                          <a:ea typeface="+mn-ea"/>
                          <a:cs typeface="+mn-cs"/>
                        </a:rPr>
                        <a:t>How are government policies shaped by Australia’s international legal obligations?</a:t>
                      </a:r>
                    </a:p>
                  </a:txBody>
                  <a:tcPr>
                    <a:noFill/>
                  </a:tcPr>
                </a:tc>
                <a:tc>
                  <a:txBody>
                    <a:bodyPr/>
                    <a:lstStyle/>
                    <a:p>
                      <a:pPr algn="l"/>
                      <a:r>
                        <a:rPr lang="en-AU" sz="1000" b="0" i="0" u="none" strike="noStrike" kern="1200" dirty="0">
                          <a:solidFill>
                            <a:schemeClr val="tx1"/>
                          </a:solidFill>
                          <a:effectLst/>
                          <a:latin typeface="+mn-lt"/>
                          <a:ea typeface="+mn-ea"/>
                          <a:cs typeface="+mn-cs"/>
                        </a:rPr>
                        <a:t>The Australian Government’s role and responsibilities at a global level, for example provision of foreign aid, peacekeeping, participation in international organisations and the United Nations.</a:t>
                      </a:r>
                      <a:endParaRPr lang="en-US" sz="1000" dirty="0"/>
                    </a:p>
                  </a:txBody>
                  <a:tcPr>
                    <a:noFill/>
                  </a:tcPr>
                </a:tc>
                <a:tc>
                  <a:txBody>
                    <a:bodyPr/>
                    <a:lstStyle/>
                    <a:p>
                      <a:pPr algn="ctr"/>
                      <a:r>
                        <a:rPr lang="en-US" sz="1000" dirty="0"/>
                        <a:t>ACHCK091</a:t>
                      </a:r>
                    </a:p>
                  </a:txBody>
                  <a:tcPr>
                    <a:noFill/>
                  </a:tcPr>
                </a:tc>
                <a:extLst>
                  <a:ext uri="{0D108BD9-81ED-4DB2-BD59-A6C34878D82A}">
                    <a16:rowId xmlns:a16="http://schemas.microsoft.com/office/drawing/2014/main" xmlns="" val="1302523124"/>
                  </a:ext>
                </a:extLst>
              </a:tr>
            </a:tbl>
          </a:graphicData>
        </a:graphic>
      </p:graphicFrame>
    </p:spTree>
    <p:extLst>
      <p:ext uri="{BB962C8B-B14F-4D97-AF65-F5344CB8AC3E}">
        <p14:creationId xmlns:p14="http://schemas.microsoft.com/office/powerpoint/2010/main" val="1174024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Australian aid is reducing</a:t>
            </a:r>
          </a:p>
        </p:txBody>
      </p:sp>
      <p:sp>
        <p:nvSpPr>
          <p:cNvPr id="5" name="TextBox 4"/>
          <p:cNvSpPr txBox="1"/>
          <p:nvPr/>
        </p:nvSpPr>
        <p:spPr>
          <a:xfrm>
            <a:off x="395536" y="1196752"/>
            <a:ext cx="8568952" cy="369332"/>
          </a:xfrm>
          <a:prstGeom prst="rect">
            <a:avLst/>
          </a:prstGeom>
          <a:noFill/>
        </p:spPr>
        <p:txBody>
          <a:bodyPr wrap="square" rtlCol="0">
            <a:spAutoFit/>
          </a:bodyPr>
          <a:lstStyle/>
          <a:p>
            <a:r>
              <a:rPr lang="en-AU" dirty="0"/>
              <a:t>Over the past 5 years, the Australian Aid program has experienced consistent cuts.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68868" y="1708136"/>
            <a:ext cx="6698116" cy="4398763"/>
          </a:xfrm>
          <a:prstGeom prst="rect">
            <a:avLst/>
          </a:prstGeom>
        </p:spPr>
      </p:pic>
      <p:sp>
        <p:nvSpPr>
          <p:cNvPr id="7" name="TextBox 6"/>
          <p:cNvSpPr txBox="1"/>
          <p:nvPr/>
        </p:nvSpPr>
        <p:spPr>
          <a:xfrm>
            <a:off x="827584" y="6114233"/>
            <a:ext cx="7344816" cy="276999"/>
          </a:xfrm>
          <a:prstGeom prst="rect">
            <a:avLst/>
          </a:prstGeom>
          <a:noFill/>
        </p:spPr>
        <p:txBody>
          <a:bodyPr wrap="square" rtlCol="0">
            <a:spAutoFit/>
          </a:bodyPr>
          <a:lstStyle/>
          <a:p>
            <a:pPr algn="ctr"/>
            <a:r>
              <a:rPr lang="en-AU" sz="1200" b="1" dirty="0"/>
              <a:t>GENEROSITY: Australian Aid as a percentage of GNI. </a:t>
            </a:r>
          </a:p>
        </p:txBody>
      </p:sp>
    </p:spTree>
    <p:extLst>
      <p:ext uri="{BB962C8B-B14F-4D97-AF65-F5344CB8AC3E}">
        <p14:creationId xmlns:p14="http://schemas.microsoft.com/office/powerpoint/2010/main" val="129774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8208912" cy="1143000"/>
          </a:xfrm>
        </p:spPr>
        <p:txBody>
          <a:bodyPr/>
          <a:lstStyle/>
          <a:p>
            <a:r>
              <a:rPr lang="en-AU" sz="4000" dirty="0"/>
              <a:t>Australian aid in figures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6267" y="1746032"/>
            <a:ext cx="1152128" cy="1152128"/>
          </a:xfrm>
          <a:prstGeom prst="rect">
            <a:avLst/>
          </a:prstGeom>
        </p:spPr>
      </p:pic>
      <p:sp>
        <p:nvSpPr>
          <p:cNvPr id="10" name="Rectangle 9"/>
          <p:cNvSpPr/>
          <p:nvPr/>
        </p:nvSpPr>
        <p:spPr>
          <a:xfrm>
            <a:off x="2170234" y="5935186"/>
            <a:ext cx="6462464" cy="523220"/>
          </a:xfrm>
          <a:prstGeom prst="rect">
            <a:avLst/>
          </a:prstGeom>
        </p:spPr>
        <p:txBody>
          <a:bodyPr wrap="square">
            <a:spAutoFit/>
          </a:bodyPr>
          <a:lstStyle/>
          <a:p>
            <a:pPr algn="r"/>
            <a:r>
              <a:rPr lang="en-AU" sz="1400" b="1" dirty="0">
                <a:solidFill>
                  <a:srgbClr val="86005B"/>
                </a:solidFill>
              </a:rPr>
              <a:t>Source: </a:t>
            </a:r>
          </a:p>
          <a:p>
            <a:pPr algn="r"/>
            <a:r>
              <a:rPr lang="en-AU" sz="1400" dirty="0">
                <a:solidFill>
                  <a:srgbClr val="86005B"/>
                </a:solidFill>
              </a:rPr>
              <a:t>Australian Aid Tracker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5884" y="1772816"/>
            <a:ext cx="1125344" cy="1125344"/>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232" y="1772816"/>
            <a:ext cx="1166683" cy="116668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9552" y="1618030"/>
            <a:ext cx="8004742" cy="4517528"/>
          </a:xfrm>
          <a:prstGeom prst="rect">
            <a:avLst/>
          </a:prstGeom>
        </p:spPr>
      </p:pic>
    </p:spTree>
    <p:extLst>
      <p:ext uri="{BB962C8B-B14F-4D97-AF65-F5344CB8AC3E}">
        <p14:creationId xmlns:p14="http://schemas.microsoft.com/office/powerpoint/2010/main" val="74627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n-lt"/>
              </a:rPr>
              <a:t>Australia has Become </a:t>
            </a:r>
            <a:r>
              <a:rPr lang="en-US" sz="4000" dirty="0">
                <a:latin typeface="+mn-lt"/>
              </a:rPr>
              <a:t>less generous</a:t>
            </a:r>
            <a:r>
              <a:rPr lang="en-US" dirty="0">
                <a:latin typeface="Felt Tip Roman" panose="03080502040305020204" pitchFamily="66" charset="0"/>
              </a:rPr>
              <a:t/>
            </a:r>
            <a:br>
              <a:rPr lang="en-US" dirty="0">
                <a:latin typeface="Felt Tip Roman" panose="03080502040305020204" pitchFamily="66" charset="0"/>
              </a:rPr>
            </a:br>
            <a:endParaRPr lang="en-AU" dirty="0"/>
          </a:p>
        </p:txBody>
      </p:sp>
      <p:sp>
        <p:nvSpPr>
          <p:cNvPr id="4" name="Text Placeholder 3"/>
          <p:cNvSpPr>
            <a:spLocks noGrp="1"/>
          </p:cNvSpPr>
          <p:nvPr>
            <p:ph type="body" sz="quarter" idx="11"/>
          </p:nvPr>
        </p:nvSpPr>
        <p:spPr>
          <a:xfrm>
            <a:off x="4769339" y="5157788"/>
            <a:ext cx="3708399" cy="346841"/>
          </a:xfrm>
        </p:spPr>
        <p:txBody>
          <a:bodyPr/>
          <a:lstStyle/>
          <a:p>
            <a:r>
              <a:rPr lang="en-AU" sz="900" dirty="0"/>
              <a:t>East Africa Crisis Appeal funds have been used to supply communities with more drought-tolerant goats.                          </a:t>
            </a:r>
            <a:r>
              <a:rPr lang="en-AU" sz="900" b="1" dirty="0"/>
              <a:t>Credit: </a:t>
            </a:r>
            <a:r>
              <a:rPr lang="en-AU" sz="900" dirty="0"/>
              <a:t>David Snyder/CRS</a:t>
            </a:r>
          </a:p>
          <a:p>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36" y="1762125"/>
            <a:ext cx="4261473" cy="4188315"/>
          </a:xfrm>
          <a:prstGeom prst="rect">
            <a:avLst/>
          </a:prstGeom>
        </p:spPr>
      </p:pic>
    </p:spTree>
    <p:extLst>
      <p:ext uri="{BB962C8B-B14F-4D97-AF65-F5344CB8AC3E}">
        <p14:creationId xmlns:p14="http://schemas.microsoft.com/office/powerpoint/2010/main" val="374134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Public awareness on Australian Aid</a:t>
            </a:r>
            <a:endParaRPr lang="en-AU" dirty="0"/>
          </a:p>
        </p:txBody>
      </p:sp>
      <p:sp>
        <p:nvSpPr>
          <p:cNvPr id="4" name="Text Placeholder 3"/>
          <p:cNvSpPr>
            <a:spLocks noGrp="1"/>
          </p:cNvSpPr>
          <p:nvPr>
            <p:ph type="body" sz="quarter" idx="11"/>
          </p:nvPr>
        </p:nvSpPr>
        <p:spPr>
          <a:xfrm>
            <a:off x="4787899" y="5189700"/>
            <a:ext cx="3708399" cy="346841"/>
          </a:xfrm>
        </p:spPr>
        <p:txBody>
          <a:bodyPr/>
          <a:lstStyle/>
          <a:p>
            <a:r>
              <a:rPr lang="en-AU" sz="900" dirty="0"/>
              <a:t>Village women </a:t>
            </a:r>
            <a:r>
              <a:rPr lang="en-AU" sz="900" dirty="0" smtClean="0"/>
              <a:t>in India at </a:t>
            </a:r>
            <a:r>
              <a:rPr lang="en-AU" sz="900" dirty="0"/>
              <a:t>a meeting as part of Caritas Australia-supported </a:t>
            </a:r>
            <a:r>
              <a:rPr lang="en-AU" sz="900" dirty="0" err="1"/>
              <a:t>Harith</a:t>
            </a:r>
            <a:r>
              <a:rPr lang="en-AU" sz="900" dirty="0"/>
              <a:t> </a:t>
            </a:r>
            <a:r>
              <a:rPr lang="en-AU" sz="900" dirty="0" err="1"/>
              <a:t>Ashia</a:t>
            </a:r>
            <a:r>
              <a:rPr lang="en-AU" sz="900" dirty="0"/>
              <a:t> ('Green Hope') integrated natural resource management </a:t>
            </a:r>
            <a:r>
              <a:rPr lang="en-AU" sz="900" dirty="0" smtClean="0"/>
              <a:t>program. </a:t>
            </a:r>
            <a:r>
              <a:rPr lang="en-AU" sz="900" b="1" dirty="0" smtClean="0"/>
              <a:t>Credit</a:t>
            </a:r>
            <a:r>
              <a:rPr lang="en-AU" sz="900" b="1" dirty="0"/>
              <a:t>: </a:t>
            </a:r>
            <a:r>
              <a:rPr lang="en-AU" sz="900" dirty="0"/>
              <a:t>Peter Saunders</a:t>
            </a:r>
          </a:p>
          <a:p>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1762125"/>
            <a:ext cx="4170025" cy="4261473"/>
          </a:xfrm>
          <a:prstGeom prst="rect">
            <a:avLst/>
          </a:prstGeom>
        </p:spPr>
      </p:pic>
    </p:spTree>
    <p:extLst>
      <p:ext uri="{BB962C8B-B14F-4D97-AF65-F5344CB8AC3E}">
        <p14:creationId xmlns:p14="http://schemas.microsoft.com/office/powerpoint/2010/main" val="281255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6843" y="1412776"/>
            <a:ext cx="8230313" cy="4480948"/>
          </a:xfrm>
          <a:prstGeom prst="rect">
            <a:avLst/>
          </a:prstGeom>
        </p:spPr>
      </p:pic>
    </p:spTree>
    <p:extLst>
      <p:ext uri="{BB962C8B-B14F-4D97-AF65-F5344CB8AC3E}">
        <p14:creationId xmlns:p14="http://schemas.microsoft.com/office/powerpoint/2010/main" val="183113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Australian aid is reducing</a:t>
            </a:r>
          </a:p>
        </p:txBody>
      </p:sp>
      <p:sp>
        <p:nvSpPr>
          <p:cNvPr id="3" name="Text Placeholder 2"/>
          <p:cNvSpPr>
            <a:spLocks noGrp="1"/>
          </p:cNvSpPr>
          <p:nvPr>
            <p:ph type="body" sz="quarter" idx="10"/>
          </p:nvPr>
        </p:nvSpPr>
        <p:spPr/>
        <p:txBody>
          <a:bodyPr/>
          <a:lstStyle/>
          <a:p>
            <a:r>
              <a:rPr lang="en-AU" dirty="0"/>
              <a:t>It is estimated that the decline in Australian Aid will take Australia’s total Official Development Assistance (ODA) investment down to 0.19% of GNI by 2021-22 financial Year. </a:t>
            </a:r>
          </a:p>
          <a:p>
            <a:endParaRPr lang="en-AU" dirty="0"/>
          </a:p>
          <a:p>
            <a:r>
              <a:rPr lang="en-AU" dirty="0"/>
              <a:t>Australia’s declining aid budget is taking Australia further away from our commitment we made to the United Nation's Sustainable Development Goals.</a:t>
            </a:r>
          </a:p>
        </p:txBody>
      </p:sp>
      <p:sp>
        <p:nvSpPr>
          <p:cNvPr id="6" name="Text Placeholder 5"/>
          <p:cNvSpPr>
            <a:spLocks noGrp="1"/>
          </p:cNvSpPr>
          <p:nvPr>
            <p:ph type="body" sz="quarter" idx="11"/>
          </p:nvPr>
        </p:nvSpPr>
        <p:spPr>
          <a:xfrm>
            <a:off x="4787901" y="5189700"/>
            <a:ext cx="3708399" cy="346841"/>
          </a:xfrm>
        </p:spPr>
        <p:txBody>
          <a:bodyPr/>
          <a:lstStyle/>
          <a:p>
            <a:r>
              <a:rPr lang="en-AU" sz="800" dirty="0"/>
              <a:t>House partially demolished by the earthquake in </a:t>
            </a:r>
            <a:r>
              <a:rPr lang="en-AU" sz="800" dirty="0" err="1"/>
              <a:t>Gorkha</a:t>
            </a:r>
            <a:r>
              <a:rPr lang="en-AU" sz="800" dirty="0"/>
              <a:t>.</a:t>
            </a:r>
          </a:p>
          <a:p>
            <a:r>
              <a:rPr lang="en-US" sz="800" b="1" dirty="0"/>
              <a:t>Credit: </a:t>
            </a:r>
            <a:r>
              <a:rPr lang="en-US" sz="800" dirty="0" err="1"/>
              <a:t>Matthieu</a:t>
            </a:r>
            <a:r>
              <a:rPr lang="en-US" sz="800" dirty="0"/>
              <a:t> Alexandre Caritas Internationalis</a:t>
            </a:r>
          </a:p>
          <a:p>
            <a:endParaRPr lang="en-AU" dirty="0"/>
          </a:p>
        </p:txBody>
      </p:sp>
      <p:pic>
        <p:nvPicPr>
          <p:cNvPr id="5" name="Picture Placeholder 4"/>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spTree>
    <p:extLst>
      <p:ext uri="{BB962C8B-B14F-4D97-AF65-F5344CB8AC3E}">
        <p14:creationId xmlns:p14="http://schemas.microsoft.com/office/powerpoint/2010/main" val="158579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614284-C2E8-0E43-9787-3714004C87AF}"/>
              </a:ext>
            </a:extLst>
          </p:cNvPr>
          <p:cNvSpPr>
            <a:spLocks noGrp="1"/>
          </p:cNvSpPr>
          <p:nvPr>
            <p:ph type="title"/>
          </p:nvPr>
        </p:nvSpPr>
        <p:spPr>
          <a:xfrm>
            <a:off x="539552" y="2611638"/>
            <a:ext cx="7956748" cy="1321882"/>
          </a:xfrm>
        </p:spPr>
        <p:txBody>
          <a:bodyPr/>
          <a:lstStyle/>
          <a:p>
            <a:r>
              <a:rPr lang="en-US" sz="3700" dirty="0"/>
              <a:t>WE can and should do more!</a:t>
            </a:r>
          </a:p>
        </p:txBody>
      </p:sp>
      <p:sp>
        <p:nvSpPr>
          <p:cNvPr id="3" name="Text Placeholder 2">
            <a:extLst>
              <a:ext uri="{FF2B5EF4-FFF2-40B4-BE49-F238E27FC236}">
                <a16:creationId xmlns:a16="http://schemas.microsoft.com/office/drawing/2014/main" xmlns="" id="{969EC09B-9FEE-0048-B419-A33C6819C4BC}"/>
              </a:ext>
            </a:extLst>
          </p:cNvPr>
          <p:cNvSpPr>
            <a:spLocks noGrp="1"/>
          </p:cNvSpPr>
          <p:nvPr>
            <p:ph type="body" sz="quarter" idx="10"/>
          </p:nvPr>
        </p:nvSpPr>
        <p:spPr>
          <a:xfrm>
            <a:off x="539552" y="3445469"/>
            <a:ext cx="7956748" cy="1213586"/>
          </a:xfrm>
        </p:spPr>
        <p:txBody>
          <a:bodyPr/>
          <a:lstStyle/>
          <a:p>
            <a:pPr marL="285750" indent="-285750">
              <a:buFont typeface="Arial" panose="020B0604020202020204" pitchFamily="34" charset="0"/>
              <a:buChar char="•"/>
            </a:pPr>
            <a:r>
              <a:rPr lang="en-US" dirty="0" smtClean="0"/>
              <a:t>Australia </a:t>
            </a:r>
            <a:r>
              <a:rPr lang="en-US" dirty="0"/>
              <a:t>can and should commit to achieving the internationally agreed target of 0.7% of GNI by 2030. </a:t>
            </a:r>
          </a:p>
          <a:p>
            <a:pPr marL="285750" indent="-285750">
              <a:buFont typeface="Arial" panose="020B0604020202020204" pitchFamily="34" charset="0"/>
              <a:buChar char="•"/>
            </a:pPr>
            <a:r>
              <a:rPr lang="en-US" dirty="0"/>
              <a:t>Because Australians are the wealthiest people on the planet, when measured by median wealth (Global health Report 2018</a:t>
            </a:r>
            <a:r>
              <a:rPr lang="en-US" dirty="0" smtClean="0"/>
              <a:t>).</a:t>
            </a:r>
          </a:p>
          <a:p>
            <a:pPr marL="285750" indent="-285750">
              <a:buFont typeface="Arial" panose="020B0604020202020204" pitchFamily="34" charset="0"/>
              <a:buChar char="•"/>
            </a:pPr>
            <a:r>
              <a:rPr lang="en-US" dirty="0" smtClean="0"/>
              <a:t>Because it reflects our values to act for the common good of our global </a:t>
            </a:r>
            <a:r>
              <a:rPr lang="en-US" dirty="0" err="1" smtClean="0"/>
              <a:t>neighbours</a:t>
            </a:r>
            <a:r>
              <a:rPr lang="en-US" dirty="0" smtClean="0"/>
              <a:t>.</a:t>
            </a:r>
            <a:endParaRPr lang="en-US" dirty="0"/>
          </a:p>
        </p:txBody>
      </p:sp>
      <p:sp>
        <p:nvSpPr>
          <p:cNvPr id="4" name="Text Placeholder 3">
            <a:extLst>
              <a:ext uri="{FF2B5EF4-FFF2-40B4-BE49-F238E27FC236}">
                <a16:creationId xmlns:a16="http://schemas.microsoft.com/office/drawing/2014/main" xmlns="" id="{F129942B-369F-7447-AB34-6C549961DE4A}"/>
              </a:ext>
            </a:extLst>
          </p:cNvPr>
          <p:cNvSpPr>
            <a:spLocks noGrp="1"/>
          </p:cNvSpPr>
          <p:nvPr>
            <p:ph type="body" sz="quarter" idx="11"/>
          </p:nvPr>
        </p:nvSpPr>
        <p:spPr/>
        <p:txBody>
          <a:bodyPr/>
          <a:lstStyle/>
          <a:p>
            <a:endParaRPr lang="en-US"/>
          </a:p>
        </p:txBody>
      </p:sp>
      <p:pic>
        <p:nvPicPr>
          <p:cNvPr id="9" name="Picture Placeholder 8"/>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b="-1179"/>
          <a:stretch/>
        </p:blipFill>
        <p:spPr/>
      </p:pic>
      <p:pic>
        <p:nvPicPr>
          <p:cNvPr id="12" name="Picture Placeholder 11"/>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p:pic>
      <p:pic>
        <p:nvPicPr>
          <p:cNvPr id="10" name="Picture Placeholder 9"/>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p:pic>
      <p:pic>
        <p:nvPicPr>
          <p:cNvPr id="6" name="Picture Placeholder 5"/>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b="-1179"/>
          <a:stretch/>
        </p:blipFill>
        <p:spPr/>
      </p:pic>
    </p:spTree>
    <p:extLst>
      <p:ext uri="{BB962C8B-B14F-4D97-AF65-F5344CB8AC3E}">
        <p14:creationId xmlns:p14="http://schemas.microsoft.com/office/powerpoint/2010/main" val="479842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080210" y="2060848"/>
            <a:ext cx="8604000" cy="6318000"/>
          </a:xfrm>
          <a:prstGeom prst="rect">
            <a:avLst/>
          </a:prstGeom>
          <a:noFill/>
          <a:ln w="25400">
            <a:solidFill>
              <a:schemeClr val="bg1"/>
            </a:solidFill>
          </a:ln>
          <a:effectLst/>
        </p:spPr>
        <p:txBody>
          <a:bodyPr wrap="none" rtlCol="0" anchor="ctr"/>
          <a:lstStyle/>
          <a:p>
            <a:pPr algn="ctr"/>
            <a:endParaRPr lang="en-US"/>
          </a:p>
        </p:txBody>
      </p:sp>
      <p:pic>
        <p:nvPicPr>
          <p:cNvPr id="10" name="Picture Placeholder 9"/>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Freeform 1"/>
          <p:cNvSpPr>
            <a:spLocks noChangeArrowheads="1"/>
          </p:cNvSpPr>
          <p:nvPr/>
        </p:nvSpPr>
        <p:spPr bwMode="auto">
          <a:xfrm>
            <a:off x="4139952" y="404664"/>
            <a:ext cx="4618384" cy="194421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70000"/>
            </a:srgbClr>
          </a:solidFill>
          <a:ln>
            <a:noFill/>
          </a:ln>
          <a:effectLst/>
        </p:spPr>
        <p:txBody>
          <a:bodyPr wrap="none" anchor="ctr"/>
          <a:lstStyle/>
          <a:p>
            <a:endParaRPr lang="en-US"/>
          </a:p>
        </p:txBody>
      </p:sp>
      <p:sp>
        <p:nvSpPr>
          <p:cNvPr id="11" name="Rectangle 10"/>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3" name="Text Placeholder 2"/>
          <p:cNvSpPr>
            <a:spLocks noGrp="1"/>
          </p:cNvSpPr>
          <p:nvPr>
            <p:ph type="body" sz="quarter" idx="11"/>
          </p:nvPr>
        </p:nvSpPr>
        <p:spPr>
          <a:xfrm>
            <a:off x="286369" y="6574637"/>
            <a:ext cx="8660658" cy="470845"/>
          </a:xfrm>
        </p:spPr>
        <p:txBody>
          <a:bodyPr/>
          <a:lstStyle/>
          <a:p>
            <a:r>
              <a:rPr lang="en-AU" dirty="0">
                <a:solidFill>
                  <a:schemeClr val="bg1"/>
                </a:solidFill>
              </a:rPr>
              <a:t>Caritas staff speaking with evacuated people, following the Nepal earthquake. </a:t>
            </a:r>
            <a:r>
              <a:rPr lang="en-AU" b="1" dirty="0">
                <a:solidFill>
                  <a:schemeClr val="bg1"/>
                </a:solidFill>
              </a:rPr>
              <a:t>Credit</a:t>
            </a:r>
            <a:r>
              <a:rPr lang="en-AU" dirty="0">
                <a:solidFill>
                  <a:schemeClr val="bg1"/>
                </a:solidFill>
              </a:rPr>
              <a:t>: Caritas Australia</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4149" y="477246"/>
            <a:ext cx="4346825" cy="1871634"/>
          </a:xfrm>
          <a:prstGeom prst="rect">
            <a:avLst/>
          </a:prstGeom>
        </p:spPr>
      </p:pic>
    </p:spTree>
    <p:extLst>
      <p:ext uri="{BB962C8B-B14F-4D97-AF65-F5344CB8AC3E}">
        <p14:creationId xmlns:p14="http://schemas.microsoft.com/office/powerpoint/2010/main" val="1043346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Freeform 1"/>
          <p:cNvSpPr>
            <a:spLocks noChangeArrowheads="1"/>
          </p:cNvSpPr>
          <p:nvPr/>
        </p:nvSpPr>
        <p:spPr bwMode="auto">
          <a:xfrm>
            <a:off x="453339" y="404664"/>
            <a:ext cx="2902128" cy="396044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70000"/>
            </a:srgbClr>
          </a:solidFill>
          <a:ln>
            <a:noFill/>
          </a:ln>
          <a:effectLst/>
        </p:spPr>
        <p:txBody>
          <a:bodyPr wrap="none" anchor="ctr"/>
          <a:lstStyle/>
          <a:p>
            <a:endParaRPr lang="en-US"/>
          </a:p>
        </p:txBody>
      </p:sp>
      <p:sp>
        <p:nvSpPr>
          <p:cNvPr id="3" name="Text Placeholder 2"/>
          <p:cNvSpPr>
            <a:spLocks noGrp="1"/>
          </p:cNvSpPr>
          <p:nvPr>
            <p:ph type="body" sz="quarter" idx="11"/>
          </p:nvPr>
        </p:nvSpPr>
        <p:spPr>
          <a:xfrm>
            <a:off x="-252536" y="6622577"/>
            <a:ext cx="9236722" cy="470845"/>
          </a:xfrm>
        </p:spPr>
        <p:txBody>
          <a:bodyPr/>
          <a:lstStyle/>
          <a:p>
            <a:r>
              <a:rPr lang="en-US" sz="900" dirty="0">
                <a:solidFill>
                  <a:schemeClr val="bg1"/>
                </a:solidFill>
              </a:rPr>
              <a:t>Volunteers are packing aid to be given to refugees victims of the </a:t>
            </a:r>
            <a:r>
              <a:rPr lang="en-US" sz="900" dirty="0" err="1">
                <a:solidFill>
                  <a:schemeClr val="bg1"/>
                </a:solidFill>
              </a:rPr>
              <a:t>Palu</a:t>
            </a:r>
            <a:r>
              <a:rPr lang="en-US" sz="900" dirty="0">
                <a:solidFill>
                  <a:schemeClr val="bg1"/>
                </a:solidFill>
              </a:rPr>
              <a:t> earthquake, landslide and tsunami, in Indonesia  2018. </a:t>
            </a:r>
            <a:r>
              <a:rPr lang="en-US" sz="900" b="1" dirty="0">
                <a:solidFill>
                  <a:schemeClr val="bg1"/>
                </a:solidFill>
              </a:rPr>
              <a:t>Credit: </a:t>
            </a:r>
            <a:r>
              <a:rPr lang="en-US" sz="900" dirty="0" err="1">
                <a:solidFill>
                  <a:schemeClr val="bg1"/>
                </a:solidFill>
              </a:rPr>
              <a:t>Yusef</a:t>
            </a:r>
            <a:r>
              <a:rPr lang="en-US" sz="900" dirty="0">
                <a:solidFill>
                  <a:schemeClr val="bg1"/>
                </a:solidFill>
              </a:rPr>
              <a:t> </a:t>
            </a:r>
            <a:r>
              <a:rPr lang="en-US" sz="900" dirty="0" err="1">
                <a:solidFill>
                  <a:schemeClr val="bg1"/>
                </a:solidFill>
              </a:rPr>
              <a:t>Wahil</a:t>
            </a:r>
            <a:r>
              <a:rPr lang="en-US" sz="900" dirty="0">
                <a:solidFill>
                  <a:schemeClr val="bg1"/>
                </a:solidFill>
              </a:rPr>
              <a:t> for Catholic Relief Services</a:t>
            </a:r>
            <a:endParaRPr lang="en-AU" sz="900" dirty="0">
              <a:solidFill>
                <a:schemeClr val="bg1"/>
              </a:solidFill>
            </a:endParaRPr>
          </a:p>
          <a:p>
            <a:r>
              <a:rPr lang="en-US" sz="900" b="1" dirty="0">
                <a:solidFill>
                  <a:schemeClr val="bg1"/>
                </a:solidFill>
              </a:rPr>
              <a:t> </a:t>
            </a: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070" y="491912"/>
            <a:ext cx="2694666" cy="3785944"/>
          </a:xfrm>
          <a:prstGeom prst="rect">
            <a:avLst/>
          </a:prstGeom>
        </p:spPr>
      </p:pic>
    </p:spTree>
    <p:extLst>
      <p:ext uri="{BB962C8B-B14F-4D97-AF65-F5344CB8AC3E}">
        <p14:creationId xmlns:p14="http://schemas.microsoft.com/office/powerpoint/2010/main" val="887957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Freeform 1"/>
          <p:cNvSpPr>
            <a:spLocks noChangeArrowheads="1"/>
          </p:cNvSpPr>
          <p:nvPr/>
        </p:nvSpPr>
        <p:spPr bwMode="auto">
          <a:xfrm>
            <a:off x="5745440" y="2946153"/>
            <a:ext cx="2902128" cy="344100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80000"/>
            </a:srgbClr>
          </a:solidFill>
          <a:ln>
            <a:noFill/>
          </a:ln>
          <a:effectLst/>
        </p:spPr>
        <p:txBody>
          <a:bodyPr wrap="none" anchor="ctr"/>
          <a:lstStyle/>
          <a:p>
            <a:endParaRPr lang="en-US"/>
          </a:p>
        </p:txBody>
      </p:sp>
      <p:sp>
        <p:nvSpPr>
          <p:cNvPr id="3" name="Text Placeholder 2"/>
          <p:cNvSpPr>
            <a:spLocks noGrp="1"/>
          </p:cNvSpPr>
          <p:nvPr>
            <p:ph type="body" sz="quarter" idx="11"/>
          </p:nvPr>
        </p:nvSpPr>
        <p:spPr>
          <a:xfrm>
            <a:off x="-378520" y="6602922"/>
            <a:ext cx="9252520" cy="470845"/>
          </a:xfrm>
        </p:spPr>
        <p:txBody>
          <a:bodyPr/>
          <a:lstStyle/>
          <a:p>
            <a:r>
              <a:rPr lang="en-US" sz="850" dirty="0">
                <a:solidFill>
                  <a:schemeClr val="bg1"/>
                </a:solidFill>
              </a:rPr>
              <a:t>Aftermath of the earthquake with a magnitude of 7.4 followed by tsunami that hit Central Sulawesi on Friday, September 28, 2018. Credit: Putu </a:t>
            </a:r>
            <a:r>
              <a:rPr lang="en-US" sz="850" dirty="0" err="1">
                <a:solidFill>
                  <a:schemeClr val="bg1"/>
                </a:solidFill>
              </a:rPr>
              <a:t>Sayoga</a:t>
            </a:r>
            <a:r>
              <a:rPr lang="en-US" sz="850" dirty="0">
                <a:solidFill>
                  <a:schemeClr val="bg1"/>
                </a:solidFill>
              </a:rPr>
              <a:t> for Catholic Relief Services</a:t>
            </a:r>
            <a:endParaRPr lang="en-AU" sz="850" dirty="0">
              <a:solidFill>
                <a:schemeClr val="bg1"/>
              </a:solidFill>
            </a:endParaRPr>
          </a:p>
          <a:p>
            <a:r>
              <a:rPr lang="en-US" dirty="0">
                <a:solidFill>
                  <a:schemeClr val="bg1"/>
                </a:solidFill>
              </a:rPr>
              <a:t> </a:t>
            </a: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24785" y="3048025"/>
            <a:ext cx="2743438" cy="3237257"/>
          </a:xfrm>
          <a:prstGeom prst="rect">
            <a:avLst/>
          </a:prstGeom>
        </p:spPr>
      </p:pic>
    </p:spTree>
    <p:extLst>
      <p:ext uri="{BB962C8B-B14F-4D97-AF65-F5344CB8AC3E}">
        <p14:creationId xmlns:p14="http://schemas.microsoft.com/office/powerpoint/2010/main" val="20166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60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Australian aid </a:t>
            </a:r>
            <a:br>
              <a:rPr lang="en-AU" dirty="0"/>
            </a:br>
            <a:r>
              <a:rPr lang="en-AU" sz="3800" cap="none" dirty="0"/>
              <a:t>Resource for Secondary Schools</a:t>
            </a:r>
          </a:p>
        </p:txBody>
      </p:sp>
      <p:pic>
        <p:nvPicPr>
          <p:cNvPr id="7" name="Picture Placeholder 6"/>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960247" y="2433240"/>
            <a:ext cx="2189163" cy="2147888"/>
          </a:xfrm>
        </p:spPr>
      </p:pic>
      <p:pic>
        <p:nvPicPr>
          <p:cNvPr id="6" name="Picture Placeholder 5"/>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339"/>
          <a:stretch/>
        </p:blipFill>
        <p:spPr>
          <a:xfrm>
            <a:off x="3369270" y="2421776"/>
            <a:ext cx="2189163" cy="2147888"/>
          </a:xfrm>
        </p:spPr>
      </p:pic>
      <p:pic>
        <p:nvPicPr>
          <p:cNvPr id="8" name="Picture Placeholder 7"/>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9334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Freeform 1"/>
          <p:cNvSpPr>
            <a:spLocks noChangeArrowheads="1"/>
          </p:cNvSpPr>
          <p:nvPr/>
        </p:nvSpPr>
        <p:spPr bwMode="auto">
          <a:xfrm>
            <a:off x="447226" y="404664"/>
            <a:ext cx="8301237" cy="1368151"/>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80000"/>
            </a:srgbClr>
          </a:solidFill>
          <a:ln>
            <a:noFill/>
          </a:ln>
          <a:effectLst/>
        </p:spPr>
        <p:txBody>
          <a:bodyPr wrap="none" anchor="ctr"/>
          <a:lstStyle/>
          <a:p>
            <a:endParaRPr lang="en-US"/>
          </a:p>
        </p:txBody>
      </p:sp>
      <p:sp>
        <p:nvSpPr>
          <p:cNvPr id="3" name="Text Placeholder 2"/>
          <p:cNvSpPr>
            <a:spLocks noGrp="1"/>
          </p:cNvSpPr>
          <p:nvPr>
            <p:ph type="body" sz="quarter" idx="11"/>
          </p:nvPr>
        </p:nvSpPr>
        <p:spPr>
          <a:xfrm>
            <a:off x="270000" y="6558555"/>
            <a:ext cx="8714186" cy="470845"/>
          </a:xfrm>
        </p:spPr>
        <p:txBody>
          <a:bodyPr/>
          <a:lstStyle/>
          <a:p>
            <a:r>
              <a:rPr lang="en-AU" dirty="0">
                <a:solidFill>
                  <a:schemeClr val="bg1"/>
                </a:solidFill>
              </a:rPr>
              <a:t>Destruction caused by Cyclone Pam, Vanuatu, shows all that remains of peoples belongings in Port Villa. Credit; Mark Mitchell </a:t>
            </a:r>
            <a:r>
              <a:rPr lang="en-AU" dirty="0" err="1">
                <a:solidFill>
                  <a:schemeClr val="bg1"/>
                </a:solidFill>
              </a:rPr>
              <a:t>CarAot</a:t>
            </a:r>
            <a:r>
              <a:rPr lang="en-AU" dirty="0">
                <a:solidFill>
                  <a:schemeClr val="bg1"/>
                </a:solidFill>
              </a:rPr>
              <a:t> New Zealand</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801" y="449868"/>
            <a:ext cx="7730398" cy="1322947"/>
          </a:xfrm>
          <a:prstGeom prst="rect">
            <a:avLst/>
          </a:prstGeom>
        </p:spPr>
      </p:pic>
    </p:spTree>
    <p:extLst>
      <p:ext uri="{BB962C8B-B14F-4D97-AF65-F5344CB8AC3E}">
        <p14:creationId xmlns:p14="http://schemas.microsoft.com/office/powerpoint/2010/main" val="89812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Our work at caritas Australia</a:t>
            </a:r>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AU" dirty="0"/>
              <a:t>Caritas Australia is the Catholic agency for international aid and development and, as an integral part of the Church, lives out the mission of Jesus in all that we do. </a:t>
            </a:r>
          </a:p>
          <a:p>
            <a:pPr marL="285750" indent="-285750">
              <a:buFont typeface="Arial" panose="020B0604020202020204" pitchFamily="34" charset="0"/>
              <a:buChar char="•"/>
            </a:pPr>
            <a:r>
              <a:rPr lang="en-AU" dirty="0"/>
              <a:t>With love and compassion, Caritas Australia works alongside the poorest and most marginalised people, accompanying them as they help themselves out of poverty and take greater control of their lives. </a:t>
            </a:r>
          </a:p>
        </p:txBody>
      </p:sp>
      <p:sp>
        <p:nvSpPr>
          <p:cNvPr id="4" name="Text Placeholder 3"/>
          <p:cNvSpPr>
            <a:spLocks noGrp="1"/>
          </p:cNvSpPr>
          <p:nvPr>
            <p:ph type="body" sz="quarter" idx="11"/>
          </p:nvPr>
        </p:nvSpPr>
        <p:spPr>
          <a:xfrm>
            <a:off x="4776926" y="5189700"/>
            <a:ext cx="3708399" cy="346841"/>
          </a:xfrm>
        </p:spPr>
        <p:txBody>
          <a:bodyPr/>
          <a:lstStyle/>
          <a:p>
            <a:r>
              <a:rPr lang="en-AU" sz="900" dirty="0"/>
              <a:t>Caritas Australia works in the </a:t>
            </a:r>
            <a:r>
              <a:rPr lang="en-AU" sz="900" dirty="0" err="1"/>
              <a:t>Dinajpur</a:t>
            </a:r>
            <a:r>
              <a:rPr lang="en-AU" sz="900" dirty="0"/>
              <a:t> region of northern Bangladesh with the Indigenous Adivasi communities. </a:t>
            </a:r>
            <a:r>
              <a:rPr lang="en-AU" sz="900" b="1" dirty="0"/>
              <a:t>Credit: </a:t>
            </a:r>
            <a:r>
              <a:rPr lang="en-AU" sz="900" dirty="0"/>
              <a:t>Caritas Australia</a:t>
            </a:r>
          </a:p>
          <a:p>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06496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Our work at caritas Australia</a:t>
            </a:r>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AU" dirty="0"/>
              <a:t>We are a member of Caritas Internationalis, one of the world’s largest humanitarian networks with 165 national Caritas agencies operating in over 200 countries and territories. </a:t>
            </a:r>
          </a:p>
          <a:p>
            <a:pPr marL="285750" indent="-285750">
              <a:buFont typeface="Arial" panose="020B0604020202020204" pitchFamily="34" charset="0"/>
              <a:buChar char="•"/>
            </a:pPr>
            <a:r>
              <a:rPr lang="en-AU" dirty="0"/>
              <a:t>As one of the largest humanitarian aid networks in the world, Caritas is there before, during and after an emergency.</a:t>
            </a:r>
          </a:p>
          <a:p>
            <a:endParaRPr lang="en-AU" dirty="0"/>
          </a:p>
        </p:txBody>
      </p:sp>
      <p:sp>
        <p:nvSpPr>
          <p:cNvPr id="4" name="Text Placeholder 3"/>
          <p:cNvSpPr>
            <a:spLocks noGrp="1"/>
          </p:cNvSpPr>
          <p:nvPr>
            <p:ph type="body" sz="quarter" idx="11"/>
          </p:nvPr>
        </p:nvSpPr>
        <p:spPr>
          <a:xfrm>
            <a:off x="4776926" y="5189700"/>
            <a:ext cx="3708399" cy="346841"/>
          </a:xfrm>
        </p:spPr>
        <p:txBody>
          <a:bodyPr/>
          <a:lstStyle/>
          <a:p>
            <a:r>
              <a:rPr lang="en-AU" sz="900" dirty="0"/>
              <a:t>Caritas is helping supply food, water and other emergency supplies to communities affected by Cyclone Evan. </a:t>
            </a:r>
            <a:r>
              <a:rPr lang="en-AU" sz="900" b="1" dirty="0"/>
              <a:t>Credit: </a:t>
            </a:r>
            <a:r>
              <a:rPr lang="en-AU" sz="900" dirty="0"/>
              <a:t>Mila </a:t>
            </a:r>
            <a:r>
              <a:rPr lang="en-AU" sz="900" dirty="0" err="1"/>
              <a:t>Muliagatele</a:t>
            </a:r>
            <a:endParaRPr lang="en-AU" sz="900" dirty="0"/>
          </a:p>
          <a:p>
            <a:endParaRPr lang="en-AU" dirty="0"/>
          </a:p>
        </p:txBody>
      </p:sp>
      <p:pic>
        <p:nvPicPr>
          <p:cNvPr id="7" name="Picture Placeholder 6"/>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16593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Caritas Australia and Australian aid</a:t>
            </a:r>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AU" dirty="0"/>
              <a:t>Caritas Australia and Australian Aid have supported thousands of communities to fight poverty, build security and stability and ensure that all people live with dignity.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In 2017-18, Caritas Australia reached over 1.85 million people worldwide, including Australia. Through 101 partnerships, we supported 88 long-term programs in 27 countries. We assisted people affected by disaster or conflict in 22 countries. </a:t>
            </a:r>
          </a:p>
          <a:p>
            <a:pPr marL="285750" indent="-285750">
              <a:buFont typeface="Arial" panose="020B0604020202020204" pitchFamily="34" charset="0"/>
              <a:buChar char="•"/>
            </a:pPr>
            <a:endParaRPr lang="en-AU" dirty="0"/>
          </a:p>
          <a:p>
            <a:endParaRPr lang="en-AU" dirty="0"/>
          </a:p>
        </p:txBody>
      </p:sp>
      <p:sp>
        <p:nvSpPr>
          <p:cNvPr id="4" name="Text Placeholder 3"/>
          <p:cNvSpPr>
            <a:spLocks noGrp="1"/>
          </p:cNvSpPr>
          <p:nvPr>
            <p:ph type="body" sz="quarter" idx="11"/>
          </p:nvPr>
        </p:nvSpPr>
        <p:spPr>
          <a:xfrm>
            <a:off x="4787899" y="5189700"/>
            <a:ext cx="3708399" cy="346841"/>
          </a:xfrm>
        </p:spPr>
        <p:txBody>
          <a:bodyPr/>
          <a:lstStyle/>
          <a:p>
            <a:r>
              <a:rPr lang="en-AU" sz="900" dirty="0"/>
              <a:t>A Malawian family outside a new public toilet that was built for their community with the help of Caritas Australia. </a:t>
            </a:r>
            <a:r>
              <a:rPr lang="en-AU" sz="900" b="1" dirty="0"/>
              <a:t>Credit: </a:t>
            </a:r>
            <a:r>
              <a:rPr lang="en-AU" sz="900" dirty="0"/>
              <a:t>Caritas Australia</a:t>
            </a:r>
          </a:p>
          <a:p>
            <a:endParaRPr lang="en-AU"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spTree>
    <p:extLst>
      <p:ext uri="{BB962C8B-B14F-4D97-AF65-F5344CB8AC3E}">
        <p14:creationId xmlns:p14="http://schemas.microsoft.com/office/powerpoint/2010/main" val="307173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8208912" cy="1143000"/>
          </a:xfrm>
        </p:spPr>
        <p:txBody>
          <a:bodyPr/>
          <a:lstStyle/>
          <a:p>
            <a:r>
              <a:rPr lang="en-AU" sz="3000" dirty="0"/>
              <a:t>2017-18 Caritas Australia’s response to humanitarian emergencies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6099" y="2144365"/>
            <a:ext cx="1152128" cy="1152128"/>
          </a:xfrm>
          <a:prstGeom prst="rect">
            <a:avLst/>
          </a:prstGeom>
        </p:spPr>
      </p:pic>
      <p:grpSp>
        <p:nvGrpSpPr>
          <p:cNvPr id="3" name="Group 2"/>
          <p:cNvGrpSpPr/>
          <p:nvPr/>
        </p:nvGrpSpPr>
        <p:grpSpPr>
          <a:xfrm>
            <a:off x="1259632" y="2132856"/>
            <a:ext cx="3876116" cy="1163637"/>
            <a:chOff x="1259632" y="2132856"/>
            <a:chExt cx="3876116" cy="1163637"/>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9632" y="2132856"/>
              <a:ext cx="1163637" cy="116363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3620" y="2138610"/>
              <a:ext cx="1152128" cy="1152128"/>
            </a:xfrm>
            <a:prstGeom prst="rect">
              <a:avLst/>
            </a:prstGeom>
          </p:spPr>
        </p:pic>
      </p:grpSp>
      <p:sp>
        <p:nvSpPr>
          <p:cNvPr id="10" name="Rectangle 9"/>
          <p:cNvSpPr/>
          <p:nvPr/>
        </p:nvSpPr>
        <p:spPr>
          <a:xfrm>
            <a:off x="2183915" y="5563112"/>
            <a:ext cx="6462464" cy="523220"/>
          </a:xfrm>
          <a:prstGeom prst="rect">
            <a:avLst/>
          </a:prstGeom>
        </p:spPr>
        <p:txBody>
          <a:bodyPr wrap="square">
            <a:spAutoFit/>
          </a:bodyPr>
          <a:lstStyle/>
          <a:p>
            <a:pPr algn="r"/>
            <a:r>
              <a:rPr lang="en-AU" sz="1400" b="1" dirty="0">
                <a:solidFill>
                  <a:srgbClr val="86005B"/>
                </a:solidFill>
              </a:rPr>
              <a:t>Source: </a:t>
            </a:r>
          </a:p>
          <a:p>
            <a:pPr algn="r"/>
            <a:r>
              <a:rPr lang="en-AU" sz="1400" dirty="0">
                <a:solidFill>
                  <a:srgbClr val="86005B"/>
                </a:solidFill>
              </a:rPr>
              <a:t>For the love of our Common home, Annual Report 2017-2018 </a:t>
            </a:r>
          </a:p>
        </p:txBody>
      </p:sp>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1637" y="1976163"/>
            <a:ext cx="8004742" cy="3694496"/>
          </a:xfrm>
          <a:prstGeom prst="rect">
            <a:avLst/>
          </a:prstGeom>
        </p:spPr>
      </p:pic>
    </p:spTree>
    <p:extLst>
      <p:ext uri="{BB962C8B-B14F-4D97-AF65-F5344CB8AC3E}">
        <p14:creationId xmlns:p14="http://schemas.microsoft.com/office/powerpoint/2010/main" val="1133451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4077071"/>
            <a:ext cx="4752528" cy="1944217"/>
          </a:xfrm>
          <a:prstGeom prst="rect">
            <a:avLst/>
          </a:prstGeom>
          <a:solidFill>
            <a:schemeClr val="bg1"/>
          </a:solidFill>
        </p:spPr>
      </p:pic>
      <p:sp>
        <p:nvSpPr>
          <p:cNvPr id="2" name="Title 1"/>
          <p:cNvSpPr>
            <a:spLocks noGrp="1"/>
          </p:cNvSpPr>
          <p:nvPr>
            <p:ph type="title"/>
          </p:nvPr>
        </p:nvSpPr>
        <p:spPr/>
        <p:txBody>
          <a:bodyPr/>
          <a:lstStyle/>
          <a:p>
            <a:r>
              <a:rPr lang="en-AU" sz="4000" dirty="0"/>
              <a:t>Humanitarian aid workers are important</a:t>
            </a:r>
          </a:p>
        </p:txBody>
      </p:sp>
      <p:sp>
        <p:nvSpPr>
          <p:cNvPr id="4" name="Text Placeholder 3"/>
          <p:cNvSpPr>
            <a:spLocks noGrp="1"/>
          </p:cNvSpPr>
          <p:nvPr>
            <p:ph type="body" sz="quarter" idx="11"/>
          </p:nvPr>
        </p:nvSpPr>
        <p:spPr>
          <a:xfrm>
            <a:off x="4787899" y="5189700"/>
            <a:ext cx="3708399" cy="346841"/>
          </a:xfrm>
        </p:spPr>
        <p:txBody>
          <a:bodyPr/>
          <a:lstStyle/>
          <a:p>
            <a:r>
              <a:rPr lang="en-AU" dirty="0"/>
              <a:t>Steph Lalor in Fiji helping with the devastation following Cyclone Winston. </a:t>
            </a:r>
            <a:r>
              <a:rPr lang="en-AU" b="1" dirty="0"/>
              <a:t>Credit: </a:t>
            </a:r>
            <a:r>
              <a:rPr lang="en-AU" dirty="0"/>
              <a:t>Caritas Australia</a:t>
            </a:r>
          </a:p>
        </p:txBody>
      </p:sp>
      <p:pic>
        <p:nvPicPr>
          <p:cNvPr id="8" name="Picture Placeholder 7"/>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316"/>
          <a:stretch/>
        </p:blipFill>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8282" y="1838546"/>
            <a:ext cx="4121253" cy="4066384"/>
          </a:xfrm>
          <a:prstGeom prst="rect">
            <a:avLst/>
          </a:prstGeom>
        </p:spPr>
      </p:pic>
    </p:spTree>
    <p:extLst>
      <p:ext uri="{BB962C8B-B14F-4D97-AF65-F5344CB8AC3E}">
        <p14:creationId xmlns:p14="http://schemas.microsoft.com/office/powerpoint/2010/main" val="136825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544" y="1052736"/>
            <a:ext cx="8492464" cy="5078408"/>
          </a:xfrm>
          <a:prstGeom prst="rect">
            <a:avLst/>
          </a:prstGeom>
        </p:spPr>
      </p:pic>
    </p:spTree>
    <p:extLst>
      <p:ext uri="{BB962C8B-B14F-4D97-AF65-F5344CB8AC3E}">
        <p14:creationId xmlns:p14="http://schemas.microsoft.com/office/powerpoint/2010/main" val="85646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4788024" y="1836372"/>
            <a:ext cx="3708276"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solidFill>
          <a:ln>
            <a:noFill/>
          </a:ln>
          <a:effectLst/>
        </p:spPr>
        <p:txBody>
          <a:bodyPr wrap="none" anchor="ctr"/>
          <a:lstStyle/>
          <a:p>
            <a:endParaRPr lang="en-US"/>
          </a:p>
        </p:txBody>
      </p:sp>
      <p:sp>
        <p:nvSpPr>
          <p:cNvPr id="2" name="Title 1"/>
          <p:cNvSpPr>
            <a:spLocks noGrp="1"/>
          </p:cNvSpPr>
          <p:nvPr>
            <p:ph type="title"/>
          </p:nvPr>
        </p:nvSpPr>
        <p:spPr/>
        <p:txBody>
          <a:bodyPr/>
          <a:lstStyle/>
          <a:p>
            <a:r>
              <a:rPr lang="en-AU" sz="4000" dirty="0"/>
              <a:t>Humanitarian aid workers are important</a:t>
            </a:r>
            <a:endParaRPr lang="en-US" sz="4000" dirty="0"/>
          </a:p>
        </p:txBody>
      </p:sp>
      <p:sp>
        <p:nvSpPr>
          <p:cNvPr id="3" name="Text Placeholder 2"/>
          <p:cNvSpPr>
            <a:spLocks noGrp="1"/>
          </p:cNvSpPr>
          <p:nvPr>
            <p:ph type="body" sz="quarter" idx="10"/>
          </p:nvPr>
        </p:nvSpPr>
        <p:spPr/>
        <p:txBody>
          <a:bodyPr/>
          <a:lstStyle/>
          <a:p>
            <a:r>
              <a:rPr lang="en-US" dirty="0"/>
              <a:t>Caritas </a:t>
            </a:r>
            <a:r>
              <a:rPr lang="en-US" dirty="0" err="1"/>
              <a:t>Aotearoa</a:t>
            </a:r>
            <a:r>
              <a:rPr lang="en-US" dirty="0"/>
              <a:t> New Zealand’s lead humanitarian aid worker Mark Mitchell returned to South Sudan in August 2017 to help coordinate the aid response to the declared famine. </a:t>
            </a:r>
          </a:p>
          <a:p>
            <a:endParaRPr lang="en-US" dirty="0"/>
          </a:p>
          <a:p>
            <a:r>
              <a:rPr lang="en-US" dirty="0"/>
              <a:t>Mark Mitchell helped coordinate emergency supplies and water to thousands of people, facing starvation, who are displaced by the ongoing civil war. </a:t>
            </a:r>
          </a:p>
          <a:p>
            <a:endParaRPr lang="en-US" dirty="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3686" y="1988191"/>
            <a:ext cx="3596952" cy="3523793"/>
          </a:xfrm>
          <a:prstGeom prst="rect">
            <a:avLst/>
          </a:prstGeom>
        </p:spPr>
      </p:pic>
    </p:spTree>
    <p:extLst>
      <p:ext uri="{BB962C8B-B14F-4D97-AF65-F5344CB8AC3E}">
        <p14:creationId xmlns:p14="http://schemas.microsoft.com/office/powerpoint/2010/main" val="17169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a:t>Humanitarian aid workers are important</a:t>
            </a:r>
            <a:endParaRPr lang="en-US" sz="4000" dirty="0"/>
          </a:p>
        </p:txBody>
      </p:sp>
      <p:sp>
        <p:nvSpPr>
          <p:cNvPr id="12" name="Text Placeholder 11"/>
          <p:cNvSpPr>
            <a:spLocks noGrp="1"/>
          </p:cNvSpPr>
          <p:nvPr>
            <p:ph type="body" sz="quarter" idx="11"/>
          </p:nvPr>
        </p:nvSpPr>
        <p:spPr>
          <a:xfrm>
            <a:off x="4806094" y="5189700"/>
            <a:ext cx="3708399" cy="346841"/>
          </a:xfrm>
        </p:spPr>
        <p:txBody>
          <a:bodyPr/>
          <a:lstStyle/>
          <a:p>
            <a:r>
              <a:rPr lang="en-AU" dirty="0"/>
              <a:t>Ameen Babar monitoring the issuance of slips to recipients.</a:t>
            </a:r>
          </a:p>
          <a:p>
            <a:r>
              <a:rPr lang="en-AU" b="1" dirty="0"/>
              <a:t>Credit: </a:t>
            </a:r>
            <a:r>
              <a:rPr lang="en-AU" dirty="0"/>
              <a:t>Caritas Pakistan</a:t>
            </a:r>
          </a:p>
        </p:txBody>
      </p:sp>
      <p:pic>
        <p:nvPicPr>
          <p:cNvPr id="15" name="Picture Placeholder 14"/>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
        <p:nvSpPr>
          <p:cNvPr id="7" name="Freeform 1"/>
          <p:cNvSpPr>
            <a:spLocks noChangeArrowheads="1"/>
          </p:cNvSpPr>
          <p:nvPr/>
        </p:nvSpPr>
        <p:spPr bwMode="auto">
          <a:xfrm>
            <a:off x="581791" y="4906976"/>
            <a:ext cx="3924573" cy="12081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solidFill>
          <a:ln>
            <a:noFill/>
          </a:ln>
          <a:effectLst/>
        </p:spPr>
        <p:txBody>
          <a:bodyPr wrap="none" anchor="ctr"/>
          <a:lstStyle/>
          <a:p>
            <a:endParaRPr lang="en-US"/>
          </a:p>
        </p:txBody>
      </p:sp>
      <p:sp>
        <p:nvSpPr>
          <p:cNvPr id="9" name="Freeform 1"/>
          <p:cNvSpPr>
            <a:spLocks noChangeArrowheads="1"/>
          </p:cNvSpPr>
          <p:nvPr/>
        </p:nvSpPr>
        <p:spPr bwMode="auto">
          <a:xfrm>
            <a:off x="593489" y="1786310"/>
            <a:ext cx="3924573" cy="97722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solidFill>
          <a:ln>
            <a:noFill/>
          </a:ln>
          <a:effectLst/>
        </p:spPr>
        <p:txBody>
          <a:bodyPr wrap="none" anchor="ctr"/>
          <a:lstStyle/>
          <a:p>
            <a:endParaRPr lang="en-US"/>
          </a:p>
        </p:txBody>
      </p:sp>
      <p:sp>
        <p:nvSpPr>
          <p:cNvPr id="10" name="Freeform 1"/>
          <p:cNvSpPr>
            <a:spLocks noChangeArrowheads="1"/>
          </p:cNvSpPr>
          <p:nvPr/>
        </p:nvSpPr>
        <p:spPr bwMode="auto">
          <a:xfrm>
            <a:off x="581791" y="3103477"/>
            <a:ext cx="3924573" cy="146494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solidFill>
          <a:ln>
            <a:noFill/>
          </a:ln>
          <a:effectLst/>
        </p:spPr>
        <p:txBody>
          <a:bodyPr wrap="none" anchor="ct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443" y="1895345"/>
            <a:ext cx="3743268" cy="7681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2913" y="3183992"/>
            <a:ext cx="3645724" cy="131075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3298" y="4989789"/>
            <a:ext cx="3761558" cy="1042506"/>
          </a:xfrm>
          <a:prstGeom prst="rect">
            <a:avLst/>
          </a:prstGeom>
        </p:spPr>
      </p:pic>
    </p:spTree>
    <p:extLst>
      <p:ext uri="{BB962C8B-B14F-4D97-AF65-F5344CB8AC3E}">
        <p14:creationId xmlns:p14="http://schemas.microsoft.com/office/powerpoint/2010/main" val="286590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8071" y="908720"/>
            <a:ext cx="8327858" cy="5316173"/>
          </a:xfrm>
          <a:prstGeom prst="rect">
            <a:avLst/>
          </a:prstGeom>
        </p:spPr>
      </p:pic>
    </p:spTree>
    <p:extLst>
      <p:ext uri="{BB962C8B-B14F-4D97-AF65-F5344CB8AC3E}">
        <p14:creationId xmlns:p14="http://schemas.microsoft.com/office/powerpoint/2010/main" val="19885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 our world today</a:t>
            </a:r>
          </a:p>
        </p:txBody>
      </p:sp>
      <p:sp>
        <p:nvSpPr>
          <p:cNvPr id="9" name="Text Placeholder 8"/>
          <p:cNvSpPr>
            <a:spLocks noGrp="1"/>
          </p:cNvSpPr>
          <p:nvPr>
            <p:ph type="body" sz="quarter" idx="10"/>
          </p:nvPr>
        </p:nvSpPr>
        <p:spPr/>
        <p:txBody>
          <a:bodyPr/>
          <a:lstStyle/>
          <a:p>
            <a:pPr marL="285750" indent="-285750">
              <a:buFont typeface="Arial" panose="020B0604020202020204" pitchFamily="34" charset="0"/>
              <a:buChar char="•"/>
            </a:pPr>
            <a:r>
              <a:rPr lang="en-AU" dirty="0"/>
              <a:t>5.4 million children die before their fifth birthday. </a:t>
            </a:r>
          </a:p>
          <a:p>
            <a:pPr marL="285750" indent="-285750">
              <a:buFont typeface="Arial" panose="020B0604020202020204" pitchFamily="34" charset="0"/>
              <a:buChar char="•"/>
            </a:pPr>
            <a:r>
              <a:rPr lang="en-AU" dirty="0"/>
              <a:t>815 million people go to sleep hungry.</a:t>
            </a:r>
          </a:p>
          <a:p>
            <a:pPr marL="285750" indent="-285750">
              <a:buFont typeface="Arial" panose="020B0604020202020204" pitchFamily="34" charset="0"/>
              <a:buChar char="•"/>
            </a:pPr>
            <a:r>
              <a:rPr lang="en-AU" dirty="0"/>
              <a:t>60% of the world do not have access to safe and adequate sanitation. </a:t>
            </a:r>
          </a:p>
          <a:p>
            <a:pPr marL="285750" indent="-285750">
              <a:buFont typeface="Arial" panose="020B0604020202020204" pitchFamily="34" charset="0"/>
              <a:buChar char="•"/>
            </a:pPr>
            <a:r>
              <a:rPr lang="en-AU" dirty="0"/>
              <a:t>68.5 million people are displaced. </a:t>
            </a:r>
          </a:p>
          <a:p>
            <a:pPr marL="285750" indent="-285750">
              <a:buFont typeface="Arial" panose="020B0604020202020204" pitchFamily="34" charset="0"/>
              <a:buChar char="•"/>
            </a:pPr>
            <a:r>
              <a:rPr lang="en-AU" dirty="0"/>
              <a:t>40 million people are trapped in modern slavery. </a:t>
            </a:r>
          </a:p>
        </p:txBody>
      </p:sp>
      <p:pic>
        <p:nvPicPr>
          <p:cNvPr id="4" name="Picture Placeholder 3"/>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Picture Placeholder 5"/>
          <p:cNvPicPr>
            <a:picLocks noChangeAspect="1"/>
          </p:cNvPicPr>
          <p:nvPr/>
        </p:nvPicPr>
        <p:blipFill rotWithShape="1">
          <a:blip r:embed="rId4" cstate="screen">
            <a:extLst>
              <a:ext uri="{28A0092B-C50C-407E-A947-70E740481C1C}">
                <a14:useLocalDpi xmlns:a14="http://schemas.microsoft.com/office/drawing/2010/main"/>
              </a:ext>
            </a:extLst>
          </a:blip>
          <a:srcRect t="-316"/>
          <a:stretch/>
        </p:blipFill>
        <p:spPr>
          <a:xfrm>
            <a:off x="4787898" y="1761808"/>
            <a:ext cx="3708400" cy="3395663"/>
          </a:xfrm>
          <a:prstGeom prst="rect">
            <a:avLst/>
          </a:prstGeom>
        </p:spPr>
      </p:pic>
      <p:sp>
        <p:nvSpPr>
          <p:cNvPr id="16" name="Text Placeholder 3">
            <a:extLst>
              <a:ext uri="{FF2B5EF4-FFF2-40B4-BE49-F238E27FC236}">
                <a16:creationId xmlns:a16="http://schemas.microsoft.com/office/drawing/2014/main" xmlns="" id="{0A1AD613-349D-864E-AC34-2E157E2608F0}"/>
              </a:ext>
            </a:extLst>
          </p:cNvPr>
          <p:cNvSpPr>
            <a:spLocks noGrp="1"/>
          </p:cNvSpPr>
          <p:nvPr>
            <p:ph type="body" sz="quarter" idx="11"/>
          </p:nvPr>
        </p:nvSpPr>
        <p:spPr>
          <a:xfrm>
            <a:off x="4787896" y="5157471"/>
            <a:ext cx="3708399" cy="346841"/>
          </a:xfrm>
        </p:spPr>
        <p:txBody>
          <a:bodyPr/>
          <a:lstStyle/>
          <a:p>
            <a:r>
              <a:rPr lang="en-US" sz="900" dirty="0"/>
              <a:t>Caritas </a:t>
            </a:r>
            <a:r>
              <a:rPr lang="en-US" sz="900" dirty="0" smtClean="0"/>
              <a:t>staff discussing </a:t>
            </a:r>
            <a:r>
              <a:rPr lang="en-US" sz="900" dirty="0"/>
              <a:t>distribution of Tarps in </a:t>
            </a:r>
            <a:r>
              <a:rPr lang="en-US" sz="900" dirty="0" err="1"/>
              <a:t>Anabrou</a:t>
            </a:r>
            <a:r>
              <a:rPr lang="en-US" sz="900" dirty="0"/>
              <a:t> Ward, Port Vila following Cyclone Pam 2015 in Vanuatu. </a:t>
            </a:r>
            <a:r>
              <a:rPr lang="en-US" sz="900" b="1" dirty="0"/>
              <a:t>Credit: </a:t>
            </a:r>
            <a:r>
              <a:rPr lang="en-US" sz="900" dirty="0"/>
              <a:t>Stephanie </a:t>
            </a:r>
            <a:r>
              <a:rPr lang="en-US" sz="900" dirty="0" err="1"/>
              <a:t>Lalor</a:t>
            </a:r>
            <a:r>
              <a:rPr lang="en-US" sz="900" dirty="0"/>
              <a:t>, Caritas Australia</a:t>
            </a: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9552" y="4798365"/>
            <a:ext cx="3962743" cy="2109399"/>
          </a:xfrm>
          <a:prstGeom prst="rect">
            <a:avLst/>
          </a:prstGeom>
        </p:spPr>
      </p:pic>
    </p:spTree>
    <p:extLst>
      <p:ext uri="{BB962C8B-B14F-4D97-AF65-F5344CB8AC3E}">
        <p14:creationId xmlns:p14="http://schemas.microsoft.com/office/powerpoint/2010/main" val="552709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a:p>
        </p:txBody>
      </p:sp>
      <p:pic>
        <p:nvPicPr>
          <p:cNvPr id="14" name="Picture Placeholder 13">
            <a:extLst>
              <a:ext uri="{FF2B5EF4-FFF2-40B4-BE49-F238E27FC236}">
                <a16:creationId xmlns:a16="http://schemas.microsoft.com/office/drawing/2014/main" xmlns="" id="{F12226CE-004F-5744-A1FA-B3E5D49143F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p:spPr>
      </p:pic>
      <p:sp>
        <p:nvSpPr>
          <p:cNvPr id="15" name="Freeform 1">
            <a:extLst>
              <a:ext uri="{FF2B5EF4-FFF2-40B4-BE49-F238E27FC236}">
                <a16:creationId xmlns:a16="http://schemas.microsoft.com/office/drawing/2014/main" xmlns="" id="{8C211161-969D-8A4E-BE24-3A53157BEFCE}"/>
              </a:ext>
            </a:extLst>
          </p:cNvPr>
          <p:cNvSpPr>
            <a:spLocks noChangeArrowheads="1"/>
          </p:cNvSpPr>
          <p:nvPr/>
        </p:nvSpPr>
        <p:spPr bwMode="auto">
          <a:xfrm>
            <a:off x="539552" y="5143849"/>
            <a:ext cx="7956748" cy="126603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70000"/>
            </a:srgbClr>
          </a:solidFill>
          <a:ln>
            <a:noFill/>
          </a:ln>
          <a:effectLst/>
        </p:spPr>
        <p:txBody>
          <a:bodyPr wrap="none" anchor="ctr"/>
          <a:lstStyle/>
          <a:p>
            <a:pPr algn="ctr"/>
            <a:r>
              <a:rPr lang="en-US" sz="2800" dirty="0" smtClean="0">
                <a:solidFill>
                  <a:schemeClr val="bg1"/>
                </a:solidFill>
              </a:rPr>
              <a:t>Caritas Australia and Australian </a:t>
            </a:r>
            <a:r>
              <a:rPr lang="en-US" sz="2800" dirty="0">
                <a:solidFill>
                  <a:schemeClr val="bg1"/>
                </a:solidFill>
              </a:rPr>
              <a:t>Aid </a:t>
            </a:r>
            <a:r>
              <a:rPr lang="en-US" sz="2800" dirty="0" smtClean="0">
                <a:solidFill>
                  <a:schemeClr val="bg1"/>
                </a:solidFill>
              </a:rPr>
              <a:t>are</a:t>
            </a:r>
            <a:r>
              <a:rPr lang="en-US" sz="2800" dirty="0" smtClean="0">
                <a:solidFill>
                  <a:schemeClr val="bg1"/>
                </a:solidFill>
              </a:rPr>
              <a:t> </a:t>
            </a:r>
          </a:p>
          <a:p>
            <a:pPr algn="ctr"/>
            <a:r>
              <a:rPr lang="en-US" sz="2800" dirty="0" smtClean="0">
                <a:solidFill>
                  <a:schemeClr val="bg1"/>
                </a:solidFill>
              </a:rPr>
              <a:t>working with Janaki </a:t>
            </a:r>
            <a:r>
              <a:rPr lang="en-US" sz="2800" dirty="0">
                <a:solidFill>
                  <a:schemeClr val="bg1"/>
                </a:solidFill>
              </a:rPr>
              <a:t>and her community</a:t>
            </a:r>
          </a:p>
        </p:txBody>
      </p:sp>
      <p:sp>
        <p:nvSpPr>
          <p:cNvPr id="16" name="Rectangle 15">
            <a:extLst>
              <a:ext uri="{FF2B5EF4-FFF2-40B4-BE49-F238E27FC236}">
                <a16:creationId xmlns:a16="http://schemas.microsoft.com/office/drawing/2014/main" xmlns="" id="{07831E1F-CD5D-4D41-86F2-E7F59D5C67EB}"/>
              </a:ext>
            </a:extLst>
          </p:cNvPr>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4" name="Text Placeholder 3"/>
          <p:cNvSpPr>
            <a:spLocks noGrp="1"/>
          </p:cNvSpPr>
          <p:nvPr>
            <p:ph type="body" sz="quarter" idx="11"/>
          </p:nvPr>
        </p:nvSpPr>
        <p:spPr>
          <a:xfrm>
            <a:off x="-540568" y="6558555"/>
            <a:ext cx="9524754" cy="470845"/>
          </a:xfrm>
        </p:spPr>
        <p:txBody>
          <a:bodyPr/>
          <a:lstStyle/>
          <a:p>
            <a:r>
              <a:rPr lang="en-AU" dirty="0"/>
              <a:t>Janaki and her friends walking through their village, where Janaki is an inspiration to other young women. </a:t>
            </a:r>
            <a:r>
              <a:rPr lang="en-AU" b="1" dirty="0"/>
              <a:t>Credit: </a:t>
            </a:r>
            <a:r>
              <a:rPr lang="en-AU" dirty="0"/>
              <a:t>Richard Wainwright, Caritas Australia</a:t>
            </a:r>
          </a:p>
          <a:p>
            <a:endParaRPr lang="en-AU" dirty="0"/>
          </a:p>
        </p:txBody>
      </p:sp>
    </p:spTree>
    <p:extLst>
      <p:ext uri="{BB962C8B-B14F-4D97-AF65-F5344CB8AC3E}">
        <p14:creationId xmlns:p14="http://schemas.microsoft.com/office/powerpoint/2010/main" val="902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Janaki’s story</a:t>
            </a:r>
          </a:p>
        </p:txBody>
      </p:sp>
      <p:sp>
        <p:nvSpPr>
          <p:cNvPr id="3" name="Text Placeholder 2"/>
          <p:cNvSpPr>
            <a:spLocks noGrp="1"/>
          </p:cNvSpPr>
          <p:nvPr>
            <p:ph type="body" sz="quarter" idx="10"/>
          </p:nvPr>
        </p:nvSpPr>
        <p:spPr/>
        <p:txBody>
          <a:bodyPr/>
          <a:lstStyle/>
          <a:p>
            <a:r>
              <a:rPr lang="en-AU" dirty="0"/>
              <a:t>Janaki grew up in the </a:t>
            </a:r>
            <a:r>
              <a:rPr lang="en-AU" dirty="0" err="1"/>
              <a:t>Surkhet</a:t>
            </a:r>
            <a:r>
              <a:rPr lang="en-AU" dirty="0"/>
              <a:t> district of Mid-Western Nepal. Around one-quarter of Nepal’s population lives below the poverty line. Youth unemployment is also high, with low levels of education. </a:t>
            </a:r>
          </a:p>
          <a:p>
            <a:endParaRPr lang="en-AU" dirty="0"/>
          </a:p>
          <a:p>
            <a:r>
              <a:rPr lang="en-AU" dirty="0"/>
              <a:t>Janaki’s grandparents forced her into an early marriage at the age of twelve while her parents were in India seeking medical treatment for her brother. She went to live with her new husband and in-laws – until her husband died unexpectedly two years later.  </a:t>
            </a:r>
          </a:p>
          <a:p>
            <a:endParaRPr lang="en-AU" dirty="0"/>
          </a:p>
          <a:p>
            <a:r>
              <a:rPr lang="en-AU" dirty="0"/>
              <a:t>  </a:t>
            </a:r>
          </a:p>
          <a:p>
            <a:endParaRPr lang="en-AU" dirty="0"/>
          </a:p>
        </p:txBody>
      </p:sp>
      <p:sp>
        <p:nvSpPr>
          <p:cNvPr id="4" name="Text Placeholder 3"/>
          <p:cNvSpPr>
            <a:spLocks noGrp="1"/>
          </p:cNvSpPr>
          <p:nvPr>
            <p:ph type="body" sz="quarter" idx="11"/>
          </p:nvPr>
        </p:nvSpPr>
        <p:spPr>
          <a:xfrm>
            <a:off x="4787900" y="5189700"/>
            <a:ext cx="3708399" cy="346841"/>
          </a:xfrm>
        </p:spPr>
        <p:txBody>
          <a:bodyPr/>
          <a:lstStyle/>
          <a:p>
            <a:r>
              <a:rPr lang="en-AU" dirty="0"/>
              <a:t>Janaki with her parents and brother having a meal together. </a:t>
            </a:r>
            <a:r>
              <a:rPr lang="en-AU" b="1" dirty="0"/>
              <a:t>Credit: </a:t>
            </a:r>
            <a:r>
              <a:rPr lang="en-AU" dirty="0"/>
              <a:t>Richard Wainwright, Caritas Australia</a:t>
            </a:r>
          </a:p>
        </p:txBody>
      </p:sp>
      <p:pic>
        <p:nvPicPr>
          <p:cNvPr id="8" name="Picture Placeholder 7">
            <a:extLst>
              <a:ext uri="{FF2B5EF4-FFF2-40B4-BE49-F238E27FC236}">
                <a16:creationId xmlns:a16="http://schemas.microsoft.com/office/drawing/2014/main" xmlns="" id="{BC42F54B-D54D-4A41-B803-CED68956841A}"/>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54820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Janaki’s story</a:t>
            </a:r>
          </a:p>
        </p:txBody>
      </p:sp>
      <p:sp>
        <p:nvSpPr>
          <p:cNvPr id="3" name="Text Placeholder 2"/>
          <p:cNvSpPr>
            <a:spLocks noGrp="1"/>
          </p:cNvSpPr>
          <p:nvPr>
            <p:ph type="body" sz="quarter" idx="10"/>
          </p:nvPr>
        </p:nvSpPr>
        <p:spPr>
          <a:xfrm>
            <a:off x="539552" y="1761808"/>
            <a:ext cx="4032448" cy="3886241"/>
          </a:xfrm>
        </p:spPr>
        <p:txBody>
          <a:bodyPr/>
          <a:lstStyle/>
          <a:p>
            <a:r>
              <a:rPr lang="en-AU" dirty="0"/>
              <a:t>Janaki returned to live with her own family and in 2015 joined a youth club formed by Caritas Australia’s partners, Caritas Nepal and the </a:t>
            </a:r>
            <a:r>
              <a:rPr lang="en-AU" dirty="0" err="1"/>
              <a:t>Ekata</a:t>
            </a:r>
            <a:r>
              <a:rPr lang="en-AU" dirty="0"/>
              <a:t> Foundation </a:t>
            </a:r>
            <a:r>
              <a:rPr lang="en-AU" dirty="0" err="1"/>
              <a:t>Surkhet</a:t>
            </a:r>
            <a:r>
              <a:rPr lang="en-AU" dirty="0"/>
              <a:t>, as part of the Children and Youth Empowerment Program (CYEP).</a:t>
            </a:r>
          </a:p>
          <a:p>
            <a:r>
              <a:rPr lang="en-AU" dirty="0"/>
              <a:t> </a:t>
            </a:r>
          </a:p>
          <a:p>
            <a:r>
              <a:rPr lang="en-AU" dirty="0"/>
              <a:t>These programs are made possible with the financial assistance </a:t>
            </a:r>
            <a:r>
              <a:rPr lang="en-AU" dirty="0" smtClean="0"/>
              <a:t>from Caritas Australia’s Project Compassion donations and </a:t>
            </a:r>
            <a:r>
              <a:rPr lang="en-AU" dirty="0"/>
              <a:t>Australian Aid. </a:t>
            </a:r>
          </a:p>
          <a:p>
            <a:r>
              <a:rPr lang="en-AU" dirty="0"/>
              <a:t> </a:t>
            </a:r>
          </a:p>
          <a:p>
            <a:endParaRPr lang="en-AU" dirty="0"/>
          </a:p>
        </p:txBody>
      </p:sp>
      <p:sp>
        <p:nvSpPr>
          <p:cNvPr id="4" name="Text Placeholder 3"/>
          <p:cNvSpPr>
            <a:spLocks noGrp="1"/>
          </p:cNvSpPr>
          <p:nvPr>
            <p:ph type="body" sz="quarter" idx="11"/>
          </p:nvPr>
        </p:nvSpPr>
        <p:spPr>
          <a:xfrm>
            <a:off x="4787900" y="5189700"/>
            <a:ext cx="3708399" cy="346841"/>
          </a:xfrm>
        </p:spPr>
        <p:txBody>
          <a:bodyPr/>
          <a:lstStyle/>
          <a:p>
            <a:r>
              <a:rPr lang="en-AU" sz="900" dirty="0"/>
              <a:t>Janaki doing her daily chore of washing the dishes before going to teach a sewing class. </a:t>
            </a:r>
            <a:r>
              <a:rPr lang="en-AU" sz="900" b="1" dirty="0"/>
              <a:t>Credit: </a:t>
            </a:r>
            <a:r>
              <a:rPr lang="en-AU" sz="900" dirty="0"/>
              <a:t>Richard Wainwright, Caritas Australia</a:t>
            </a:r>
          </a:p>
          <a:p>
            <a:endParaRPr lang="en-AU" dirty="0"/>
          </a:p>
        </p:txBody>
      </p:sp>
      <p:pic>
        <p:nvPicPr>
          <p:cNvPr id="15" name="Picture Placeholder 14">
            <a:extLst>
              <a:ext uri="{FF2B5EF4-FFF2-40B4-BE49-F238E27FC236}">
                <a16:creationId xmlns:a16="http://schemas.microsoft.com/office/drawing/2014/main" xmlns="" id="{7EC196E6-6C50-9A47-965A-2AEDC154A71E}"/>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533256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5023" y="1340768"/>
            <a:ext cx="8333954" cy="4499238"/>
          </a:xfrm>
          <a:prstGeom prst="rect">
            <a:avLst/>
          </a:prstGeom>
        </p:spPr>
      </p:pic>
    </p:spTree>
    <p:extLst>
      <p:ext uri="{BB962C8B-B14F-4D97-AF65-F5344CB8AC3E}">
        <p14:creationId xmlns:p14="http://schemas.microsoft.com/office/powerpoint/2010/main" val="524689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AB2EB-2B3A-B943-B74A-7BC1EFE978D2}"/>
              </a:ext>
            </a:extLst>
          </p:cNvPr>
          <p:cNvSpPr>
            <a:spLocks noGrp="1"/>
          </p:cNvSpPr>
          <p:nvPr>
            <p:ph type="title"/>
          </p:nvPr>
        </p:nvSpPr>
        <p:spPr/>
        <p:txBody>
          <a:bodyPr/>
          <a:lstStyle/>
          <a:p>
            <a:r>
              <a:rPr lang="en-AU" dirty="0"/>
              <a:t>Janaki’s story</a:t>
            </a:r>
            <a:endParaRPr lang="en-US" dirty="0"/>
          </a:p>
        </p:txBody>
      </p:sp>
      <p:sp>
        <p:nvSpPr>
          <p:cNvPr id="3" name="Text Placeholder 2">
            <a:extLst>
              <a:ext uri="{FF2B5EF4-FFF2-40B4-BE49-F238E27FC236}">
                <a16:creationId xmlns:a16="http://schemas.microsoft.com/office/drawing/2014/main" xmlns="" id="{46616DFA-5D82-4A42-9BB2-5B2C38145623}"/>
              </a:ext>
            </a:extLst>
          </p:cNvPr>
          <p:cNvSpPr>
            <a:spLocks noGrp="1"/>
          </p:cNvSpPr>
          <p:nvPr>
            <p:ph type="body" sz="quarter" idx="10"/>
          </p:nvPr>
        </p:nvSpPr>
        <p:spPr/>
        <p:txBody>
          <a:bodyPr/>
          <a:lstStyle/>
          <a:p>
            <a:r>
              <a:rPr lang="en-AU" dirty="0"/>
              <a:t>Janaki took part in the training and was encouraged to follow her dream of having her own business.  She took a loan from the youth club to purchase her first sewing machine. </a:t>
            </a:r>
          </a:p>
          <a:p>
            <a:endParaRPr lang="en-AU" dirty="0"/>
          </a:p>
          <a:p>
            <a:r>
              <a:rPr lang="en-AU" dirty="0"/>
              <a:t>Two years on, Janaki’s life is a world away from her childhood days. She has 11 sewing machines and is running her own business, as well as teaching others. Now a youth club leader, Janaki is considered a role model in the community.</a:t>
            </a:r>
          </a:p>
          <a:p>
            <a:endParaRPr lang="en-AU" dirty="0"/>
          </a:p>
          <a:p>
            <a:endParaRPr lang="en-US" dirty="0"/>
          </a:p>
        </p:txBody>
      </p:sp>
      <p:sp>
        <p:nvSpPr>
          <p:cNvPr id="4" name="Text Placeholder 3">
            <a:extLst>
              <a:ext uri="{FF2B5EF4-FFF2-40B4-BE49-F238E27FC236}">
                <a16:creationId xmlns:a16="http://schemas.microsoft.com/office/drawing/2014/main" xmlns="" id="{02FA4FBE-11B7-FD46-A9DA-058CAFF06CC0}"/>
              </a:ext>
            </a:extLst>
          </p:cNvPr>
          <p:cNvSpPr>
            <a:spLocks noGrp="1"/>
          </p:cNvSpPr>
          <p:nvPr>
            <p:ph type="body" sz="quarter" idx="11"/>
          </p:nvPr>
        </p:nvSpPr>
        <p:spPr>
          <a:xfrm>
            <a:off x="4781498" y="5189700"/>
            <a:ext cx="3708399" cy="346841"/>
          </a:xfrm>
        </p:spPr>
        <p:txBody>
          <a:bodyPr/>
          <a:lstStyle/>
          <a:p>
            <a:r>
              <a:rPr lang="en-AU" sz="900" dirty="0"/>
              <a:t>Janaki started her business through a loan from the Children and Youth Empowerment Program and now has 11 sewing machines to use for her classes. </a:t>
            </a:r>
            <a:r>
              <a:rPr lang="en-AU" sz="900" b="1" dirty="0"/>
              <a:t>Credit: </a:t>
            </a:r>
            <a:r>
              <a:rPr lang="en-AU" sz="900" dirty="0"/>
              <a:t>Richard Wainwright, Caritas Australia</a:t>
            </a:r>
          </a:p>
          <a:p>
            <a:endParaRPr lang="en-US" dirty="0"/>
          </a:p>
        </p:txBody>
      </p:sp>
      <p:pic>
        <p:nvPicPr>
          <p:cNvPr id="7" name="Picture Placeholder 6">
            <a:extLst>
              <a:ext uri="{FF2B5EF4-FFF2-40B4-BE49-F238E27FC236}">
                <a16:creationId xmlns:a16="http://schemas.microsoft.com/office/drawing/2014/main" xmlns="" id="{6A03A5A5-A66A-124A-945A-558BD452CC83}"/>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275"/>
          <a:stretch/>
        </p:blipFill>
        <p:spPr>
          <a:xfrm>
            <a:off x="4787900" y="1762125"/>
            <a:ext cx="3708400" cy="3395663"/>
          </a:xfrm>
        </p:spPr>
      </p:pic>
    </p:spTree>
    <p:extLst>
      <p:ext uri="{BB962C8B-B14F-4D97-AF65-F5344CB8AC3E}">
        <p14:creationId xmlns:p14="http://schemas.microsoft.com/office/powerpoint/2010/main" val="1751637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dirty="0" smtClean="0"/>
              <a:t>Janaki an inspirational leader</a:t>
            </a:r>
            <a:endParaRPr lang="en-AU" sz="4000" dirty="0"/>
          </a:p>
        </p:txBody>
      </p:sp>
      <p:sp>
        <p:nvSpPr>
          <p:cNvPr id="3" name="Text Placeholder 2"/>
          <p:cNvSpPr>
            <a:spLocks noGrp="1"/>
          </p:cNvSpPr>
          <p:nvPr>
            <p:ph type="body" sz="quarter" idx="10"/>
          </p:nvPr>
        </p:nvSpPr>
        <p:spPr/>
        <p:txBody>
          <a:bodyPr/>
          <a:lstStyle/>
          <a:p>
            <a:r>
              <a:rPr lang="en-AU" dirty="0"/>
              <a:t>Australian Aid has </a:t>
            </a:r>
            <a:r>
              <a:rPr lang="en-AU" dirty="0" smtClean="0"/>
              <a:t>played a role in  Janaki becoming </a:t>
            </a:r>
            <a:r>
              <a:rPr lang="en-AU" dirty="0"/>
              <a:t>a young entrepreneur in Nepal. She has managed to turn her life around.</a:t>
            </a:r>
          </a:p>
          <a:p>
            <a:endParaRPr lang="en-AU" dirty="0"/>
          </a:p>
          <a:p>
            <a:r>
              <a:rPr lang="en-AU" dirty="0"/>
              <a:t>Growing up in a world of poverty and disadvantage, coupled with a forced marriage at an early age, she was in a very vulnerable position. Running her own successful sewing business while training others to do the same, she has now become an inspirational community leader.</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5885" y="1792088"/>
            <a:ext cx="3310415" cy="3389670"/>
          </a:xfrm>
          <a:prstGeom prst="rect">
            <a:avLst/>
          </a:prstGeom>
        </p:spPr>
      </p:pic>
    </p:spTree>
    <p:extLst>
      <p:ext uri="{BB962C8B-B14F-4D97-AF65-F5344CB8AC3E}">
        <p14:creationId xmlns:p14="http://schemas.microsoft.com/office/powerpoint/2010/main" val="4286661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B9D2CD5A-2523-4B47-9614-3960F11A84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quarter" idx="11"/>
          </p:nvPr>
        </p:nvSpPr>
        <p:spPr/>
        <p:txBody>
          <a:bodyPr/>
          <a:lstStyle/>
          <a:p>
            <a:r>
              <a:rPr lang="en-AU" sz="900" dirty="0">
                <a:solidFill>
                  <a:schemeClr val="bg1"/>
                </a:solidFill>
              </a:rPr>
              <a:t>Janaki teaches vulnerable women and youth in her community how to sew so they too can be empowered and earn a living. </a:t>
            </a:r>
            <a:r>
              <a:rPr lang="en-AU" sz="900" b="1" dirty="0">
                <a:solidFill>
                  <a:schemeClr val="bg1"/>
                </a:solidFill>
              </a:rPr>
              <a:t>Credit: </a:t>
            </a:r>
            <a:r>
              <a:rPr lang="en-AU" sz="900" dirty="0">
                <a:solidFill>
                  <a:schemeClr val="bg1"/>
                </a:solidFill>
              </a:rPr>
              <a:t>Richard Wainwright, Caritas Australia</a:t>
            </a:r>
          </a:p>
          <a:p>
            <a:endParaRPr lang="en-AU" dirty="0"/>
          </a:p>
        </p:txBody>
      </p:sp>
      <p:sp>
        <p:nvSpPr>
          <p:cNvPr id="9" name="Rectangle 8">
            <a:extLst>
              <a:ext uri="{FF2B5EF4-FFF2-40B4-BE49-F238E27FC236}">
                <a16:creationId xmlns:a16="http://schemas.microsoft.com/office/drawing/2014/main" xmlns="" id="{A0932C34-CC6F-4644-8077-0C2F243F0BF5}"/>
              </a:ext>
            </a:extLst>
          </p:cNvPr>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sp>
        <p:nvSpPr>
          <p:cNvPr id="10" name="Freeform 1">
            <a:extLst>
              <a:ext uri="{FF2B5EF4-FFF2-40B4-BE49-F238E27FC236}">
                <a16:creationId xmlns:a16="http://schemas.microsoft.com/office/drawing/2014/main" xmlns="" id="{E7E0F07F-4873-9242-9B69-DAF11FE18D24}"/>
              </a:ext>
            </a:extLst>
          </p:cNvPr>
          <p:cNvSpPr>
            <a:spLocks noChangeArrowheads="1"/>
          </p:cNvSpPr>
          <p:nvPr/>
        </p:nvSpPr>
        <p:spPr bwMode="auto">
          <a:xfrm>
            <a:off x="539552" y="5143849"/>
            <a:ext cx="8064896" cy="126603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70000"/>
            </a:srgbClr>
          </a:solidFill>
          <a:ln>
            <a:noFill/>
          </a:ln>
          <a:effectLst/>
        </p:spPr>
        <p:txBody>
          <a:bodyPr wrap="none" anchor="ctr"/>
          <a:lstStyle/>
          <a:p>
            <a:pPr algn="ctr"/>
            <a:endParaRPr lang="en-US" sz="14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7563" y="5166204"/>
            <a:ext cx="7992549" cy="1627773"/>
          </a:xfrm>
          <a:prstGeom prst="rect">
            <a:avLst/>
          </a:prstGeom>
        </p:spPr>
      </p:pic>
    </p:spTree>
    <p:extLst>
      <p:ext uri="{BB962C8B-B14F-4D97-AF65-F5344CB8AC3E}">
        <p14:creationId xmlns:p14="http://schemas.microsoft.com/office/powerpoint/2010/main" val="2684475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Freeform 1"/>
          <p:cNvSpPr>
            <a:spLocks noChangeArrowheads="1"/>
          </p:cNvSpPr>
          <p:nvPr/>
        </p:nvSpPr>
        <p:spPr bwMode="auto">
          <a:xfrm>
            <a:off x="647700" y="5157192"/>
            <a:ext cx="7956748" cy="126603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13">
              <a:alpha val="70000"/>
            </a:srgbClr>
          </a:solidFill>
          <a:ln>
            <a:noFill/>
          </a:ln>
          <a:effectLst/>
        </p:spPr>
        <p:txBody>
          <a:bodyPr wrap="none" anchor="ctr"/>
          <a:lstStyle/>
          <a:p>
            <a:endParaRPr lang="en-US"/>
          </a:p>
        </p:txBody>
      </p:sp>
      <p:sp>
        <p:nvSpPr>
          <p:cNvPr id="3" name="Text Placeholder 2"/>
          <p:cNvSpPr>
            <a:spLocks noGrp="1"/>
          </p:cNvSpPr>
          <p:nvPr>
            <p:ph type="body" sz="quarter" idx="11"/>
          </p:nvPr>
        </p:nvSpPr>
        <p:spPr>
          <a:xfrm>
            <a:off x="971600" y="6558555"/>
            <a:ext cx="8012586" cy="470845"/>
          </a:xfrm>
        </p:spPr>
        <p:txBody>
          <a:bodyPr/>
          <a:lstStyle/>
          <a:p>
            <a:r>
              <a:rPr lang="en-US" dirty="0" err="1">
                <a:solidFill>
                  <a:schemeClr val="bg1"/>
                </a:solidFill>
              </a:rPr>
              <a:t>Laimona</a:t>
            </a:r>
            <a:r>
              <a:rPr lang="en-US" dirty="0">
                <a:solidFill>
                  <a:schemeClr val="bg1"/>
                </a:solidFill>
              </a:rPr>
              <a:t> Khamis Mahmud with her children in a UN camp in South Sudan. </a:t>
            </a:r>
            <a:r>
              <a:rPr lang="en-US" b="1" dirty="0">
                <a:solidFill>
                  <a:schemeClr val="bg1"/>
                </a:solidFill>
              </a:rPr>
              <a:t>Credit: </a:t>
            </a:r>
            <a:r>
              <a:rPr lang="en-US" dirty="0" err="1">
                <a:solidFill>
                  <a:schemeClr val="bg1"/>
                </a:solidFill>
              </a:rPr>
              <a:t>Ilvy</a:t>
            </a:r>
            <a:r>
              <a:rPr lang="en-US" dirty="0">
                <a:solidFill>
                  <a:schemeClr val="bg1"/>
                </a:solidFill>
              </a:rPr>
              <a:t> </a:t>
            </a:r>
            <a:r>
              <a:rPr lang="en-US" dirty="0" err="1">
                <a:solidFill>
                  <a:schemeClr val="bg1"/>
                </a:solidFill>
              </a:rPr>
              <a:t>Njiokiktjien</a:t>
            </a:r>
            <a:r>
              <a:rPr lang="en-US" dirty="0">
                <a:solidFill>
                  <a:schemeClr val="bg1"/>
                </a:solidFill>
              </a:rPr>
              <a:t>, Cordaid</a:t>
            </a: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647" y="5116428"/>
            <a:ext cx="7632854" cy="1341236"/>
          </a:xfrm>
          <a:prstGeom prst="rect">
            <a:avLst/>
          </a:prstGeom>
        </p:spPr>
      </p:pic>
    </p:spTree>
    <p:extLst>
      <p:ext uri="{BB962C8B-B14F-4D97-AF65-F5344CB8AC3E}">
        <p14:creationId xmlns:p14="http://schemas.microsoft.com/office/powerpoint/2010/main" val="1643141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49D5-D8DD-3547-856D-79D2424527E9}"/>
              </a:ext>
            </a:extLst>
          </p:cNvPr>
          <p:cNvSpPr>
            <a:spLocks noGrp="1"/>
          </p:cNvSpPr>
          <p:nvPr>
            <p:ph type="title"/>
          </p:nvPr>
        </p:nvSpPr>
        <p:spPr/>
        <p:txBody>
          <a:bodyPr/>
          <a:lstStyle/>
          <a:p>
            <a:r>
              <a:rPr lang="en-US" dirty="0"/>
              <a:t>What can you do?</a:t>
            </a:r>
          </a:p>
        </p:txBody>
      </p:sp>
      <p:sp>
        <p:nvSpPr>
          <p:cNvPr id="3" name="Text Placeholder 2">
            <a:extLst>
              <a:ext uri="{FF2B5EF4-FFF2-40B4-BE49-F238E27FC236}">
                <a16:creationId xmlns:a16="http://schemas.microsoft.com/office/drawing/2014/main" xmlns="" id="{E81D8CCD-CF8E-B44E-80C7-B521DED2438B}"/>
              </a:ext>
            </a:extLst>
          </p:cNvPr>
          <p:cNvSpPr>
            <a:spLocks noGrp="1"/>
          </p:cNvSpPr>
          <p:nvPr>
            <p:ph type="body" sz="quarter" idx="10"/>
          </p:nvPr>
        </p:nvSpPr>
        <p:spPr/>
        <p:txBody>
          <a:bodyPr/>
          <a:lstStyle/>
          <a:p>
            <a:pPr lvl="3" indent="0">
              <a:buNone/>
            </a:pPr>
            <a:endParaRPr lang="en-US" dirty="0" smtClean="0"/>
          </a:p>
          <a:p>
            <a:pPr marL="774900" lvl="3" indent="-342900"/>
            <a:endParaRPr lang="en-US" dirty="0"/>
          </a:p>
          <a:p>
            <a:pPr marL="774900" lvl="3" indent="-342900"/>
            <a:r>
              <a:rPr lang="en-US" dirty="0" smtClean="0"/>
              <a:t>Remind </a:t>
            </a:r>
            <a:r>
              <a:rPr lang="en-US" dirty="0"/>
              <a:t>friends, family, community members of Australia’s commitment to the Sustainable Development Goals.</a:t>
            </a:r>
          </a:p>
          <a:p>
            <a:pPr marL="774900" lvl="3" indent="-342900"/>
            <a:r>
              <a:rPr lang="en-US" dirty="0"/>
              <a:t>Create public awareness of the decline in the Australian Aid over the past 5 years.</a:t>
            </a:r>
          </a:p>
          <a:p>
            <a:pPr marL="774900" lvl="3" indent="-342900"/>
            <a:r>
              <a:rPr lang="en-US" dirty="0"/>
              <a:t>Challenge public perception and inform others that total aid spending in 2018-19 will be just 0.22% of GNI. </a:t>
            </a:r>
          </a:p>
          <a:p>
            <a:pPr marL="774900" lvl="3" indent="-342900"/>
            <a:endParaRPr lang="en-US" dirty="0"/>
          </a:p>
        </p:txBody>
      </p:sp>
      <p:sp>
        <p:nvSpPr>
          <p:cNvPr id="4" name="Text Placeholder 3">
            <a:extLst>
              <a:ext uri="{FF2B5EF4-FFF2-40B4-BE49-F238E27FC236}">
                <a16:creationId xmlns:a16="http://schemas.microsoft.com/office/drawing/2014/main" xmlns="" id="{08507DC0-4974-E949-8CE7-22FA9CC8F942}"/>
              </a:ext>
            </a:extLst>
          </p:cNvPr>
          <p:cNvSpPr>
            <a:spLocks noGrp="1"/>
          </p:cNvSpPr>
          <p:nvPr>
            <p:ph type="body" sz="quarter" idx="11"/>
          </p:nvPr>
        </p:nvSpPr>
        <p:spPr>
          <a:xfrm>
            <a:off x="4773467" y="5189700"/>
            <a:ext cx="3708399" cy="615564"/>
          </a:xfrm>
        </p:spPr>
        <p:txBody>
          <a:bodyPr/>
          <a:lstStyle/>
          <a:p>
            <a:r>
              <a:rPr lang="en-AU" sz="900" dirty="0"/>
              <a:t>Dal Bahadur Rana Magar has been learning new earthquake-resistant construction methods, following the Nepal earthquake. </a:t>
            </a:r>
            <a:r>
              <a:rPr lang="en-AU" sz="900" b="1" dirty="0"/>
              <a:t>Credit: </a:t>
            </a:r>
            <a:r>
              <a:rPr lang="en-AU" sz="900" dirty="0"/>
              <a:t>Jennifer Hardy/CRS</a:t>
            </a:r>
          </a:p>
          <a:p>
            <a:endParaRPr lang="en-US" dirty="0"/>
          </a:p>
        </p:txBody>
      </p:sp>
      <p:pic>
        <p:nvPicPr>
          <p:cNvPr id="6" name="Picture Placeholder 5"/>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1412776"/>
            <a:ext cx="4822354" cy="1103472"/>
          </a:xfrm>
          <a:prstGeom prst="rect">
            <a:avLst/>
          </a:prstGeom>
        </p:spPr>
      </p:pic>
    </p:spTree>
    <p:extLst>
      <p:ext uri="{BB962C8B-B14F-4D97-AF65-F5344CB8AC3E}">
        <p14:creationId xmlns:p14="http://schemas.microsoft.com/office/powerpoint/2010/main" val="415446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49D5-D8DD-3547-856D-79D2424527E9}"/>
              </a:ext>
            </a:extLst>
          </p:cNvPr>
          <p:cNvSpPr>
            <a:spLocks noGrp="1"/>
          </p:cNvSpPr>
          <p:nvPr>
            <p:ph type="title"/>
          </p:nvPr>
        </p:nvSpPr>
        <p:spPr/>
        <p:txBody>
          <a:bodyPr/>
          <a:lstStyle/>
          <a:p>
            <a:r>
              <a:rPr lang="en-US" dirty="0"/>
              <a:t>What can you do?</a:t>
            </a:r>
          </a:p>
        </p:txBody>
      </p:sp>
      <p:sp>
        <p:nvSpPr>
          <p:cNvPr id="3" name="Text Placeholder 2">
            <a:extLst>
              <a:ext uri="{FF2B5EF4-FFF2-40B4-BE49-F238E27FC236}">
                <a16:creationId xmlns:a16="http://schemas.microsoft.com/office/drawing/2014/main" xmlns="" id="{E81D8CCD-CF8E-B44E-80C7-B521DED2438B}"/>
              </a:ext>
            </a:extLst>
          </p:cNvPr>
          <p:cNvSpPr>
            <a:spLocks noGrp="1"/>
          </p:cNvSpPr>
          <p:nvPr>
            <p:ph type="body" sz="quarter" idx="10"/>
          </p:nvPr>
        </p:nvSpPr>
        <p:spPr/>
        <p:txBody>
          <a:bodyPr/>
          <a:lstStyle/>
          <a:p>
            <a:pPr marL="774900" lvl="3" indent="-342900"/>
            <a:endParaRPr lang="en-US" dirty="0"/>
          </a:p>
          <a:p>
            <a:pPr lvl="3" indent="0">
              <a:buNone/>
            </a:pPr>
            <a:endParaRPr lang="en-US" dirty="0" smtClean="0"/>
          </a:p>
          <a:p>
            <a:pPr marL="774900" lvl="3" indent="-342900"/>
            <a:r>
              <a:rPr lang="en-US" dirty="0" smtClean="0"/>
              <a:t>Engage </a:t>
            </a:r>
            <a:r>
              <a:rPr lang="en-US" dirty="0"/>
              <a:t>in conversation and remind people of Australia’s commitment to give 0.7% of GNI to aid. </a:t>
            </a:r>
          </a:p>
          <a:p>
            <a:pPr marL="774900" lvl="3" indent="-342900"/>
            <a:r>
              <a:rPr lang="en-US" dirty="0"/>
              <a:t>Show your passion and commitment to Australian Aid because it aligns with Catholic Social teaching and your personal values. </a:t>
            </a:r>
          </a:p>
          <a:p>
            <a:pPr marL="774900" lvl="3" indent="-342900"/>
            <a:r>
              <a:rPr lang="en-US" dirty="0"/>
              <a:t>As a compassionate global citizen, stay informed about the decisions our country is making around how much Australian Aid we give. </a:t>
            </a:r>
          </a:p>
          <a:p>
            <a:endParaRPr lang="en-US" dirty="0"/>
          </a:p>
        </p:txBody>
      </p:sp>
      <p:sp>
        <p:nvSpPr>
          <p:cNvPr id="4" name="Text Placeholder 3">
            <a:extLst>
              <a:ext uri="{FF2B5EF4-FFF2-40B4-BE49-F238E27FC236}">
                <a16:creationId xmlns:a16="http://schemas.microsoft.com/office/drawing/2014/main" xmlns="" id="{08507DC0-4974-E949-8CE7-22FA9CC8F942}"/>
              </a:ext>
            </a:extLst>
          </p:cNvPr>
          <p:cNvSpPr>
            <a:spLocks noGrp="1"/>
          </p:cNvSpPr>
          <p:nvPr>
            <p:ph type="body" sz="quarter" idx="11"/>
          </p:nvPr>
        </p:nvSpPr>
        <p:spPr>
          <a:xfrm>
            <a:off x="4773467" y="5189700"/>
            <a:ext cx="3708399" cy="615564"/>
          </a:xfrm>
        </p:spPr>
        <p:txBody>
          <a:bodyPr/>
          <a:lstStyle/>
          <a:p>
            <a:r>
              <a:rPr lang="en-AU" sz="900" dirty="0"/>
              <a:t>The international Caritas response has already helped over 500,000 people with emergency relief including food, hygiene kits and emergency shelter following Typhoon Haiyan, Philippines.        </a:t>
            </a:r>
            <a:r>
              <a:rPr lang="en-AU" sz="900" b="1" dirty="0"/>
              <a:t>Credit: </a:t>
            </a:r>
            <a:r>
              <a:rPr lang="en-AU" sz="900" dirty="0"/>
              <a:t>Caritas</a:t>
            </a:r>
          </a:p>
          <a:p>
            <a:endParaRPr lang="en-US" dirty="0"/>
          </a:p>
        </p:txBody>
      </p:sp>
      <p:pic>
        <p:nvPicPr>
          <p:cNvPr id="7" name="Picture Placeholder 6">
            <a:extLst>
              <a:ext uri="{FF2B5EF4-FFF2-40B4-BE49-F238E27FC236}">
                <a16:creationId xmlns:a16="http://schemas.microsoft.com/office/drawing/2014/main" xmlns="" id="{EA92E29B-2D7B-6C4B-8B83-5103B9DE9E1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1556792"/>
            <a:ext cx="4822354" cy="1103472"/>
          </a:xfrm>
          <a:prstGeom prst="rect">
            <a:avLst/>
          </a:prstGeom>
        </p:spPr>
      </p:pic>
    </p:spTree>
    <p:extLst>
      <p:ext uri="{BB962C8B-B14F-4D97-AF65-F5344CB8AC3E}">
        <p14:creationId xmlns:p14="http://schemas.microsoft.com/office/powerpoint/2010/main" val="555330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1" y="1453062"/>
            <a:ext cx="4722343" cy="2984050"/>
          </a:xfrm>
          <a:prstGeom prst="rect">
            <a:avLst/>
          </a:prstGeom>
          <a:solidFill>
            <a:schemeClr val="bg1"/>
          </a:solidFill>
        </p:spPr>
      </p:pic>
      <p:sp>
        <p:nvSpPr>
          <p:cNvPr id="2" name="Title 1"/>
          <p:cNvSpPr>
            <a:spLocks noGrp="1"/>
          </p:cNvSpPr>
          <p:nvPr>
            <p:ph type="title"/>
          </p:nvPr>
        </p:nvSpPr>
        <p:spPr/>
        <p:txBody>
          <a:bodyPr/>
          <a:lstStyle/>
          <a:p>
            <a:r>
              <a:rPr lang="en-AU" dirty="0"/>
              <a:t>What is aid?</a:t>
            </a:r>
          </a:p>
        </p:txBody>
      </p:sp>
      <p:sp>
        <p:nvSpPr>
          <p:cNvPr id="4" name="Text Placeholder 3"/>
          <p:cNvSpPr>
            <a:spLocks noGrp="1"/>
          </p:cNvSpPr>
          <p:nvPr>
            <p:ph type="body" sz="quarter" idx="11"/>
          </p:nvPr>
        </p:nvSpPr>
        <p:spPr>
          <a:xfrm>
            <a:off x="4787899" y="5189700"/>
            <a:ext cx="3708399" cy="346841"/>
          </a:xfrm>
        </p:spPr>
        <p:txBody>
          <a:bodyPr/>
          <a:lstStyle/>
          <a:p>
            <a:r>
              <a:rPr lang="en-AU" sz="900" dirty="0" smtClean="0"/>
              <a:t>Bayan, a refugee from Syria </a:t>
            </a:r>
            <a:r>
              <a:rPr lang="en-AU" sz="900" dirty="0"/>
              <a:t>and her friends playing during their break, while attending the Caritas Education </a:t>
            </a:r>
            <a:r>
              <a:rPr lang="en-AU" sz="900" dirty="0" smtClean="0"/>
              <a:t>Program in Jordan. </a:t>
            </a:r>
            <a:r>
              <a:rPr lang="en-AU" sz="900" b="1" dirty="0"/>
              <a:t>Credit: </a:t>
            </a:r>
            <a:r>
              <a:rPr lang="en-AU" sz="900" dirty="0"/>
              <a:t>Richard Wainwright, Caritas Australia</a:t>
            </a:r>
          </a:p>
          <a:p>
            <a:endParaRPr lang="en-AU" dirty="0"/>
          </a:p>
        </p:txBody>
      </p:sp>
      <p:pic>
        <p:nvPicPr>
          <p:cNvPr id="7" name="Picture Placeholder 6"/>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316"/>
          <a:stretch/>
        </p:blipFill>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2344" y="1762125"/>
            <a:ext cx="4182218" cy="4535817"/>
          </a:xfrm>
          <a:prstGeom prst="rect">
            <a:avLst/>
          </a:prstGeom>
        </p:spPr>
      </p:pic>
    </p:spTree>
    <p:extLst>
      <p:ext uri="{BB962C8B-B14F-4D97-AF65-F5344CB8AC3E}">
        <p14:creationId xmlns:p14="http://schemas.microsoft.com/office/powerpoint/2010/main" val="2570928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AU"/>
          </a:p>
        </p:txBody>
      </p:sp>
      <p:sp>
        <p:nvSpPr>
          <p:cNvPr id="2" name="Title 1"/>
          <p:cNvSpPr>
            <a:spLocks noGrp="1"/>
          </p:cNvSpPr>
          <p:nvPr>
            <p:ph type="title"/>
          </p:nvPr>
        </p:nvSpPr>
        <p:spPr/>
        <p:txBody>
          <a:bodyPr/>
          <a:lstStyle/>
          <a:p>
            <a:r>
              <a:rPr lang="en-AU" dirty="0"/>
              <a:t>Declare you care for Australian Aid</a:t>
            </a:r>
          </a:p>
        </p:txBody>
      </p:sp>
      <p:sp>
        <p:nvSpPr>
          <p:cNvPr id="3" name="Text Placeholder 2"/>
          <p:cNvSpPr>
            <a:spLocks noGrp="1"/>
          </p:cNvSpPr>
          <p:nvPr>
            <p:ph type="body" sz="quarter" idx="10"/>
          </p:nvPr>
        </p:nvSpPr>
        <p:spPr>
          <a:xfrm>
            <a:off x="539552" y="2708920"/>
            <a:ext cx="7956748" cy="1468437"/>
          </a:xfrm>
        </p:spPr>
        <p:txBody>
          <a:bodyPr/>
          <a:lstStyle/>
          <a:p>
            <a:r>
              <a:rPr lang="en-US" dirty="0" smtClean="0"/>
              <a:t>To </a:t>
            </a:r>
            <a:r>
              <a:rPr lang="en-US" dirty="0"/>
              <a:t>your Federal </a:t>
            </a:r>
            <a:r>
              <a:rPr lang="en-US" dirty="0" smtClean="0"/>
              <a:t>MP </a:t>
            </a:r>
            <a:r>
              <a:rPr lang="en-US" dirty="0"/>
              <a:t>and</a:t>
            </a:r>
          </a:p>
          <a:p>
            <a:r>
              <a:rPr lang="en-US" sz="2000" b="1" dirty="0" smtClean="0">
                <a:solidFill>
                  <a:srgbClr val="86005B"/>
                </a:solidFill>
              </a:rPr>
              <a:t>‘</a:t>
            </a:r>
            <a:r>
              <a:rPr lang="en-US" sz="2000" b="1" dirty="0">
                <a:solidFill>
                  <a:srgbClr val="86005B"/>
                </a:solidFill>
              </a:rPr>
              <a:t>Declare you care for Australian Aid’ </a:t>
            </a:r>
          </a:p>
          <a:p>
            <a:r>
              <a:rPr lang="en-AU" dirty="0"/>
              <a:t>You can get help doing this by using the Caritas Australia resource, </a:t>
            </a:r>
            <a:r>
              <a:rPr lang="en-AU" dirty="0">
                <a:hlinkClick r:id="rId2"/>
              </a:rPr>
              <a:t>Engaging your MP</a:t>
            </a:r>
            <a:r>
              <a:rPr lang="en-AU" dirty="0" smtClean="0">
                <a:hlinkClick r:id="rId2"/>
              </a:rPr>
              <a:t>.</a:t>
            </a:r>
            <a:endParaRPr lang="en-AU" dirty="0" smtClean="0"/>
          </a:p>
          <a:p>
            <a:r>
              <a:rPr lang="en-AU" dirty="0" smtClean="0"/>
              <a:t>It is important that our politicians know that there is public support to increase our aid budget. </a:t>
            </a:r>
          </a:p>
          <a:p>
            <a:r>
              <a:rPr lang="en-AU" dirty="0" smtClean="0"/>
              <a:t>Write </a:t>
            </a:r>
            <a:r>
              <a:rPr lang="en-AU" dirty="0"/>
              <a:t>to your Federal MP:</a:t>
            </a:r>
          </a:p>
          <a:p>
            <a:pPr marL="285750" indent="-285750">
              <a:buFont typeface="Arial" panose="020B0604020202020204" pitchFamily="34" charset="0"/>
              <a:buChar char="•"/>
            </a:pPr>
            <a:r>
              <a:rPr lang="en-AU" dirty="0"/>
              <a:t>T</a:t>
            </a:r>
            <a:r>
              <a:rPr lang="en-AU" dirty="0" smtClean="0"/>
              <a:t>ell </a:t>
            </a:r>
            <a:r>
              <a:rPr lang="en-AU" dirty="0"/>
              <a:t>them why tackling global poverty is important to you</a:t>
            </a:r>
          </a:p>
          <a:p>
            <a:pPr marL="285750" indent="-285750">
              <a:buFont typeface="Arial" panose="020B0604020202020204" pitchFamily="34" charset="0"/>
              <a:buChar char="•"/>
            </a:pPr>
            <a:r>
              <a:rPr lang="en-AU" dirty="0"/>
              <a:t>T</a:t>
            </a:r>
            <a:r>
              <a:rPr lang="en-AU" dirty="0" smtClean="0"/>
              <a:t>ell </a:t>
            </a:r>
            <a:r>
              <a:rPr lang="en-AU" dirty="0"/>
              <a:t>your MP you care about Australia doing our fair share to end poverty</a:t>
            </a:r>
          </a:p>
          <a:p>
            <a:pPr marL="285750" indent="-285750">
              <a:buFont typeface="Arial" panose="020B0604020202020204" pitchFamily="34" charset="0"/>
              <a:buChar char="•"/>
            </a:pPr>
            <a:r>
              <a:rPr lang="en-AU" dirty="0"/>
              <a:t>A</a:t>
            </a:r>
            <a:r>
              <a:rPr lang="en-AU" dirty="0" smtClean="0"/>
              <a:t>sk </a:t>
            </a:r>
            <a:r>
              <a:rPr lang="en-AU" dirty="0"/>
              <a:t>them to support increasing the Australian aid budget</a:t>
            </a:r>
          </a:p>
          <a:p>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914" y="1916832"/>
            <a:ext cx="8212024" cy="1079086"/>
          </a:xfrm>
          <a:prstGeom prst="rect">
            <a:avLst/>
          </a:prstGeom>
        </p:spPr>
      </p:pic>
    </p:spTree>
    <p:extLst>
      <p:ext uri="{BB962C8B-B14F-4D97-AF65-F5344CB8AC3E}">
        <p14:creationId xmlns:p14="http://schemas.microsoft.com/office/powerpoint/2010/main" val="31818959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a:t>Declare you care for Australian Aid</a:t>
            </a:r>
          </a:p>
        </p:txBody>
      </p:sp>
      <p:sp>
        <p:nvSpPr>
          <p:cNvPr id="3" name="Text Placeholder 2"/>
          <p:cNvSpPr>
            <a:spLocks noGrp="1"/>
          </p:cNvSpPr>
          <p:nvPr>
            <p:ph type="body" sz="quarter" idx="10"/>
          </p:nvPr>
        </p:nvSpPr>
        <p:spPr/>
        <p:txBody>
          <a:bodyPr/>
          <a:lstStyle/>
          <a:p>
            <a:endParaRPr lang="en-AU" dirty="0"/>
          </a:p>
          <a:p>
            <a:r>
              <a:rPr lang="en-AU" sz="2000" b="1" dirty="0" smtClean="0">
                <a:solidFill>
                  <a:srgbClr val="86005B"/>
                </a:solidFill>
              </a:rPr>
              <a:t>Be creative, be informed and be a leader working for justice! </a:t>
            </a:r>
          </a:p>
          <a:p>
            <a:endParaRPr lang="en-AU" dirty="0" smtClean="0"/>
          </a:p>
          <a:p>
            <a:r>
              <a:rPr lang="en-AU" dirty="0" smtClean="0"/>
              <a:t>Don’t forget to tell us about your action!</a:t>
            </a:r>
          </a:p>
          <a:p>
            <a:r>
              <a:rPr lang="en-AU" dirty="0" smtClean="0">
                <a:hlinkClick r:id="rId3"/>
              </a:rPr>
              <a:t>education@caritas.org.au</a:t>
            </a:r>
            <a:endParaRPr lang="en-AU" dirty="0" smtClean="0"/>
          </a:p>
          <a:p>
            <a:endParaRPr lang="en-US" dirty="0"/>
          </a:p>
          <a:p>
            <a:endParaRPr lang="en-AU" dirty="0"/>
          </a:p>
        </p:txBody>
      </p:sp>
      <p:sp>
        <p:nvSpPr>
          <p:cNvPr id="4" name="Text Placeholder 3"/>
          <p:cNvSpPr>
            <a:spLocks noGrp="1"/>
          </p:cNvSpPr>
          <p:nvPr>
            <p:ph type="body" sz="quarter" idx="11"/>
          </p:nvPr>
        </p:nvSpPr>
        <p:spPr>
          <a:xfrm>
            <a:off x="4787899" y="5189700"/>
            <a:ext cx="3708399" cy="346841"/>
          </a:xfrm>
        </p:spPr>
        <p:txBody>
          <a:bodyPr/>
          <a:lstStyle/>
          <a:p>
            <a:r>
              <a:rPr lang="en-AU" sz="900" dirty="0"/>
              <a:t>With many homes destroyed from Cyclone Evan in Samoa, thousands of people have had to evacuate. Over 4,500 people are in evacuation centres (300 in Caritas-supported centres). </a:t>
            </a:r>
            <a:r>
              <a:rPr lang="en-AU" sz="900" b="1" dirty="0"/>
              <a:t>Credit: </a:t>
            </a:r>
            <a:r>
              <a:rPr lang="en-AU" sz="900" dirty="0"/>
              <a:t>Rachel </a:t>
            </a:r>
            <a:r>
              <a:rPr lang="en-AU" sz="900" dirty="0" err="1"/>
              <a:t>Nankivell</a:t>
            </a:r>
            <a:endParaRPr lang="en-AU" sz="900" dirty="0"/>
          </a:p>
          <a:p>
            <a:endParaRPr lang="en-AU" dirty="0"/>
          </a:p>
        </p:txBody>
      </p:sp>
      <p:pic>
        <p:nvPicPr>
          <p:cNvPr id="6" name="Picture Placeholder 5"/>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3" t="-316"/>
          <a:stretch/>
        </p:blipFill>
        <p:spPr/>
      </p:pic>
    </p:spTree>
    <p:extLst>
      <p:ext uri="{BB962C8B-B14F-4D97-AF65-F5344CB8AC3E}">
        <p14:creationId xmlns:p14="http://schemas.microsoft.com/office/powerpoint/2010/main" val="1334333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622" y="1124744"/>
            <a:ext cx="8254699" cy="4834547"/>
          </a:xfrm>
          <a:prstGeom prst="rect">
            <a:avLst/>
          </a:prstGeom>
        </p:spPr>
      </p:pic>
    </p:spTree>
    <p:extLst>
      <p:ext uri="{BB962C8B-B14F-4D97-AF65-F5344CB8AC3E}">
        <p14:creationId xmlns:p14="http://schemas.microsoft.com/office/powerpoint/2010/main" val="3679648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747123"/>
            <a:ext cx="10311762" cy="7710804"/>
          </a:xfrm>
          <a:prstGeom prst="rect">
            <a:avLst/>
          </a:prstGeom>
        </p:spPr>
      </p:pic>
      <p:sp>
        <p:nvSpPr>
          <p:cNvPr id="9" name="Text Placeholder 8"/>
          <p:cNvSpPr>
            <a:spLocks noGrp="1"/>
          </p:cNvSpPr>
          <p:nvPr>
            <p:ph type="body" sz="quarter" idx="11"/>
          </p:nvPr>
        </p:nvSpPr>
        <p:spPr/>
        <p:txBody>
          <a:bodyPr/>
          <a:lstStyle/>
          <a:p>
            <a:r>
              <a:rPr lang="en-AU" dirty="0">
                <a:solidFill>
                  <a:srgbClr val="FFFFFF"/>
                </a:solidFill>
              </a:rPr>
              <a:t>Photo Credit: Caritas </a:t>
            </a:r>
            <a:r>
              <a:rPr lang="en-AU" dirty="0" err="1">
                <a:solidFill>
                  <a:srgbClr val="FFFFFF"/>
                </a:solidFill>
              </a:rPr>
              <a:t>Internationalis</a:t>
            </a:r>
            <a:r>
              <a:rPr lang="en-AU" dirty="0">
                <a:solidFill>
                  <a:srgbClr val="FFFFFF"/>
                </a:solidFill>
              </a:rPr>
              <a:t> </a:t>
            </a:r>
          </a:p>
        </p:txBody>
      </p:sp>
      <p:sp>
        <p:nvSpPr>
          <p:cNvPr id="5" name="Rectangle 4"/>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7265" y="334000"/>
            <a:ext cx="5980694" cy="6224555"/>
          </a:xfrm>
          <a:prstGeom prst="rect">
            <a:avLst/>
          </a:prstGeom>
        </p:spPr>
      </p:pic>
    </p:spTree>
    <p:extLst>
      <p:ext uri="{BB962C8B-B14F-4D97-AF65-F5344CB8AC3E}">
        <p14:creationId xmlns:p14="http://schemas.microsoft.com/office/powerpoint/2010/main" val="765097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83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998ED3-8FAD-5043-8AD4-A5C16B15C5F0}"/>
              </a:ext>
            </a:extLst>
          </p:cNvPr>
          <p:cNvSpPr>
            <a:spLocks noGrp="1"/>
          </p:cNvSpPr>
          <p:nvPr>
            <p:ph type="title"/>
          </p:nvPr>
        </p:nvSpPr>
        <p:spPr/>
        <p:txBody>
          <a:bodyPr/>
          <a:lstStyle/>
          <a:p>
            <a:r>
              <a:rPr lang="en-US" dirty="0"/>
              <a:t>Why aid?</a:t>
            </a:r>
            <a:br>
              <a:rPr lang="en-US" dirty="0"/>
            </a:br>
            <a:endParaRPr lang="en-US" dirty="0"/>
          </a:p>
        </p:txBody>
      </p:sp>
      <p:sp>
        <p:nvSpPr>
          <p:cNvPr id="5" name="Text Placeholder 4"/>
          <p:cNvSpPr>
            <a:spLocks noGrp="1"/>
          </p:cNvSpPr>
          <p:nvPr>
            <p:ph type="body" sz="quarter" idx="10"/>
          </p:nvPr>
        </p:nvSpPr>
        <p:spPr/>
        <p:txBody>
          <a:bodyPr/>
          <a:lstStyle/>
          <a:p>
            <a:r>
              <a:rPr lang="en-AU" dirty="0"/>
              <a:t>Aid programs play a significant role in reducing poverty and lifting the living standards of developing countries. </a:t>
            </a:r>
          </a:p>
          <a:p>
            <a:endParaRPr lang="en-AU" dirty="0"/>
          </a:p>
          <a:p>
            <a:r>
              <a:rPr lang="en-AU" dirty="0"/>
              <a:t>Aid helps to:</a:t>
            </a:r>
          </a:p>
          <a:p>
            <a:pPr marL="285750" indent="-285750">
              <a:buFont typeface="Arial" panose="020B0604020202020204" pitchFamily="34" charset="0"/>
              <a:buChar char="•"/>
            </a:pPr>
            <a:r>
              <a:rPr lang="en-AU" dirty="0"/>
              <a:t>end preventable diseases.</a:t>
            </a:r>
          </a:p>
          <a:p>
            <a:pPr marL="285750" indent="-285750">
              <a:buFont typeface="Arial" panose="020B0604020202020204" pitchFamily="34" charset="0"/>
              <a:buChar char="•"/>
            </a:pPr>
            <a:r>
              <a:rPr lang="en-AU" dirty="0"/>
              <a:t>provide safe water, sanitation and hygiene. </a:t>
            </a:r>
          </a:p>
          <a:p>
            <a:pPr marL="285750" indent="-285750">
              <a:buFont typeface="Arial" panose="020B0604020202020204" pitchFamily="34" charset="0"/>
              <a:buChar char="•"/>
            </a:pPr>
            <a:r>
              <a:rPr lang="en-AU" dirty="0"/>
              <a:t>create education opportunities.</a:t>
            </a:r>
          </a:p>
          <a:p>
            <a:pPr marL="285750" indent="-285750">
              <a:buFont typeface="Arial" panose="020B0604020202020204" pitchFamily="34" charset="0"/>
              <a:buChar char="•"/>
            </a:pPr>
            <a:r>
              <a:rPr lang="en-AU" dirty="0"/>
              <a:t>achieve gender </a:t>
            </a:r>
            <a:r>
              <a:rPr lang="en-AU" dirty="0" smtClean="0"/>
              <a:t>equality.</a:t>
            </a:r>
          </a:p>
          <a:p>
            <a:pPr marL="285750" indent="-285750">
              <a:buFont typeface="Arial" panose="020B0604020202020204" pitchFamily="34" charset="0"/>
              <a:buChar char="•"/>
            </a:pPr>
            <a:r>
              <a:rPr lang="en-AU" dirty="0" smtClean="0"/>
              <a:t>support communities to advocate for their rights.  </a:t>
            </a:r>
            <a:endParaRPr lang="en-AU"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AU" dirty="0"/>
          </a:p>
        </p:txBody>
      </p:sp>
      <p:sp>
        <p:nvSpPr>
          <p:cNvPr id="6" name="Text Placeholder 5"/>
          <p:cNvSpPr>
            <a:spLocks noGrp="1"/>
          </p:cNvSpPr>
          <p:nvPr>
            <p:ph type="body" sz="quarter" idx="11"/>
          </p:nvPr>
        </p:nvSpPr>
        <p:spPr>
          <a:xfrm>
            <a:off x="4787900" y="5186352"/>
            <a:ext cx="3708399" cy="346841"/>
          </a:xfrm>
        </p:spPr>
        <p:txBody>
          <a:bodyPr/>
          <a:lstStyle/>
          <a:p>
            <a:r>
              <a:rPr lang="en-AU" sz="900" dirty="0"/>
              <a:t>Relief efforts, distributing bags of rice following Typhoon </a:t>
            </a:r>
            <a:r>
              <a:rPr lang="en-AU" sz="900" dirty="0" err="1"/>
              <a:t>Mangkhut</a:t>
            </a:r>
            <a:r>
              <a:rPr lang="en-AU" sz="900" dirty="0"/>
              <a:t> in the Philippines, 2018.</a:t>
            </a:r>
            <a:r>
              <a:rPr lang="en-AU" sz="900" b="1" dirty="0"/>
              <a:t> Credit </a:t>
            </a:r>
            <a:r>
              <a:rPr lang="en-AU" sz="900" dirty="0"/>
              <a:t>NASSA Caritas Philippines</a:t>
            </a:r>
          </a:p>
        </p:txBody>
      </p:sp>
      <p:pic>
        <p:nvPicPr>
          <p:cNvPr id="8" name="Picture Placeholder 7"/>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6147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998ED3-8FAD-5043-8AD4-A5C16B15C5F0}"/>
              </a:ext>
            </a:extLst>
          </p:cNvPr>
          <p:cNvSpPr>
            <a:spLocks noGrp="1"/>
          </p:cNvSpPr>
          <p:nvPr>
            <p:ph type="title"/>
          </p:nvPr>
        </p:nvSpPr>
        <p:spPr/>
        <p:txBody>
          <a:bodyPr/>
          <a:lstStyle/>
          <a:p>
            <a:r>
              <a:rPr lang="en-US" dirty="0"/>
              <a:t>Why aid?</a:t>
            </a:r>
            <a:br>
              <a:rPr lang="en-US" dirty="0"/>
            </a:br>
            <a:endParaRPr lang="en-US" dirty="0"/>
          </a:p>
        </p:txBody>
      </p:sp>
      <p:sp>
        <p:nvSpPr>
          <p:cNvPr id="5" name="Text Placeholder 4"/>
          <p:cNvSpPr>
            <a:spLocks noGrp="1"/>
          </p:cNvSpPr>
          <p:nvPr>
            <p:ph type="body" sz="quarter" idx="10"/>
          </p:nvPr>
        </p:nvSpPr>
        <p:spPr/>
        <p:txBody>
          <a:bodyPr/>
          <a:lstStyle/>
          <a:p>
            <a:pPr marL="285750" indent="-285750">
              <a:buFont typeface="Arial" panose="020B0604020202020204" pitchFamily="34" charset="0"/>
              <a:buChar char="•"/>
            </a:pPr>
            <a:r>
              <a:rPr lang="en-AU" dirty="0" smtClean="0"/>
              <a:t>empower women and build their resilience. </a:t>
            </a:r>
          </a:p>
          <a:p>
            <a:pPr marL="285750" indent="-285750">
              <a:buFont typeface="Arial" panose="020B0604020202020204" pitchFamily="34" charset="0"/>
              <a:buChar char="•"/>
            </a:pPr>
            <a:r>
              <a:rPr lang="en-AU" dirty="0" smtClean="0"/>
              <a:t>protect </a:t>
            </a:r>
            <a:r>
              <a:rPr lang="en-AU" dirty="0"/>
              <a:t>all children. </a:t>
            </a:r>
          </a:p>
          <a:p>
            <a:pPr marL="285750" indent="-285750">
              <a:buFont typeface="Arial" panose="020B0604020202020204" pitchFamily="34" charset="0"/>
              <a:buChar char="•"/>
            </a:pPr>
            <a:r>
              <a:rPr lang="en-AU" dirty="0"/>
              <a:t>support people </a:t>
            </a:r>
            <a:r>
              <a:rPr lang="en-AU" dirty="0" smtClean="0"/>
              <a:t>living with </a:t>
            </a:r>
            <a:r>
              <a:rPr lang="en-AU" dirty="0"/>
              <a:t>disability. </a:t>
            </a:r>
          </a:p>
          <a:p>
            <a:pPr marL="285750" indent="-285750">
              <a:buFont typeface="Arial" panose="020B0604020202020204" pitchFamily="34" charset="0"/>
              <a:buChar char="•"/>
            </a:pPr>
            <a:r>
              <a:rPr lang="en-AU" dirty="0"/>
              <a:t>give young people access to sport and recreation. </a:t>
            </a:r>
          </a:p>
          <a:p>
            <a:pPr marL="285750" indent="-285750">
              <a:buFont typeface="Arial" panose="020B0604020202020204" pitchFamily="34" charset="0"/>
              <a:buChar char="•"/>
            </a:pPr>
            <a:r>
              <a:rPr lang="en-AU" dirty="0"/>
              <a:t>end avoidable blindness. </a:t>
            </a:r>
          </a:p>
        </p:txBody>
      </p:sp>
      <p:sp>
        <p:nvSpPr>
          <p:cNvPr id="6" name="Text Placeholder 5"/>
          <p:cNvSpPr>
            <a:spLocks noGrp="1"/>
          </p:cNvSpPr>
          <p:nvPr>
            <p:ph type="body" sz="quarter" idx="11"/>
          </p:nvPr>
        </p:nvSpPr>
        <p:spPr>
          <a:xfrm>
            <a:off x="4787900" y="5186352"/>
            <a:ext cx="3708399" cy="346841"/>
          </a:xfrm>
        </p:spPr>
        <p:txBody>
          <a:bodyPr/>
          <a:lstStyle/>
          <a:p>
            <a:r>
              <a:rPr lang="en-AU" sz="900" dirty="0"/>
              <a:t>Henriette (a member of the Diocese Disaster Committee) surveying damage to the </a:t>
            </a:r>
            <a:r>
              <a:rPr lang="en-AU" sz="900" dirty="0" err="1"/>
              <a:t>Lololima</a:t>
            </a:r>
            <a:r>
              <a:rPr lang="en-AU" sz="900" dirty="0"/>
              <a:t> Pastoral Centre just outside Port Vila.</a:t>
            </a:r>
          </a:p>
          <a:p>
            <a:r>
              <a:rPr lang="en-AU" sz="900" b="1" dirty="0"/>
              <a:t>Credit: </a:t>
            </a:r>
            <a:r>
              <a:rPr lang="en-AU" sz="900" dirty="0"/>
              <a:t>Mark Mitchell Caritas Aotearoa New Zealand</a:t>
            </a:r>
          </a:p>
          <a:p>
            <a:r>
              <a:rPr lang="en-AU" sz="900" dirty="0"/>
              <a:t/>
            </a:r>
            <a:br>
              <a:rPr lang="en-AU" sz="900" dirty="0"/>
            </a:br>
            <a:endParaRPr lang="en-AU" sz="900" dirty="0"/>
          </a:p>
          <a:p>
            <a:endParaRPr lang="en-AU" sz="900" dirty="0"/>
          </a:p>
        </p:txBody>
      </p:sp>
      <p:pic>
        <p:nvPicPr>
          <p:cNvPr id="9" name="Picture Placeholder 8">
            <a:extLst>
              <a:ext uri="{FF2B5EF4-FFF2-40B4-BE49-F238E27FC236}">
                <a16:creationId xmlns:a16="http://schemas.microsoft.com/office/drawing/2014/main" xmlns="" id="{00681EA1-4D7A-0343-A610-26251739FF5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138"/>
          <a:stretch/>
        </p:blipFill>
        <p:spPr>
          <a:xfrm>
            <a:off x="4787900" y="1762125"/>
            <a:ext cx="3708400" cy="3395663"/>
          </a:xfrm>
        </p:spPr>
      </p:pic>
    </p:spTree>
    <p:extLst>
      <p:ext uri="{BB962C8B-B14F-4D97-AF65-F5344CB8AC3E}">
        <p14:creationId xmlns:p14="http://schemas.microsoft.com/office/powerpoint/2010/main" val="29653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844824"/>
            <a:ext cx="8388823" cy="4505334"/>
          </a:xfrm>
          <a:prstGeom prst="rect">
            <a:avLst/>
          </a:prstGeom>
        </p:spPr>
      </p:pic>
    </p:spTree>
    <p:extLst>
      <p:ext uri="{BB962C8B-B14F-4D97-AF65-F5344CB8AC3E}">
        <p14:creationId xmlns:p14="http://schemas.microsoft.com/office/powerpoint/2010/main" val="13834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8EDF2-87FB-2E4D-A47A-4C7C401B9F3C}"/>
              </a:ext>
            </a:extLst>
          </p:cNvPr>
          <p:cNvSpPr>
            <a:spLocks noGrp="1"/>
          </p:cNvSpPr>
          <p:nvPr>
            <p:ph type="title"/>
          </p:nvPr>
        </p:nvSpPr>
        <p:spPr/>
        <p:txBody>
          <a:bodyPr/>
          <a:lstStyle/>
          <a:p>
            <a:r>
              <a:rPr lang="en-US" sz="4000" dirty="0"/>
              <a:t>What is Australian aid?</a:t>
            </a:r>
          </a:p>
        </p:txBody>
      </p:sp>
      <p:sp>
        <p:nvSpPr>
          <p:cNvPr id="3" name="Text Placeholder 2">
            <a:extLst>
              <a:ext uri="{FF2B5EF4-FFF2-40B4-BE49-F238E27FC236}">
                <a16:creationId xmlns:a16="http://schemas.microsoft.com/office/drawing/2014/main" xmlns="" id="{406E5CEF-F538-8D4E-8774-260E1A609F5B}"/>
              </a:ext>
            </a:extLst>
          </p:cNvPr>
          <p:cNvSpPr>
            <a:spLocks noGrp="1"/>
          </p:cNvSpPr>
          <p:nvPr>
            <p:ph type="body" sz="quarter" idx="10"/>
          </p:nvPr>
        </p:nvSpPr>
        <p:spPr/>
        <p:txBody>
          <a:bodyPr/>
          <a:lstStyle/>
          <a:p>
            <a:r>
              <a:rPr lang="en-AU" dirty="0"/>
              <a:t>Australian Aid is also called ‘Official Development Assistance’. </a:t>
            </a:r>
          </a:p>
          <a:p>
            <a:endParaRPr lang="en-AU" dirty="0"/>
          </a:p>
          <a:p>
            <a:r>
              <a:rPr lang="en-AU" dirty="0"/>
              <a:t>“Official Development Assistance (ODA) is defined as government aid that promotes and specifically targets the economic development and welfare of developing countries.”</a:t>
            </a:r>
          </a:p>
          <a:p>
            <a:pPr algn="r"/>
            <a:endParaRPr lang="en-AU" sz="1050" dirty="0">
              <a:latin typeface="+mn-lt"/>
            </a:endParaRPr>
          </a:p>
          <a:p>
            <a:pPr algn="r"/>
            <a:r>
              <a:rPr lang="en-AU" sz="1050" dirty="0">
                <a:latin typeface="+mn-lt"/>
              </a:rPr>
              <a:t>The Organisation for Economic Co-operation and Development</a:t>
            </a:r>
          </a:p>
          <a:p>
            <a:endParaRPr lang="en-AU" dirty="0"/>
          </a:p>
          <a:p>
            <a:endParaRPr lang="en-AU" dirty="0"/>
          </a:p>
          <a:p>
            <a:endParaRPr lang="en-AU" dirty="0"/>
          </a:p>
          <a:p>
            <a:pPr algn="r"/>
            <a:endParaRPr lang="en-AU" sz="1100" u="sng" dirty="0">
              <a:hlinkClick r:id="rId3"/>
            </a:endParaRPr>
          </a:p>
          <a:p>
            <a:endParaRPr lang="en-US" dirty="0"/>
          </a:p>
        </p:txBody>
      </p:sp>
      <p:sp>
        <p:nvSpPr>
          <p:cNvPr id="4" name="Text Placeholder 3">
            <a:extLst>
              <a:ext uri="{FF2B5EF4-FFF2-40B4-BE49-F238E27FC236}">
                <a16:creationId xmlns:a16="http://schemas.microsoft.com/office/drawing/2014/main" xmlns="" id="{61DFF2E6-A045-2B4E-ADE9-F571BA7A0434}"/>
              </a:ext>
            </a:extLst>
          </p:cNvPr>
          <p:cNvSpPr>
            <a:spLocks noGrp="1"/>
          </p:cNvSpPr>
          <p:nvPr>
            <p:ph type="body" sz="quarter" idx="11"/>
          </p:nvPr>
        </p:nvSpPr>
        <p:spPr>
          <a:xfrm>
            <a:off x="4787899" y="5189700"/>
            <a:ext cx="3708399" cy="346841"/>
          </a:xfrm>
        </p:spPr>
        <p:txBody>
          <a:bodyPr/>
          <a:lstStyle/>
          <a:p>
            <a:r>
              <a:rPr lang="en-AU" sz="900" dirty="0"/>
              <a:t>Young girl carrying water in South Sudan. </a:t>
            </a:r>
            <a:r>
              <a:rPr lang="en-AU" sz="900" b="1" dirty="0"/>
              <a:t>Credit: </a:t>
            </a:r>
            <a:r>
              <a:rPr lang="en-AU" sz="900" dirty="0" err="1"/>
              <a:t>lIvy</a:t>
            </a:r>
            <a:r>
              <a:rPr lang="en-AU" sz="900" dirty="0"/>
              <a:t> </a:t>
            </a:r>
            <a:r>
              <a:rPr lang="en-AU" sz="900" dirty="0" err="1"/>
              <a:t>Njiokiktjien</a:t>
            </a:r>
            <a:endParaRPr lang="en-US" sz="900" dirty="0"/>
          </a:p>
        </p:txBody>
      </p:sp>
      <p:pic>
        <p:nvPicPr>
          <p:cNvPr id="6" name="Picture Placeholder 5"/>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3" b="-1468"/>
          <a:stretch/>
        </p:blipFill>
        <p:spPr/>
      </p:pic>
    </p:spTree>
    <p:extLst>
      <p:ext uri="{BB962C8B-B14F-4D97-AF65-F5344CB8AC3E}">
        <p14:creationId xmlns:p14="http://schemas.microsoft.com/office/powerpoint/2010/main" val="3606305944"/>
      </p:ext>
    </p:extLst>
  </p:cSld>
  <p:clrMapOvr>
    <a:masterClrMapping/>
  </p:clrMapOvr>
</p:sld>
</file>

<file path=ppt/theme/theme1.xml><?xml version="1.0" encoding="utf-8"?>
<a:theme xmlns:a="http://schemas.openxmlformats.org/drawingml/2006/main" name="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041f561b-787a-4331-b8c2-4f8b42e141f3">A PowerPoint Presentation for Secondary schools exploring Australian Aid.</Description0>
    <Document_x0020_Status xmlns="041f561b-787a-4331-b8c2-4f8b42e141f3">Approved for use outside CA</Document_x0020_Status>
    <Used_x0020_for xmlns="041f561b-787a-4331-b8c2-4f8b42e141f3">
      <Value>Just Leadership Day</Value>
    </Used_x0020_for>
    <Resource_x0020_Type xmlns="041f561b-787a-4331-b8c2-4f8b42e141f3">PowerPoint</Resource_x0020_Type>
    <Audience xmlns="041f561b-787a-4331-b8c2-4f8b42e141f3">
      <Value>Lower Secondary</Value>
      <Value>Middle Secondary</Value>
      <Value>Senior Secondary</Value>
    </Audience>
    <Calendar_x0020_Year xmlns="041f561b-787a-4331-b8c2-4f8b42e141f3">2018</Calendar_x0020_Year>
    <Topic xmlns="041f561b-787a-4331-b8c2-4f8b42e141f3">
      <Value>Poverty, Aid and Development</Value>
    </Topic>
    <_dlc_DocId xmlns="e628dbc2-5780-4aa6-b59e-b4a165ad8118">3XVCYASFVK3Q-205-1243</_dlc_DocId>
    <_dlc_DocIdUrl xmlns="e628dbc2-5780-4aa6-b59e-b4a165ad8118">
      <Url>http://aimstest.caritas.org.au/sites/community/education/resources/_layouts/DocIdRedir.aspx?ID=3XVCYASFVK3Q-205-1243</Url>
      <Description>3XVCYASFVK3Q-205-1243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5B4B6DD-691A-49AE-9B36-C31E84BC57C6}"/>
</file>

<file path=customXml/itemProps2.xml><?xml version="1.0" encoding="utf-8"?>
<ds:datastoreItem xmlns:ds="http://schemas.openxmlformats.org/officeDocument/2006/customXml" ds:itemID="{7010F89C-9F27-40E2-B07B-DA746ED61B30}"/>
</file>

<file path=customXml/itemProps3.xml><?xml version="1.0" encoding="utf-8"?>
<ds:datastoreItem xmlns:ds="http://schemas.openxmlformats.org/officeDocument/2006/customXml" ds:itemID="{79CE9FC7-F488-4CBC-BC57-3C13B4B4EA8E}"/>
</file>

<file path=customXml/itemProps4.xml><?xml version="1.0" encoding="utf-8"?>
<ds:datastoreItem xmlns:ds="http://schemas.openxmlformats.org/officeDocument/2006/customXml" ds:itemID="{485C152E-D96E-4488-A9DA-EFFC01D5A192}"/>
</file>

<file path=docProps/app.xml><?xml version="1.0" encoding="utf-8"?>
<Properties xmlns="http://schemas.openxmlformats.org/officeDocument/2006/extended-properties" xmlns:vt="http://schemas.openxmlformats.org/officeDocument/2006/docPropsVTypes">
  <Template>Foundry.thmx</Template>
  <TotalTime>5201</TotalTime>
  <Words>4278</Words>
  <Application>Microsoft Office PowerPoint</Application>
  <PresentationFormat>On-screen Show (4:3)</PresentationFormat>
  <Paragraphs>419</Paragraphs>
  <Slides>54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Felt Tip Roman</vt:lpstr>
      <vt:lpstr>Roboto</vt:lpstr>
      <vt:lpstr>Roboto Black</vt:lpstr>
      <vt:lpstr>Roboto light</vt:lpstr>
      <vt:lpstr>Roboto Medium</vt:lpstr>
      <vt:lpstr>Office Theme</vt:lpstr>
      <vt:lpstr>Presenter information</vt:lpstr>
      <vt:lpstr>Curriculum links Humanities and social sciences</vt:lpstr>
      <vt:lpstr>Australian aid  Resource for Secondary Schools</vt:lpstr>
      <vt:lpstr>In our world today</vt:lpstr>
      <vt:lpstr>What is aid?</vt:lpstr>
      <vt:lpstr>Why aid? </vt:lpstr>
      <vt:lpstr>Why aid? </vt:lpstr>
      <vt:lpstr>PowerPoint Presentation</vt:lpstr>
      <vt:lpstr>What is Australian aid?</vt:lpstr>
      <vt:lpstr>DID YOU KNOW?</vt:lpstr>
      <vt:lpstr>DID YOU KNOW?</vt:lpstr>
      <vt:lpstr>DID YOU KNOW?</vt:lpstr>
      <vt:lpstr>Australian aid</vt:lpstr>
      <vt:lpstr>PowerPoint Presentation</vt:lpstr>
      <vt:lpstr>PowerPoint Presentation</vt:lpstr>
      <vt:lpstr>PowerPoint Presentation</vt:lpstr>
      <vt:lpstr>Catholic social teaching</vt:lpstr>
      <vt:lpstr>PowerPoint Presentation</vt:lpstr>
      <vt:lpstr>Australia's commitment</vt:lpstr>
      <vt:lpstr>Australian aid is reducing</vt:lpstr>
      <vt:lpstr>Australian aid in figures</vt:lpstr>
      <vt:lpstr>Australia has Become less generous </vt:lpstr>
      <vt:lpstr>Public awareness on Australian Aid</vt:lpstr>
      <vt:lpstr>PowerPoint Presentation</vt:lpstr>
      <vt:lpstr>Australian aid is reducing</vt:lpstr>
      <vt:lpstr>WE can and should do more!</vt:lpstr>
      <vt:lpstr>PowerPoint Presentation</vt:lpstr>
      <vt:lpstr>PowerPoint Presentation</vt:lpstr>
      <vt:lpstr>PowerPoint Presentation</vt:lpstr>
      <vt:lpstr>PowerPoint Presentation</vt:lpstr>
      <vt:lpstr>Our work at caritas Australia</vt:lpstr>
      <vt:lpstr>Our work at caritas Australia</vt:lpstr>
      <vt:lpstr>Caritas Australia and Australian aid</vt:lpstr>
      <vt:lpstr>2017-18 Caritas Australia’s response to humanitarian emergencies</vt:lpstr>
      <vt:lpstr>Humanitarian aid workers are important</vt:lpstr>
      <vt:lpstr>PowerPoint Presentation</vt:lpstr>
      <vt:lpstr>Humanitarian aid workers are important</vt:lpstr>
      <vt:lpstr>Humanitarian aid workers are important</vt:lpstr>
      <vt:lpstr>PowerPoint Presentation</vt:lpstr>
      <vt:lpstr>PowerPoint Presentation</vt:lpstr>
      <vt:lpstr>Janaki’s story</vt:lpstr>
      <vt:lpstr>Janaki’s story</vt:lpstr>
      <vt:lpstr>PowerPoint Presentation</vt:lpstr>
      <vt:lpstr>Janaki’s story</vt:lpstr>
      <vt:lpstr>Janaki an inspirational leader</vt:lpstr>
      <vt:lpstr>PowerPoint Presentation</vt:lpstr>
      <vt:lpstr>PowerPoint Presentation</vt:lpstr>
      <vt:lpstr>What can you do?</vt:lpstr>
      <vt:lpstr>What can you do?</vt:lpstr>
      <vt:lpstr>Declare you care for Australian Aid</vt:lpstr>
      <vt:lpstr>Declare you care for Australian Aid</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Patrizia Luna</cp:lastModifiedBy>
  <cp:revision>305</cp:revision>
  <cp:lastPrinted>2019-01-08T03:29:57Z</cp:lastPrinted>
  <dcterms:created xsi:type="dcterms:W3CDTF">2014-11-30T23:21:17Z</dcterms:created>
  <dcterms:modified xsi:type="dcterms:W3CDTF">2019-02-01T00:21:36Z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a6df8ee4-8c8f-4747-943f-a9cb7414fc35</vt:lpwstr>
  </property>
</Properties>
</file>