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Lst>
  <p:notesMasterIdLst>
    <p:notesMasterId r:id="rId32"/>
  </p:notesMasterIdLst>
  <p:sldIdLst>
    <p:sldId id="285" r:id="rId5"/>
    <p:sldId id="508" r:id="rId6"/>
    <p:sldId id="478" r:id="rId7"/>
    <p:sldId id="274" r:id="rId8"/>
    <p:sldId id="308" r:id="rId9"/>
    <p:sldId id="504" r:id="rId10"/>
    <p:sldId id="299" r:id="rId11"/>
    <p:sldId id="293" r:id="rId12"/>
    <p:sldId id="292" r:id="rId13"/>
    <p:sldId id="291" r:id="rId14"/>
    <p:sldId id="314" r:id="rId15"/>
    <p:sldId id="300" r:id="rId16"/>
    <p:sldId id="505" r:id="rId17"/>
    <p:sldId id="506" r:id="rId18"/>
    <p:sldId id="298" r:id="rId19"/>
    <p:sldId id="301" r:id="rId20"/>
    <p:sldId id="315" r:id="rId21"/>
    <p:sldId id="319" r:id="rId22"/>
    <p:sldId id="317" r:id="rId23"/>
    <p:sldId id="320" r:id="rId24"/>
    <p:sldId id="305" r:id="rId25"/>
    <p:sldId id="323" r:id="rId26"/>
    <p:sldId id="324" r:id="rId27"/>
    <p:sldId id="327" r:id="rId28"/>
    <p:sldId id="328" r:id="rId29"/>
    <p:sldId id="507" r:id="rId30"/>
    <p:sldId id="271" r:id="rId31"/>
  </p:sldIdLst>
  <p:sldSz cx="17340263"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5C278F95-DF18-F5FB-5F27-94D6A23C114C}" name="Aline Peres" initials="AP" userId="S::aline.peres@caritas.org.au::d0d53526-8679-46ec-b5cd-efcf99ee9e59" providerId="AD"/>
  <p188:author id="{88DD36BE-2BF0-8C51-4147-0272E405388E}" name="Sally Murphy" initials="SM" userId="S::Sally.Murphy@caritas.org.au::dc8129e8-3764-4b90-858b-69271ffb6ebe" providerId="AD"/>
  <p188:author id="{D955A4F5-74C9-8076-9055-8B818426F197}" name="Ellie Wong" initials="EW" userId="S::ellie.wong@caritas.org.au::b9a841f3-31fa-4afe-b5f4-af32ceb952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8" clrIdx="0">
    <p:extLst>
      <p:ext uri="{19B8F6BF-5375-455C-9EA6-DF929625EA0E}">
        <p15:presenceInfo xmlns:p15="http://schemas.microsoft.com/office/powerpoint/2012/main" userId="S-1-5-21-568877940-3399399001-4121681156-2163" providerId="AD"/>
      </p:ext>
    </p:extLst>
  </p:cmAuthor>
  <p:cmAuthor id="2" name="Sally Murphy" initials="SM" lastIdx="2" clrIdx="1">
    <p:extLst>
      <p:ext uri="{19B8F6BF-5375-455C-9EA6-DF929625EA0E}">
        <p15:presenceInfo xmlns:p15="http://schemas.microsoft.com/office/powerpoint/2012/main" userId="S::Sally.Murphy@caritas.org.au::dc8129e8-3764-4b90-858b-69271ffb6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720000"/>
    <a:srgbClr val="FFCC66"/>
    <a:srgbClr val="FFFF66"/>
    <a:srgbClr val="FFCC00"/>
    <a:srgbClr val="73808E"/>
    <a:srgbClr val="718D8C"/>
    <a:srgbClr val="762000"/>
    <a:srgbClr val="E5DBCB"/>
    <a:srgbClr val="7B0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E3A6B-0FA0-4FD3-A3AF-FB346F24EC0A}" v="19" dt="2024-05-22T04:50:21.52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84" autoAdjust="0"/>
  </p:normalViewPr>
  <p:slideViewPr>
    <p:cSldViewPr snapToGrid="0">
      <p:cViewPr varScale="1">
        <p:scale>
          <a:sx n="75" d="100"/>
          <a:sy n="75" d="100"/>
        </p:scale>
        <p:origin x="950" y="43"/>
      </p:cViewPr>
      <p:guideLst>
        <p:guide orient="horz" pos="28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Murphy" userId="dc8129e8-3764-4b90-858b-69271ffb6ebe" providerId="ADAL" clId="{951E3A6B-0FA0-4FD3-A3AF-FB346F24EC0A}"/>
    <pc:docChg chg="undo custSel modSld">
      <pc:chgData name="Sally Murphy" userId="dc8129e8-3764-4b90-858b-69271ffb6ebe" providerId="ADAL" clId="{951E3A6B-0FA0-4FD3-A3AF-FB346F24EC0A}" dt="2024-05-22T04:52:31.674" v="765" actId="1076"/>
      <pc:docMkLst>
        <pc:docMk/>
      </pc:docMkLst>
      <pc:sldChg chg="modSp mod">
        <pc:chgData name="Sally Murphy" userId="dc8129e8-3764-4b90-858b-69271ffb6ebe" providerId="ADAL" clId="{951E3A6B-0FA0-4FD3-A3AF-FB346F24EC0A}" dt="2024-05-22T03:43:10.751" v="115" actId="20577"/>
        <pc:sldMkLst>
          <pc:docMk/>
          <pc:sldMk cId="799711756" sldId="285"/>
        </pc:sldMkLst>
        <pc:spChg chg="mod">
          <ac:chgData name="Sally Murphy" userId="dc8129e8-3764-4b90-858b-69271ffb6ebe" providerId="ADAL" clId="{951E3A6B-0FA0-4FD3-A3AF-FB346F24EC0A}" dt="2024-05-22T03:39:28.697" v="46" actId="20577"/>
          <ac:spMkLst>
            <pc:docMk/>
            <pc:sldMk cId="799711756" sldId="285"/>
            <ac:spMk id="4" creationId="{6D3B0B2F-2625-44BB-9B26-69CB27EF687E}"/>
          </ac:spMkLst>
        </pc:spChg>
        <pc:spChg chg="mod">
          <ac:chgData name="Sally Murphy" userId="dc8129e8-3764-4b90-858b-69271ffb6ebe" providerId="ADAL" clId="{951E3A6B-0FA0-4FD3-A3AF-FB346F24EC0A}" dt="2024-05-22T03:43:10.751" v="115" actId="20577"/>
          <ac:spMkLst>
            <pc:docMk/>
            <pc:sldMk cId="799711756" sldId="285"/>
            <ac:spMk id="9" creationId="{3BF9F4B4-BDFF-41AD-AF53-E22E23857672}"/>
          </ac:spMkLst>
        </pc:spChg>
      </pc:sldChg>
      <pc:sldChg chg="modSp mod">
        <pc:chgData name="Sally Murphy" userId="dc8129e8-3764-4b90-858b-69271ffb6ebe" providerId="ADAL" clId="{951E3A6B-0FA0-4FD3-A3AF-FB346F24EC0A}" dt="2024-05-22T03:46:18.632" v="141" actId="20577"/>
        <pc:sldMkLst>
          <pc:docMk/>
          <pc:sldMk cId="3984883691" sldId="314"/>
        </pc:sldMkLst>
        <pc:spChg chg="mod">
          <ac:chgData name="Sally Murphy" userId="dc8129e8-3764-4b90-858b-69271ffb6ebe" providerId="ADAL" clId="{951E3A6B-0FA0-4FD3-A3AF-FB346F24EC0A}" dt="2024-05-22T03:46:18.632" v="141" actId="20577"/>
          <ac:spMkLst>
            <pc:docMk/>
            <pc:sldMk cId="3984883691" sldId="314"/>
            <ac:spMk id="7" creationId="{4187FE56-CB2C-AA53-5905-76030EE28B94}"/>
          </ac:spMkLst>
        </pc:spChg>
      </pc:sldChg>
      <pc:sldChg chg="addSp delSp modSp mod modNotesTx">
        <pc:chgData name="Sally Murphy" userId="dc8129e8-3764-4b90-858b-69271ffb6ebe" providerId="ADAL" clId="{951E3A6B-0FA0-4FD3-A3AF-FB346F24EC0A}" dt="2024-05-22T04:52:31.674" v="765" actId="1076"/>
        <pc:sldMkLst>
          <pc:docMk/>
          <pc:sldMk cId="2739732147" sldId="327"/>
        </pc:sldMkLst>
        <pc:picChg chg="mod">
          <ac:chgData name="Sally Murphy" userId="dc8129e8-3764-4b90-858b-69271ffb6ebe" providerId="ADAL" clId="{951E3A6B-0FA0-4FD3-A3AF-FB346F24EC0A}" dt="2024-05-22T04:52:31.674" v="765" actId="1076"/>
          <ac:picMkLst>
            <pc:docMk/>
            <pc:sldMk cId="2739732147" sldId="327"/>
            <ac:picMk id="3" creationId="{AA1B529B-B5C9-654B-1116-4919612BFA27}"/>
          </ac:picMkLst>
        </pc:picChg>
        <pc:picChg chg="del">
          <ac:chgData name="Sally Murphy" userId="dc8129e8-3764-4b90-858b-69271ffb6ebe" providerId="ADAL" clId="{951E3A6B-0FA0-4FD3-A3AF-FB346F24EC0A}" dt="2024-05-22T04:27:53.898" v="480" actId="478"/>
          <ac:picMkLst>
            <pc:docMk/>
            <pc:sldMk cId="2739732147" sldId="327"/>
            <ac:picMk id="6" creationId="{B5BF1F18-2B60-6C13-8913-991ED20FF88C}"/>
          </ac:picMkLst>
        </pc:picChg>
        <pc:picChg chg="add del mod ord modCrop">
          <ac:chgData name="Sally Murphy" userId="dc8129e8-3764-4b90-858b-69271ffb6ebe" providerId="ADAL" clId="{951E3A6B-0FA0-4FD3-A3AF-FB346F24EC0A}" dt="2024-05-22T04:49:41.284" v="663" actId="478"/>
          <ac:picMkLst>
            <pc:docMk/>
            <pc:sldMk cId="2739732147" sldId="327"/>
            <ac:picMk id="7" creationId="{3BCE514A-D891-3F94-FF51-DB5C9189A3BF}"/>
          </ac:picMkLst>
        </pc:picChg>
        <pc:picChg chg="mod">
          <ac:chgData name="Sally Murphy" userId="dc8129e8-3764-4b90-858b-69271ffb6ebe" providerId="ADAL" clId="{951E3A6B-0FA0-4FD3-A3AF-FB346F24EC0A}" dt="2024-05-22T04:52:31.674" v="765" actId="1076"/>
          <ac:picMkLst>
            <pc:docMk/>
            <pc:sldMk cId="2739732147" sldId="327"/>
            <ac:picMk id="9" creationId="{ABAB2D71-561E-6B39-95DD-412891794D29}"/>
          </ac:picMkLst>
        </pc:picChg>
        <pc:picChg chg="add mod ord">
          <ac:chgData name="Sally Murphy" userId="dc8129e8-3764-4b90-858b-69271ffb6ebe" providerId="ADAL" clId="{951E3A6B-0FA0-4FD3-A3AF-FB346F24EC0A}" dt="2024-05-22T04:52:31.674" v="765" actId="1076"/>
          <ac:picMkLst>
            <pc:docMk/>
            <pc:sldMk cId="2739732147" sldId="327"/>
            <ac:picMk id="10" creationId="{739F08B0-76B4-3A9E-B3B9-DFBE58ED61E1}"/>
          </ac:picMkLst>
        </pc:picChg>
      </pc:sldChg>
      <pc:sldChg chg="addSp delSp modSp mod modNotesTx">
        <pc:chgData name="Sally Murphy" userId="dc8129e8-3764-4b90-858b-69271ffb6ebe" providerId="ADAL" clId="{951E3A6B-0FA0-4FD3-A3AF-FB346F24EC0A}" dt="2024-05-22T04:48:02.417" v="662" actId="20577"/>
        <pc:sldMkLst>
          <pc:docMk/>
          <pc:sldMk cId="4241971633" sldId="328"/>
        </pc:sldMkLst>
        <pc:spChg chg="add mod ord">
          <ac:chgData name="Sally Murphy" userId="dc8129e8-3764-4b90-858b-69271ffb6ebe" providerId="ADAL" clId="{951E3A6B-0FA0-4FD3-A3AF-FB346F24EC0A}" dt="2024-05-22T04:43:06.975" v="567" actId="164"/>
          <ac:spMkLst>
            <pc:docMk/>
            <pc:sldMk cId="4241971633" sldId="328"/>
            <ac:spMk id="10" creationId="{9AC3EB2E-C096-14A6-9061-9DAA9058C736}"/>
          </ac:spMkLst>
        </pc:spChg>
        <pc:spChg chg="mod">
          <ac:chgData name="Sally Murphy" userId="dc8129e8-3764-4b90-858b-69271ffb6ebe" providerId="ADAL" clId="{951E3A6B-0FA0-4FD3-A3AF-FB346F24EC0A}" dt="2024-05-22T04:19:24.841" v="163" actId="20577"/>
          <ac:spMkLst>
            <pc:docMk/>
            <pc:sldMk cId="4241971633" sldId="328"/>
            <ac:spMk id="54" creationId="{2591CAC4-F2E9-EB4A-B8CE-0167301C7972}"/>
          </ac:spMkLst>
        </pc:spChg>
        <pc:spChg chg="mod">
          <ac:chgData name="Sally Murphy" userId="dc8129e8-3764-4b90-858b-69271ffb6ebe" providerId="ADAL" clId="{951E3A6B-0FA0-4FD3-A3AF-FB346F24EC0A}" dt="2024-05-22T04:48:02.417" v="662" actId="20577"/>
          <ac:spMkLst>
            <pc:docMk/>
            <pc:sldMk cId="4241971633" sldId="328"/>
            <ac:spMk id="59" creationId="{95B31E9A-7FF2-6740-A40F-463A1CC13DD4}"/>
          </ac:spMkLst>
        </pc:spChg>
        <pc:grpChg chg="add mod">
          <ac:chgData name="Sally Murphy" userId="dc8129e8-3764-4b90-858b-69271ffb6ebe" providerId="ADAL" clId="{951E3A6B-0FA0-4FD3-A3AF-FB346F24EC0A}" dt="2024-05-22T04:43:06.975" v="567" actId="164"/>
          <ac:grpSpMkLst>
            <pc:docMk/>
            <pc:sldMk cId="4241971633" sldId="328"/>
            <ac:grpSpMk id="11" creationId="{A7B70E2D-7611-2588-32DC-21E6FC6A62E8}"/>
          </ac:grpSpMkLst>
        </pc:grpChg>
        <pc:picChg chg="add mod">
          <ac:chgData name="Sally Murphy" userId="dc8129e8-3764-4b90-858b-69271ffb6ebe" providerId="ADAL" clId="{951E3A6B-0FA0-4FD3-A3AF-FB346F24EC0A}" dt="2024-05-22T04:20:52.001" v="174" actId="14100"/>
          <ac:picMkLst>
            <pc:docMk/>
            <pc:sldMk cId="4241971633" sldId="328"/>
            <ac:picMk id="3" creationId="{C52A7CFD-6252-CA38-26B3-B43CCE2969D7}"/>
          </ac:picMkLst>
        </pc:picChg>
        <pc:picChg chg="del">
          <ac:chgData name="Sally Murphy" userId="dc8129e8-3764-4b90-858b-69271ffb6ebe" providerId="ADAL" clId="{951E3A6B-0FA0-4FD3-A3AF-FB346F24EC0A}" dt="2024-05-22T04:19:56.978" v="164" actId="478"/>
          <ac:picMkLst>
            <pc:docMk/>
            <pc:sldMk cId="4241971633" sldId="328"/>
            <ac:picMk id="7" creationId="{32D692F2-2A32-25CE-30DC-5B49E078B9D4}"/>
          </ac:picMkLst>
        </pc:picChg>
        <pc:picChg chg="add mod">
          <ac:chgData name="Sally Murphy" userId="dc8129e8-3764-4b90-858b-69271ffb6ebe" providerId="ADAL" clId="{951E3A6B-0FA0-4FD3-A3AF-FB346F24EC0A}" dt="2024-05-22T04:43:06.975" v="567" actId="164"/>
          <ac:picMkLst>
            <pc:docMk/>
            <pc:sldMk cId="4241971633" sldId="328"/>
            <ac:picMk id="8" creationId="{9DD56DC8-E8B3-79CE-616B-66CBD6FD29C5}"/>
          </ac:picMkLst>
        </pc:picChg>
        <pc:picChg chg="mod">
          <ac:chgData name="Sally Murphy" userId="dc8129e8-3764-4b90-858b-69271ffb6ebe" providerId="ADAL" clId="{951E3A6B-0FA0-4FD3-A3AF-FB346F24EC0A}" dt="2024-05-22T04:37:32.765" v="519" actId="1076"/>
          <ac:picMkLst>
            <pc:docMk/>
            <pc:sldMk cId="4241971633" sldId="328"/>
            <ac:picMk id="16" creationId="{C848B34B-F287-519B-17BA-A10176FF4C33}"/>
          </ac:picMkLst>
        </pc:picChg>
        <pc:picChg chg="del">
          <ac:chgData name="Sally Murphy" userId="dc8129e8-3764-4b90-858b-69271ffb6ebe" providerId="ADAL" clId="{951E3A6B-0FA0-4FD3-A3AF-FB346F24EC0A}" dt="2024-05-22T04:37:24.112" v="518" actId="478"/>
          <ac:picMkLst>
            <pc:docMk/>
            <pc:sldMk cId="4241971633" sldId="328"/>
            <ac:picMk id="20" creationId="{0950521C-AE4B-887B-BBBE-794FF69189CB}"/>
          </ac:picMkLst>
        </pc:picChg>
      </pc:sldChg>
      <pc:sldChg chg="modSp mod">
        <pc:chgData name="Sally Murphy" userId="dc8129e8-3764-4b90-858b-69271ffb6ebe" providerId="ADAL" clId="{951E3A6B-0FA0-4FD3-A3AF-FB346F24EC0A}" dt="2024-05-22T03:45:24.105" v="138" actId="20577"/>
        <pc:sldMkLst>
          <pc:docMk/>
          <pc:sldMk cId="38311100" sldId="508"/>
        </pc:sldMkLst>
        <pc:spChg chg="mod">
          <ac:chgData name="Sally Murphy" userId="dc8129e8-3764-4b90-858b-69271ffb6ebe" providerId="ADAL" clId="{951E3A6B-0FA0-4FD3-A3AF-FB346F24EC0A}" dt="2024-05-22T03:45:24.105" v="138" actId="20577"/>
          <ac:spMkLst>
            <pc:docMk/>
            <pc:sldMk cId="38311100" sldId="508"/>
            <ac:spMk id="2" creationId="{E59B3793-BEA6-57D6-75A4-80D5DC349EA7}"/>
          </ac:spMkLst>
        </pc:spChg>
        <pc:spChg chg="mod">
          <ac:chgData name="Sally Murphy" userId="dc8129e8-3764-4b90-858b-69271ffb6ebe" providerId="ADAL" clId="{951E3A6B-0FA0-4FD3-A3AF-FB346F24EC0A}" dt="2024-05-22T03:43:07.423" v="113" actId="20577"/>
          <ac:spMkLst>
            <pc:docMk/>
            <pc:sldMk cId="38311100" sldId="508"/>
            <ac:spMk id="3" creationId="{B4BCA273-3FDD-E4B1-CC9C-72358F39F1FB}"/>
          </ac:spMkLst>
        </pc:spChg>
        <pc:picChg chg="mod">
          <ac:chgData name="Sally Murphy" userId="dc8129e8-3764-4b90-858b-69271ffb6ebe" providerId="ADAL" clId="{951E3A6B-0FA0-4FD3-A3AF-FB346F24EC0A}" dt="2024-05-22T03:45:22.135" v="137" actId="1076"/>
          <ac:picMkLst>
            <pc:docMk/>
            <pc:sldMk cId="38311100" sldId="508"/>
            <ac:picMk id="5" creationId="{549ECDFA-AD65-CD5A-4EB8-46C2AFA55465}"/>
          </ac:picMkLst>
        </pc:picChg>
      </pc:sldChg>
    </pc:docChg>
  </pc:docChgLst>
  <pc:docChgLst>
    <pc:chgData name="Nicole Dobrohotoff" userId="2dc4cf58-dc7e-422a-950b-38460c74cb76" providerId="ADAL" clId="{70B5FB91-7826-47FD-BA4B-CC3177738D0D}"/>
    <pc:docChg chg="modSld">
      <pc:chgData name="Nicole Dobrohotoff" userId="2dc4cf58-dc7e-422a-950b-38460c74cb76" providerId="ADAL" clId="{70B5FB91-7826-47FD-BA4B-CC3177738D0D}" dt="2024-05-23T01:17:45.428" v="29" actId="12789"/>
      <pc:docMkLst>
        <pc:docMk/>
      </pc:docMkLst>
      <pc:sldChg chg="modSp addCm delCm modCm">
        <pc:chgData name="Nicole Dobrohotoff" userId="2dc4cf58-dc7e-422a-950b-38460c74cb76" providerId="ADAL" clId="{70B5FB91-7826-47FD-BA4B-CC3177738D0D}" dt="2024-05-23T01:17:45.428" v="29" actId="12789"/>
        <pc:sldMkLst>
          <pc:docMk/>
          <pc:sldMk cId="4241971633" sldId="328"/>
        </pc:sldMkLst>
        <pc:spChg chg="mod">
          <ac:chgData name="Nicole Dobrohotoff" userId="2dc4cf58-dc7e-422a-950b-38460c74cb76" providerId="ADAL" clId="{70B5FB91-7826-47FD-BA4B-CC3177738D0D}" dt="2024-05-23T01:17:45.428" v="29" actId="12789"/>
          <ac:spMkLst>
            <pc:docMk/>
            <pc:sldMk cId="4241971633" sldId="328"/>
            <ac:spMk id="9" creationId="{CC411EE8-1784-D348-9AF1-4AB31E385C66}"/>
          </ac:spMkLst>
        </pc:spChg>
        <pc:spChg chg="mod">
          <ac:chgData name="Nicole Dobrohotoff" userId="2dc4cf58-dc7e-422a-950b-38460c74cb76" providerId="ADAL" clId="{70B5FB91-7826-47FD-BA4B-CC3177738D0D}" dt="2024-05-23T01:17:45.428" v="29" actId="12789"/>
          <ac:spMkLst>
            <pc:docMk/>
            <pc:sldMk cId="4241971633" sldId="328"/>
            <ac:spMk id="49" creationId="{BBABE300-7A14-AB4F-A7BC-CF0BE7B908F6}"/>
          </ac:spMkLst>
        </pc:spChg>
        <pc:spChg chg="mod">
          <ac:chgData name="Nicole Dobrohotoff" userId="2dc4cf58-dc7e-422a-950b-38460c74cb76" providerId="ADAL" clId="{70B5FB91-7826-47FD-BA4B-CC3177738D0D}" dt="2024-05-23T01:17:45.428" v="29" actId="12789"/>
          <ac:spMkLst>
            <pc:docMk/>
            <pc:sldMk cId="4241971633" sldId="328"/>
            <ac:spMk id="54" creationId="{2591CAC4-F2E9-EB4A-B8CE-0167301C7972}"/>
          </ac:spMkLst>
        </pc:spChg>
        <pc:spChg chg="mod">
          <ac:chgData name="Nicole Dobrohotoff" userId="2dc4cf58-dc7e-422a-950b-38460c74cb76" providerId="ADAL" clId="{70B5FB91-7826-47FD-BA4B-CC3177738D0D}" dt="2024-05-23T01:17:45.428" v="29" actId="12789"/>
          <ac:spMkLst>
            <pc:docMk/>
            <pc:sldMk cId="4241971633" sldId="328"/>
            <ac:spMk id="55" creationId="{F8A3F76F-726F-7549-990B-6B1622390AC7}"/>
          </ac:spMkLst>
        </pc:spChg>
        <pc:spChg chg="mod">
          <ac:chgData name="Nicole Dobrohotoff" userId="2dc4cf58-dc7e-422a-950b-38460c74cb76" providerId="ADAL" clId="{70B5FB91-7826-47FD-BA4B-CC3177738D0D}" dt="2024-05-23T01:17:45.428" v="29" actId="12789"/>
          <ac:spMkLst>
            <pc:docMk/>
            <pc:sldMk cId="4241971633" sldId="328"/>
            <ac:spMk id="59" creationId="{95B31E9A-7FF2-6740-A40F-463A1CC13DD4}"/>
          </ac:spMkLst>
        </pc:spChg>
        <pc:grpChg chg="mod">
          <ac:chgData name="Nicole Dobrohotoff" userId="2dc4cf58-dc7e-422a-950b-38460c74cb76" providerId="ADAL" clId="{70B5FB91-7826-47FD-BA4B-CC3177738D0D}" dt="2024-05-23T01:17:31.099" v="28" actId="1035"/>
          <ac:grpSpMkLst>
            <pc:docMk/>
            <pc:sldMk cId="4241971633" sldId="328"/>
            <ac:grpSpMk id="11" creationId="{A7B70E2D-7611-2588-32DC-21E6FC6A62E8}"/>
          </ac:grpSpMkLst>
        </pc:grpChg>
        <pc:picChg chg="mod">
          <ac:chgData name="Nicole Dobrohotoff" userId="2dc4cf58-dc7e-422a-950b-38460c74cb76" providerId="ADAL" clId="{70B5FB91-7826-47FD-BA4B-CC3177738D0D}" dt="2024-05-23T01:17:31.099" v="28" actId="1035"/>
          <ac:picMkLst>
            <pc:docMk/>
            <pc:sldMk cId="4241971633" sldId="328"/>
            <ac:picMk id="3" creationId="{C52A7CFD-6252-CA38-26B3-B43CCE2969D7}"/>
          </ac:picMkLst>
        </pc:picChg>
        <pc:picChg chg="mod">
          <ac:chgData name="Nicole Dobrohotoff" userId="2dc4cf58-dc7e-422a-950b-38460c74cb76" providerId="ADAL" clId="{70B5FB91-7826-47FD-BA4B-CC3177738D0D}" dt="2024-05-23T01:17:31.099" v="28" actId="1035"/>
          <ac:picMkLst>
            <pc:docMk/>
            <pc:sldMk cId="4241971633" sldId="328"/>
            <ac:picMk id="4" creationId="{5CDA0039-A592-EEB0-CF7A-C4E68CB59E77}"/>
          </ac:picMkLst>
        </pc:picChg>
        <pc:picChg chg="mod">
          <ac:chgData name="Nicole Dobrohotoff" userId="2dc4cf58-dc7e-422a-950b-38460c74cb76" providerId="ADAL" clId="{70B5FB91-7826-47FD-BA4B-CC3177738D0D}" dt="2024-05-23T01:17:31.099" v="28" actId="1035"/>
          <ac:picMkLst>
            <pc:docMk/>
            <pc:sldMk cId="4241971633" sldId="328"/>
            <ac:picMk id="16" creationId="{C848B34B-F287-519B-17BA-A10176FF4C33}"/>
          </ac:picMkLst>
        </pc:picChg>
        <pc:picChg chg="mod">
          <ac:chgData name="Nicole Dobrohotoff" userId="2dc4cf58-dc7e-422a-950b-38460c74cb76" providerId="ADAL" clId="{70B5FB91-7826-47FD-BA4B-CC3177738D0D}" dt="2024-05-23T01:17:31.099" v="28" actId="1035"/>
          <ac:picMkLst>
            <pc:docMk/>
            <pc:sldMk cId="4241971633" sldId="328"/>
            <ac:picMk id="1026" creationId="{618031B3-40D6-E962-8076-BE40E64D4CC7}"/>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5-23T11:03:06.717" idx="18">
    <p:pos x="8525" y="1986"/>
    <p:text>Hi Sally, can you please male all the images the same size?</p:text>
    <p:extLst>
      <p:ext uri="{C676402C-5697-4E1C-873F-D02D1690AC5C}">
        <p15:threadingInfo xmlns:p15="http://schemas.microsoft.com/office/powerpoint/2012/main" timeZoneBias="-6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atin typeface="Arial" panose="020B0604020202020204" pitchFamily="34" charset="0"/>
              </a:defRPr>
            </a:lvl1pPr>
          </a:lstStyle>
          <a:p>
            <a:fld id="{3BE5E8D2-D4C8-7940-8001-44440C55E961}" type="datetimeFigureOut">
              <a:rPr lang="en-US" smtClean="0"/>
              <a:pPr/>
              <a:t>5/23/2024</a:t>
            </a:fld>
            <a:endParaRPr lang="en-US"/>
          </a:p>
        </p:txBody>
      </p:sp>
      <p:sp>
        <p:nvSpPr>
          <p:cNvPr id="4" name="Slide Image Placeholder 3"/>
          <p:cNvSpPr>
            <a:spLocks noGrp="1" noRot="1" noChangeAspect="1"/>
          </p:cNvSpPr>
          <p:nvPr>
            <p:ph type="sldImg" idx="2"/>
          </p:nvPr>
        </p:nvSpPr>
        <p:spPr>
          <a:xfrm>
            <a:off x="3576638" y="1219200"/>
            <a:ext cx="5851525"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BA13E7F-FD71-DB40-B9E9-8826BD0F7150}" type="slidenum">
              <a:rPr lang="en-US" smtClean="0"/>
              <a:pPr/>
              <a:t>‹#›</a:t>
            </a:fld>
            <a:endParaRPr lang="en-US"/>
          </a:p>
        </p:txBody>
      </p:sp>
    </p:spTree>
    <p:extLst>
      <p:ext uri="{BB962C8B-B14F-4D97-AF65-F5344CB8AC3E}">
        <p14:creationId xmlns:p14="http://schemas.microsoft.com/office/powerpoint/2010/main" val="161261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b1EABWb7H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gb1EABWb7H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ritas.org.au/global-gif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AaNEzAonBWk"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AaNEzAonBW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This video will open in a web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Source: </a:t>
            </a:r>
            <a:r>
              <a:rPr lang="en-AU" dirty="0">
                <a:hlinkClick r:id="rId3"/>
              </a:rPr>
              <a:t>CARITAS CST – YouTube</a:t>
            </a:r>
            <a:r>
              <a:rPr lang="en-AU" dirty="0"/>
              <a:t>: </a:t>
            </a:r>
            <a:r>
              <a:rPr lang="en-AU" dirty="0">
                <a:hlinkClick r:id="rId4"/>
              </a:rPr>
              <a:t>https://www.youtube.com/watch/gb1EABWb7Hk</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13</a:t>
            </a:fld>
            <a:endParaRPr lang="en-US"/>
          </a:p>
        </p:txBody>
      </p:sp>
    </p:spTree>
    <p:extLst>
      <p:ext uri="{BB962C8B-B14F-4D97-AF65-F5344CB8AC3E}">
        <p14:creationId xmlns:p14="http://schemas.microsoft.com/office/powerpoint/2010/main" val="394265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Humanitarian aid being supplied to displaced people in Ukraine. Photo: Caritas Ukraine</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14</a:t>
            </a:fld>
            <a:endParaRPr lang="en-US"/>
          </a:p>
        </p:txBody>
      </p:sp>
    </p:spTree>
    <p:extLst>
      <p:ext uri="{BB962C8B-B14F-4D97-AF65-F5344CB8AC3E}">
        <p14:creationId xmlns:p14="http://schemas.microsoft.com/office/powerpoint/2010/main" val="392582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a:effectLst/>
                <a:ea typeface="Calibri" panose="020F0502020204030204" pitchFamily="34" charset="0"/>
                <a:cs typeface="Arial" panose="020B0604020202020204" pitchFamily="34" charset="0"/>
              </a:rPr>
              <a:t>Tarsini</a:t>
            </a:r>
            <a:r>
              <a:rPr lang="en-AU" sz="1200" dirty="0">
                <a:effectLst/>
                <a:ea typeface="Calibri" panose="020F0502020204030204" pitchFamily="34" charset="0"/>
                <a:cs typeface="Arial" panose="020B0604020202020204" pitchFamily="34" charset="0"/>
              </a:rPr>
              <a:t> (front) stands with women from her Saving and Loans Group outside her home west of Jakarta, Indonesia. </a:t>
            </a:r>
            <a:r>
              <a:rPr lang="en-AU" sz="1200" b="0" i="0" dirty="0">
                <a:solidFill>
                  <a:srgbClr val="212124"/>
                </a:solidFill>
                <a:effectLst/>
              </a:rPr>
              <a:t>Photo: Laz </a:t>
            </a:r>
            <a:r>
              <a:rPr lang="en-AU" sz="1200" b="0" i="0" dirty="0" err="1">
                <a:solidFill>
                  <a:srgbClr val="212124"/>
                </a:solidFill>
                <a:effectLst/>
              </a:rPr>
              <a:t>Harfa</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15</a:t>
            </a:fld>
            <a:endParaRPr lang="en-US"/>
          </a:p>
        </p:txBody>
      </p:sp>
    </p:spTree>
    <p:extLst>
      <p:ext uri="{BB962C8B-B14F-4D97-AF65-F5344CB8AC3E}">
        <p14:creationId xmlns:p14="http://schemas.microsoft.com/office/powerpoint/2010/main" val="405346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Caritas Australia Annual Report 2022-2023 https://www.caritas.org.au/media/ec3iq031/annual-report-2022-23.pdf </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16</a:t>
            </a:fld>
            <a:endParaRPr lang="en-US"/>
          </a:p>
        </p:txBody>
      </p:sp>
    </p:spTree>
    <p:extLst>
      <p:ext uri="{BB962C8B-B14F-4D97-AF65-F5344CB8AC3E}">
        <p14:creationId xmlns:p14="http://schemas.microsoft.com/office/powerpoint/2010/main" val="342602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Laxmi (16) leading a rally with Child Club members calling for child rights, such as access to education and stopping child marriage and child labour, through villages near her home in </a:t>
            </a:r>
            <a:r>
              <a:rPr lang="en-AU" sz="1200" dirty="0" err="1">
                <a:effectLst/>
                <a:ea typeface="Calibri" panose="020F0502020204030204" pitchFamily="34" charset="0"/>
                <a:cs typeface="Arial" panose="020B0604020202020204" pitchFamily="34" charset="0"/>
              </a:rPr>
              <a:t>Jajarkot</a:t>
            </a:r>
            <a:r>
              <a:rPr lang="en-AU" sz="1200" dirty="0">
                <a:effectLst/>
                <a:ea typeface="Calibri" panose="020F0502020204030204" pitchFamily="34" charset="0"/>
                <a:cs typeface="Arial" panose="020B0604020202020204" pitchFamily="34" charset="0"/>
              </a:rPr>
              <a:t> district, western Nepal. Photo: Richard Wainwright/Caritas Australia</a:t>
            </a:r>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17</a:t>
            </a:fld>
            <a:endParaRPr lang="en-US"/>
          </a:p>
        </p:txBody>
      </p:sp>
    </p:spTree>
    <p:extLst>
      <p:ext uri="{BB962C8B-B14F-4D97-AF65-F5344CB8AC3E}">
        <p14:creationId xmlns:p14="http://schemas.microsoft.com/office/powerpoint/2010/main" val="138778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2022-2023 https://www.caritas.org.au/media/ec3iq031/annual-report-2022-23.pdf </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18</a:t>
            </a:fld>
            <a:endParaRPr lang="en-US"/>
          </a:p>
        </p:txBody>
      </p:sp>
    </p:spTree>
    <p:extLst>
      <p:ext uri="{BB962C8B-B14F-4D97-AF65-F5344CB8AC3E}">
        <p14:creationId xmlns:p14="http://schemas.microsoft.com/office/powerpoint/2010/main" val="186071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2022-2023 https://www.caritas.org.au/media/ec3iq031/annual-report-2022-23.pdf</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19</a:t>
            </a:fld>
            <a:endParaRPr lang="en-US"/>
          </a:p>
        </p:txBody>
      </p:sp>
    </p:spTree>
    <p:extLst>
      <p:ext uri="{BB962C8B-B14F-4D97-AF65-F5344CB8AC3E}">
        <p14:creationId xmlns:p14="http://schemas.microsoft.com/office/powerpoint/2010/main" val="2791382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Students collaborating at the Sandhurst Justice Matters Camp. Photo: Caritas Australia</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20</a:t>
            </a:fld>
            <a:endParaRPr lang="en-US"/>
          </a:p>
        </p:txBody>
      </p:sp>
    </p:spTree>
    <p:extLst>
      <p:ext uri="{BB962C8B-B14F-4D97-AF65-F5344CB8AC3E}">
        <p14:creationId xmlns:p14="http://schemas.microsoft.com/office/powerpoint/2010/main" val="398328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Photo credits: L-R: </a:t>
            </a:r>
            <a:r>
              <a:rPr lang="en-AU" sz="1200" kern="0" dirty="0">
                <a:effectLst/>
                <a:latin typeface="Arial" panose="020B0604020202020204" pitchFamily="34" charset="0"/>
                <a:ea typeface="Calibri" panose="020F0502020204030204" pitchFamily="34" charset="0"/>
                <a:cs typeface="Arial" panose="020B0604020202020204" pitchFamily="34" charset="0"/>
              </a:rPr>
              <a:t>Tim Lam/Caritas Australia, </a:t>
            </a:r>
            <a:r>
              <a:rPr lang="en-US" sz="1200" dirty="0">
                <a:solidFill>
                  <a:schemeClr val="tx1"/>
                </a:solidFill>
                <a:latin typeface="Arial" panose="020B0604020202020204" pitchFamily="34" charset="0"/>
                <a:cs typeface="Arial" panose="020B0604020202020204" pitchFamily="34" charset="0"/>
              </a:rPr>
              <a:t>Richard Wainwright/Caritas Australia</a:t>
            </a:r>
            <a:r>
              <a:rPr lang="en-AU" sz="1200" kern="0" dirty="0">
                <a:solidFill>
                  <a:srgbClr val="414042"/>
                </a:solidFill>
                <a:latin typeface="Arial" panose="020B0604020202020204" pitchFamily="34" charset="0"/>
                <a:ea typeface="Roboto" panose="02000000000000000000" pitchFamily="2" charset="0"/>
                <a:cs typeface="Arial" panose="020B0604020202020204" pitchFamily="34" charset="0"/>
              </a:rPr>
              <a:t>, </a:t>
            </a:r>
            <a:r>
              <a:rPr lang="en-AU" sz="1200" dirty="0">
                <a:solidFill>
                  <a:schemeClr val="tx1"/>
                </a:solidFill>
                <a:latin typeface="Arial" panose="020B0604020202020204" pitchFamily="34" charset="0"/>
                <a:cs typeface="Arial" panose="020B0604020202020204" pitchFamily="34" charset="0"/>
              </a:rPr>
              <a:t>Laura Womersley/Caritas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21</a:t>
            </a:fld>
            <a:endParaRPr lang="en-US"/>
          </a:p>
        </p:txBody>
      </p:sp>
    </p:spTree>
    <p:extLst>
      <p:ext uri="{BB962C8B-B14F-4D97-AF65-F5344CB8AC3E}">
        <p14:creationId xmlns:p14="http://schemas.microsoft.com/office/powerpoint/2010/main" val="3772261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22</a:t>
            </a:fld>
            <a:endParaRPr lang="en-US"/>
          </a:p>
        </p:txBody>
      </p:sp>
    </p:spTree>
    <p:extLst>
      <p:ext uri="{BB962C8B-B14F-4D97-AF65-F5344CB8AC3E}">
        <p14:creationId xmlns:p14="http://schemas.microsoft.com/office/powerpoint/2010/main" val="350088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err="1">
                <a:effectLst/>
                <a:latin typeface="Arial" panose="020B0604020202020204" pitchFamily="34" charset="0"/>
                <a:ea typeface="Roboto" panose="02000000000000000000" pitchFamily="2" charset="0"/>
                <a:cs typeface="Arial" panose="020B0604020202020204" pitchFamily="34" charset="0"/>
              </a:rPr>
              <a:t>Shaniella</a:t>
            </a:r>
            <a:r>
              <a:rPr lang="en-AU" sz="1200" dirty="0">
                <a:effectLst/>
                <a:latin typeface="Arial" panose="020B0604020202020204" pitchFamily="34" charset="0"/>
                <a:ea typeface="Roboto" panose="02000000000000000000" pitchFamily="2" charset="0"/>
                <a:cs typeface="Arial" panose="020B0604020202020204" pitchFamily="34" charset="0"/>
              </a:rPr>
              <a:t> works in the gardens at a Rural Training Centre near the capital Honiara, Solomon Islands. Caritas Australia helped re-establish the school's food gardens after they were destroyed during a landslide. Training in agriculture and poultry management was also provided to help boost its agricultural production and food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Roboto" panose="02000000000000000000" pitchFamily="2" charset="0"/>
                <a:cs typeface="Arial" panose="020B0604020202020204" pitchFamily="34" charset="0"/>
              </a:rPr>
              <a:t>Photo: </a:t>
            </a:r>
            <a:r>
              <a:rPr lang="en-AU" sz="1200" dirty="0">
                <a:effectLst/>
                <a:latin typeface="Arial" panose="020B0604020202020204" pitchFamily="34" charset="0"/>
                <a:ea typeface="Calibri" panose="020F0502020204030204" pitchFamily="34" charset="0"/>
                <a:cs typeface="Arial" panose="020B0604020202020204" pitchFamily="34" charset="0"/>
              </a:rPr>
              <a:t>Neil </a:t>
            </a:r>
            <a:r>
              <a:rPr lang="en-AU" sz="1200" dirty="0" err="1">
                <a:effectLst/>
                <a:latin typeface="Arial" panose="020B0604020202020204" pitchFamily="34" charset="0"/>
                <a:ea typeface="Calibri" panose="020F0502020204030204" pitchFamily="34" charset="0"/>
                <a:cs typeface="Arial" panose="020B0604020202020204" pitchFamily="34" charset="0"/>
              </a:rPr>
              <a:t>Nuia</a:t>
            </a:r>
            <a:r>
              <a:rPr lang="en-AU" sz="1200" dirty="0">
                <a:effectLst/>
                <a:latin typeface="Arial" panose="020B0604020202020204" pitchFamily="34" charset="0"/>
                <a:ea typeface="Calibri" panose="020F0502020204030204" pitchFamily="34" charset="0"/>
                <a:cs typeface="Arial" panose="020B0604020202020204" pitchFamily="34" charset="0"/>
              </a:rPr>
              <a:t>/Caritas Australia</a:t>
            </a:r>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4</a:t>
            </a:fld>
            <a:endParaRPr lang="en-US"/>
          </a:p>
        </p:txBody>
      </p:sp>
    </p:spTree>
    <p:extLst>
      <p:ext uri="{BB962C8B-B14F-4D97-AF65-F5344CB8AC3E}">
        <p14:creationId xmlns:p14="http://schemas.microsoft.com/office/powerpoint/2010/main" val="119693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p:txBody>
      </p:sp>
      <p:sp>
        <p:nvSpPr>
          <p:cNvPr id="4" name="Slide Number Placeholder 3"/>
          <p:cNvSpPr>
            <a:spLocks noGrp="1"/>
          </p:cNvSpPr>
          <p:nvPr>
            <p:ph type="sldNum" sz="quarter" idx="5"/>
          </p:nvPr>
        </p:nvSpPr>
        <p:spPr/>
        <p:txBody>
          <a:bodyPr/>
          <a:lstStyle/>
          <a:p>
            <a:fld id="{CBA13E7F-FD71-DB40-B9E9-8826BD0F7150}" type="slidenum">
              <a:rPr lang="en-US" smtClean="0"/>
              <a:pPr/>
              <a:t>23</a:t>
            </a:fld>
            <a:endParaRPr lang="en-US"/>
          </a:p>
        </p:txBody>
      </p:sp>
    </p:spTree>
    <p:extLst>
      <p:ext uri="{BB962C8B-B14F-4D97-AF65-F5344CB8AC3E}">
        <p14:creationId xmlns:p14="http://schemas.microsoft.com/office/powerpoint/2010/main" val="1627572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Top right. </a:t>
            </a:r>
            <a:r>
              <a:rPr lang="en-US" sz="1800" dirty="0">
                <a:effectLst/>
                <a:latin typeface="Arial" panose="020B0604020202020204" pitchFamily="34" charset="0"/>
                <a:ea typeface="Calibri" panose="020F0502020204030204" pitchFamily="34" charset="0"/>
              </a:rPr>
              <a:t>Maitland Newcastle Project Compassion Launch 2024. Photo: Elizabeth Symington</a:t>
            </a:r>
            <a:endParaRPr lang="en-AU"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Off-centred left. Parramatta Schools Project Compassion Launch 2023. Photo: Parramatta Schools, </a:t>
            </a:r>
            <a:r>
              <a:rPr lang="en-AU" sz="1800" dirty="0">
                <a:effectLst/>
                <a:ea typeface="Calibri" panose="020F0502020204030204" pitchFamily="34" charset="0"/>
                <a:cs typeface="Arial" panose="020B0604020202020204" pitchFamily="34" charset="0"/>
              </a:rPr>
              <a:t>Richard Wainwright/Caritas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ea typeface="Calibri" panose="020F0502020204030204" pitchFamily="34" charset="0"/>
                <a:cs typeface="Arial" panose="020B0604020202020204" pitchFamily="34" charset="0"/>
              </a:rPr>
              <a:t>Bottom right. Laxmi (16) and Child Club members calling for child rights, such as access to education and stopping child marriage and child labour, through villages near her home in </a:t>
            </a:r>
            <a:r>
              <a:rPr lang="en-AU" sz="1800" dirty="0" err="1">
                <a:effectLst/>
                <a:ea typeface="Calibri" panose="020F0502020204030204" pitchFamily="34" charset="0"/>
                <a:cs typeface="Arial" panose="020B0604020202020204" pitchFamily="34" charset="0"/>
              </a:rPr>
              <a:t>Jajarkot</a:t>
            </a:r>
            <a:r>
              <a:rPr lang="en-AU" sz="1800" dirty="0">
                <a:effectLst/>
                <a:ea typeface="Calibri" panose="020F0502020204030204" pitchFamily="34" charset="0"/>
                <a:cs typeface="Arial" panose="020B0604020202020204" pitchFamily="34" charset="0"/>
              </a:rPr>
              <a:t> district, western Nepal. Photo: Richard Wainwright/Caritas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201288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L- R Year 5 Social Justice leaders from St Columba’s Elwood Primary School promoting Caritas during Lent. Photo: Studio Lemon/Saskia </a:t>
            </a:r>
            <a:r>
              <a:rPr lang="en-US" dirty="0" err="1"/>
              <a:t>Koffijberg</a:t>
            </a:r>
            <a:r>
              <a:rPr lang="en-US" dirty="0"/>
              <a:t>.; Caritas Cooks from Sandhurst preparing to serve Pancakes Photo: Caritas Australia; Global Gifts </a:t>
            </a:r>
            <a:r>
              <a:rPr lang="en-US" dirty="0">
                <a:hlinkClick r:id="rId3"/>
              </a:rPr>
              <a:t>Global Gifts (caritas.org.au)</a:t>
            </a:r>
            <a:r>
              <a:rPr lang="en-US" dirty="0"/>
              <a:t> Photo: Caritas Australia; St Michaels parish in Sydney conducting their annual garage sale in 2022 where all proceeds are donated to Project Compassion. Photo: St Michaels Parish, Lane Cove; Caritas Australia donation webpage.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409085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Caritas Ukraine volunteer sharing information with people displaced in Ukraine due to war. Photo: Caritas Ukraine</a:t>
            </a:r>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26</a:t>
            </a:fld>
            <a:endParaRPr lang="en-US"/>
          </a:p>
        </p:txBody>
      </p:sp>
    </p:spTree>
    <p:extLst>
      <p:ext uri="{BB962C8B-B14F-4D97-AF65-F5344CB8AC3E}">
        <p14:creationId xmlns:p14="http://schemas.microsoft.com/office/powerpoint/2010/main" val="410052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Janice is seen performing a traditional dance along with her </a:t>
            </a:r>
            <a:r>
              <a:rPr lang="en-AU" sz="1200" dirty="0" err="1">
                <a:effectLst/>
                <a:ea typeface="Calibri" panose="020F0502020204030204" pitchFamily="34" charset="0"/>
                <a:cs typeface="Arial" panose="020B0604020202020204" pitchFamily="34" charset="0"/>
              </a:rPr>
              <a:t>songman</a:t>
            </a:r>
            <a:r>
              <a:rPr lang="en-AU" sz="1200" dirty="0">
                <a:effectLst/>
                <a:ea typeface="Calibri" panose="020F0502020204030204" pitchFamily="34" charset="0"/>
                <a:cs typeface="Arial" panose="020B0604020202020204" pitchFamily="34" charset="0"/>
              </a:rPr>
              <a:t> and brother Major playing clap sticks (left) and her son Major playing a didgeridoo at Beswick Falls near </a:t>
            </a:r>
            <a:r>
              <a:rPr lang="en-AU" sz="1200" dirty="0" err="1">
                <a:effectLst/>
                <a:ea typeface="Calibri" panose="020F0502020204030204" pitchFamily="34" charset="0"/>
                <a:cs typeface="Arial" panose="020B0604020202020204" pitchFamily="34" charset="0"/>
              </a:rPr>
              <a:t>Djilpin</a:t>
            </a:r>
            <a:r>
              <a:rPr lang="en-AU" sz="1200" dirty="0">
                <a:effectLst/>
                <a:ea typeface="Calibri" panose="020F0502020204030204" pitchFamily="34" charset="0"/>
                <a:cs typeface="Arial" panose="020B0604020202020204" pitchFamily="34" charset="0"/>
              </a:rPr>
              <a:t> Arts in Beswick, Northern Territory, Australia. Janice is a traditional dancer for Arnhem Land corroborees and dances both </a:t>
            </a:r>
            <a:r>
              <a:rPr lang="en-AU" sz="1200" dirty="0" err="1">
                <a:effectLst/>
                <a:ea typeface="Calibri" panose="020F0502020204030204" pitchFamily="34" charset="0"/>
                <a:cs typeface="Arial" panose="020B0604020202020204" pitchFamily="34" charset="0"/>
              </a:rPr>
              <a:t>Bongiliny</a:t>
            </a:r>
            <a:r>
              <a:rPr lang="en-AU" sz="1200" dirty="0">
                <a:effectLst/>
                <a:ea typeface="Calibri" panose="020F0502020204030204" pitchFamily="34" charset="0"/>
                <a:cs typeface="Arial" panose="020B0604020202020204" pitchFamily="34" charset="0"/>
              </a:rPr>
              <a:t> </a:t>
            </a:r>
            <a:r>
              <a:rPr lang="en-AU" sz="1200" dirty="0" err="1">
                <a:effectLst/>
                <a:ea typeface="Calibri" panose="020F0502020204030204" pitchFamily="34" charset="0"/>
                <a:cs typeface="Arial" panose="020B0604020202020204" pitchFamily="34" charset="0"/>
              </a:rPr>
              <a:t>Bongiliny</a:t>
            </a:r>
            <a:r>
              <a:rPr lang="en-AU" sz="1200" dirty="0">
                <a:effectLst/>
                <a:ea typeface="Calibri" panose="020F0502020204030204" pitchFamily="34" charset="0"/>
                <a:cs typeface="Arial" panose="020B0604020202020204" pitchFamily="34" charset="0"/>
              </a:rPr>
              <a:t> and </a:t>
            </a:r>
            <a:r>
              <a:rPr lang="en-AU" sz="1200" dirty="0" err="1">
                <a:effectLst/>
                <a:ea typeface="Calibri" panose="020F0502020204030204" pitchFamily="34" charset="0"/>
                <a:cs typeface="Arial" panose="020B0604020202020204" pitchFamily="34" charset="0"/>
              </a:rPr>
              <a:t>Bunggul</a:t>
            </a:r>
            <a:r>
              <a:rPr lang="en-AU" sz="1200" dirty="0">
                <a:effectLst/>
                <a:ea typeface="Calibri" panose="020F0502020204030204" pitchFamily="34" charset="0"/>
                <a:cs typeface="Arial" panose="020B0604020202020204" pitchFamily="34" charset="0"/>
              </a:rPr>
              <a:t>. </a:t>
            </a:r>
          </a:p>
          <a:p>
            <a:endParaRPr lang="en-US" sz="1200" dirty="0"/>
          </a:p>
          <a:p>
            <a:r>
              <a:rPr lang="en-US" sz="1200" dirty="0"/>
              <a:t>Photo: </a:t>
            </a:r>
            <a:r>
              <a:rPr lang="en-AU" sz="1200" dirty="0">
                <a:effectLst/>
                <a:ea typeface="Calibri" panose="020F0502020204030204" pitchFamily="34" charset="0"/>
                <a:cs typeface="Arial" panose="020B0604020202020204" pitchFamily="34" charset="0"/>
              </a:rPr>
              <a:t>Richard Wainwright/Caritas Australia</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5</a:t>
            </a:fld>
            <a:endParaRPr lang="en-US"/>
          </a:p>
        </p:txBody>
      </p:sp>
    </p:spTree>
    <p:extLst>
      <p:ext uri="{BB962C8B-B14F-4D97-AF65-F5344CB8AC3E}">
        <p14:creationId xmlns:p14="http://schemas.microsoft.com/office/powerpoint/2010/main" val="394395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NOTE: This video will open in a web browser. </a:t>
            </a:r>
          </a:p>
          <a:p>
            <a:endParaRPr lang="en-AU"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AU" sz="1200" dirty="0">
                <a:latin typeface="Arial" panose="020B0604020202020204" pitchFamily="34" charset="0"/>
                <a:cs typeface="Arial" panose="020B0604020202020204" pitchFamily="34" charset="0"/>
                <a:hlinkClick r:id="rId3"/>
              </a:rPr>
              <a:t>Compassion in Action | Caritas Australia – YouTube</a:t>
            </a:r>
            <a:r>
              <a:rPr lang="en-AU" sz="120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https://www.youtube.com/watch/AaNEzAonBWk</a:t>
            </a:r>
            <a:r>
              <a:rPr lang="en-AU"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CBA13E7F-FD71-DB40-B9E9-8826BD0F7150}" type="slidenum">
              <a:rPr lang="en-US" smtClean="0"/>
              <a:pPr/>
              <a:t>6</a:t>
            </a:fld>
            <a:endParaRPr lang="en-US"/>
          </a:p>
        </p:txBody>
      </p:sp>
    </p:spTree>
    <p:extLst>
      <p:ext uri="{BB962C8B-B14F-4D97-AF65-F5344CB8AC3E}">
        <p14:creationId xmlns:p14="http://schemas.microsoft.com/office/powerpoint/2010/main" val="223964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7</a:t>
            </a:fld>
            <a:endParaRPr lang="en-US"/>
          </a:p>
        </p:txBody>
      </p:sp>
    </p:spTree>
    <p:extLst>
      <p:ext uri="{BB962C8B-B14F-4D97-AF65-F5344CB8AC3E}">
        <p14:creationId xmlns:p14="http://schemas.microsoft.com/office/powerpoint/2010/main" val="14731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Laxmi (16) walks across a suspension bridge next to her home in </a:t>
            </a:r>
            <a:r>
              <a:rPr lang="en-AU" sz="1200" dirty="0" err="1">
                <a:effectLst/>
                <a:ea typeface="Calibri" panose="020F0502020204030204" pitchFamily="34" charset="0"/>
                <a:cs typeface="Arial" panose="020B0604020202020204" pitchFamily="34" charset="0"/>
              </a:rPr>
              <a:t>Jajarkot</a:t>
            </a:r>
            <a:r>
              <a:rPr lang="en-AU" sz="1200" dirty="0">
                <a:effectLst/>
                <a:ea typeface="Calibri" panose="020F0502020204030204" pitchFamily="34" charset="0"/>
                <a:cs typeface="Arial" panose="020B0604020202020204" pitchFamily="34" charset="0"/>
              </a:rPr>
              <a:t> district, western Nepal.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Photo: Richard Wainwright/Caritas Australia</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8</a:t>
            </a:fld>
            <a:endParaRPr lang="en-US"/>
          </a:p>
        </p:txBody>
      </p:sp>
    </p:spTree>
    <p:extLst>
      <p:ext uri="{BB962C8B-B14F-4D97-AF65-F5344CB8AC3E}">
        <p14:creationId xmlns:p14="http://schemas.microsoft.com/office/powerpoint/2010/main" val="24538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a:ea typeface="Roboto"/>
                <a:cs typeface="Arial"/>
              </a:rPr>
              <a:t>Chiquito</a:t>
            </a:r>
            <a:r>
              <a:rPr lang="en-AU" sz="1200" dirty="0">
                <a:ea typeface="Roboto"/>
                <a:cs typeface="Arial"/>
              </a:rPr>
              <a:t> has learnt new farming techniques to increase the amount of food he can grow in Timor-Leste. Photo: Tim Lam/Caritas Australia </a:t>
            </a:r>
          </a:p>
        </p:txBody>
      </p:sp>
      <p:sp>
        <p:nvSpPr>
          <p:cNvPr id="4" name="Slide Number Placeholder 3"/>
          <p:cNvSpPr>
            <a:spLocks noGrp="1"/>
          </p:cNvSpPr>
          <p:nvPr>
            <p:ph type="sldNum" sz="quarter" idx="5"/>
          </p:nvPr>
        </p:nvSpPr>
        <p:spPr/>
        <p:txBody>
          <a:bodyPr/>
          <a:lstStyle/>
          <a:p>
            <a:fld id="{CBA13E7F-FD71-DB40-B9E9-8826BD0F7150}" type="slidenum">
              <a:rPr lang="en-US" smtClean="0"/>
              <a:t>9</a:t>
            </a:fld>
            <a:endParaRPr lang="en-US"/>
          </a:p>
        </p:txBody>
      </p:sp>
    </p:spTree>
    <p:extLst>
      <p:ext uri="{BB962C8B-B14F-4D97-AF65-F5344CB8AC3E}">
        <p14:creationId xmlns:p14="http://schemas.microsoft.com/office/powerpoint/2010/main" val="243845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ea typeface="Calibri" panose="020F0502020204030204" pitchFamily="34" charset="0"/>
                <a:cs typeface="Arial" panose="020B0604020202020204" pitchFamily="34" charset="0"/>
              </a:rPr>
              <a:t>Priscilla inspects her drought affected fields of millet next to her home in Hwange district, north western Zimbabwe. </a:t>
            </a:r>
          </a:p>
          <a:p>
            <a:r>
              <a:rPr lang="en-AU" sz="1200" dirty="0">
                <a:effectLst/>
                <a:ea typeface="Calibri" panose="020F0502020204030204" pitchFamily="34" charset="0"/>
                <a:cs typeface="Arial" panose="020B0604020202020204" pitchFamily="34" charset="0"/>
              </a:rPr>
              <a:t>Photo: Richard Wainwright/Caritas Australia</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10</a:t>
            </a:fld>
            <a:endParaRPr lang="en-US"/>
          </a:p>
        </p:txBody>
      </p:sp>
    </p:spTree>
    <p:extLst>
      <p:ext uri="{BB962C8B-B14F-4D97-AF65-F5344CB8AC3E}">
        <p14:creationId xmlns:p14="http://schemas.microsoft.com/office/powerpoint/2010/main" val="344830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11</a:t>
            </a:fld>
            <a:endParaRPr lang="en-US"/>
          </a:p>
        </p:txBody>
      </p:sp>
    </p:spTree>
    <p:extLst>
      <p:ext uri="{BB962C8B-B14F-4D97-AF65-F5344CB8AC3E}">
        <p14:creationId xmlns:p14="http://schemas.microsoft.com/office/powerpoint/2010/main" val="1664484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7340263" cy="97536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3079" y="0"/>
            <a:ext cx="17340263" cy="97536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1191721" y="3519058"/>
            <a:ext cx="14956824" cy="761994"/>
          </a:xfrm>
          <a:prstGeom prst="rect">
            <a:avLst/>
          </a:prstGeom>
        </p:spPr>
        <p:txBody>
          <a:bodyPr/>
          <a:lstStyle>
            <a:lvl1pPr>
              <a:defRPr sz="36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1216352" y="4738268"/>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2" name="Picture 1" descr="A white text on a black background&#10;&#10;Description automatically generated">
            <a:extLst>
              <a:ext uri="{FF2B5EF4-FFF2-40B4-BE49-F238E27FC236}">
                <a16:creationId xmlns:a16="http://schemas.microsoft.com/office/drawing/2014/main" id="{30034006-4F15-5BE7-F7B3-802CCB9FE1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0332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7340272" cy="1524000"/>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6061531" y="0"/>
            <a:ext cx="1278732" cy="1295400"/>
          </a:xfrm>
          <a:prstGeom prst="rect">
            <a:avLst/>
          </a:prstGeom>
        </p:spPr>
      </p:pic>
    </p:spTree>
    <p:extLst>
      <p:ext uri="{BB962C8B-B14F-4D97-AF65-F5344CB8AC3E}">
        <p14:creationId xmlns:p14="http://schemas.microsoft.com/office/powerpoint/2010/main" val="413661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6505768" cy="152400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1251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ound Diagonal Corner Rectangle 14">
            <a:extLst>
              <a:ext uri="{FF2B5EF4-FFF2-40B4-BE49-F238E27FC236}">
                <a16:creationId xmlns:a16="http://schemas.microsoft.com/office/drawing/2014/main" id="{2298789B-1D22-9C30-E416-E486F96D8E04}"/>
              </a:ext>
            </a:extLst>
          </p:cNvPr>
          <p:cNvSpPr/>
          <p:nvPr userDrawn="1"/>
        </p:nvSpPr>
        <p:spPr>
          <a:xfrm flipH="1">
            <a:off x="-9" y="0"/>
            <a:ext cx="16505768" cy="152400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10" y="2000250"/>
            <a:ext cx="9409784" cy="6457950"/>
          </a:xfrm>
          <a:prstGeom prst="rect">
            <a:avLst/>
          </a:prstGeom>
        </p:spPr>
        <p:txBody>
          <a:bodyPr/>
          <a:lstStyle>
            <a:lvl1pPr marL="0" indent="0">
              <a:lnSpc>
                <a:spcPct val="113000"/>
              </a:lnSpc>
              <a:spcAft>
                <a:spcPts val="1707"/>
              </a:spcAft>
              <a:buNone/>
              <a:defRPr sz="3413">
                <a:solidFill>
                  <a:schemeClr val="tx2"/>
                </a:solidFill>
                <a:latin typeface="Arial" panose="020B0604020202020204" pitchFamily="34" charset="0"/>
                <a:cs typeface="Arial" panose="020B0604020202020204" pitchFamily="34" charset="0"/>
              </a:defRPr>
            </a:lvl1pPr>
            <a:lvl2pPr marL="457199" indent="0">
              <a:buNone/>
              <a:defRPr sz="1399"/>
            </a:lvl2pPr>
            <a:lvl3pPr marL="914399" indent="0">
              <a:buNone/>
              <a:defRPr sz="1200"/>
            </a:lvl3pPr>
            <a:lvl4pPr marL="1371598" indent="0">
              <a:buNone/>
              <a:defRPr sz="1000"/>
            </a:lvl4pPr>
            <a:lvl5pPr marL="1828798" indent="0">
              <a:buNone/>
              <a:defRPr sz="1000"/>
            </a:lvl5pPr>
            <a:lvl6pPr marL="2285997" indent="0">
              <a:buNone/>
              <a:defRPr sz="1000"/>
            </a:lvl6pPr>
            <a:lvl7pPr marL="2743196" indent="0">
              <a:buNone/>
              <a:defRPr sz="1000"/>
            </a:lvl7pPr>
            <a:lvl8pPr marL="3200397" indent="0">
              <a:buNone/>
              <a:defRPr sz="1000"/>
            </a:lvl8pPr>
            <a:lvl9pPr marL="3657595"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1" y="240089"/>
            <a:ext cx="14644752" cy="1036261"/>
          </a:xfrm>
          <a:prstGeom prst="rect">
            <a:avLst/>
          </a:prstGeom>
        </p:spPr>
        <p:txBody>
          <a:bodyPr/>
          <a:lstStyle>
            <a:lvl1pPr>
              <a:defRPr sz="512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10729288" y="2059093"/>
            <a:ext cx="6096186" cy="5566814"/>
          </a:xfrm>
          <a:prstGeom prst="rect">
            <a:avLst/>
          </a:prstGeom>
        </p:spPr>
        <p:txBody>
          <a:bodyPr/>
          <a:lstStyle>
            <a:lvl1pPr>
              <a:defRPr>
                <a:latin typeface="Arial" panose="020B0604020202020204" pitchFamily="34" charset="0"/>
              </a:defRPr>
            </a:lvl1pPr>
          </a:lstStyle>
          <a:p>
            <a:endParaRPr lang="en-AU" dirty="0"/>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10729288" y="7786861"/>
            <a:ext cx="6096186" cy="584077"/>
          </a:xfrm>
          <a:prstGeom prst="rect">
            <a:avLst/>
          </a:prstGeom>
        </p:spPr>
        <p:txBody>
          <a:bodyPr/>
          <a:lstStyle>
            <a:lvl1pPr>
              <a:defRPr sz="1422">
                <a:solidFill>
                  <a:schemeClr val="tx2"/>
                </a:solidFill>
                <a:latin typeface="Arial" panose="020B0604020202020204" pitchFamily="34" charset="0"/>
              </a:defRPr>
            </a:lvl1pPr>
            <a:lvl2pPr>
              <a:defRPr sz="1422">
                <a:solidFill>
                  <a:schemeClr val="tx2"/>
                </a:solidFill>
              </a:defRPr>
            </a:lvl2pPr>
            <a:lvl3pPr>
              <a:defRPr sz="1422">
                <a:solidFill>
                  <a:schemeClr val="tx2"/>
                </a:solidFill>
              </a:defRPr>
            </a:lvl3pPr>
            <a:lvl4pPr>
              <a:defRPr sz="1422">
                <a:solidFill>
                  <a:schemeClr val="tx2"/>
                </a:solidFill>
              </a:defRPr>
            </a:lvl4pPr>
            <a:lvl5pPr>
              <a:defRPr sz="1422">
                <a:solidFill>
                  <a:schemeClr val="tx2"/>
                </a:solidFill>
              </a:defRPr>
            </a:lvl5pPr>
          </a:lstStyle>
          <a:p>
            <a:pPr lvl="0"/>
            <a:r>
              <a:rPr lang="en-US" dirty="0"/>
              <a:t>Photo caption</a:t>
            </a:r>
            <a:endParaRPr lang="en-AU" dirty="0"/>
          </a:p>
        </p:txBody>
      </p:sp>
    </p:spTree>
    <p:extLst>
      <p:ext uri="{BB962C8B-B14F-4D97-AF65-F5344CB8AC3E}">
        <p14:creationId xmlns:p14="http://schemas.microsoft.com/office/powerpoint/2010/main" val="266891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6231657"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11656136"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807178" y="2000249"/>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83450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625436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11654897"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9" y="0"/>
            <a:ext cx="16505768" cy="1524000"/>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267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785627" y="2209800"/>
            <a:ext cx="158093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95310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6790476" y="2213674"/>
            <a:ext cx="9764160" cy="6244525"/>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785627" y="2209800"/>
            <a:ext cx="53699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6947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5"/>
            <a:ext cx="17340263" cy="8915396"/>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23713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9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7385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5047689" y="8839200"/>
            <a:ext cx="1852042" cy="550111"/>
          </a:xfrm>
          <a:prstGeom prst="rect">
            <a:avLst/>
          </a:prstGeom>
        </p:spPr>
      </p:pic>
    </p:spTree>
    <p:extLst>
      <p:ext uri="{BB962C8B-B14F-4D97-AF65-F5344CB8AC3E}">
        <p14:creationId xmlns:p14="http://schemas.microsoft.com/office/powerpoint/2010/main" val="128192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7340263" cy="2895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800">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895600"/>
            <a:ext cx="17340263" cy="68580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745331" y="1066800"/>
            <a:ext cx="10920730"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733144" y="1905653"/>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5061022" y="0"/>
            <a:ext cx="2279241" cy="2272272"/>
          </a:xfrm>
          <a:prstGeom prst="rect">
            <a:avLst/>
          </a:prstGeom>
        </p:spPr>
      </p:pic>
    </p:spTree>
    <p:extLst>
      <p:ext uri="{BB962C8B-B14F-4D97-AF65-F5344CB8AC3E}">
        <p14:creationId xmlns:p14="http://schemas.microsoft.com/office/powerpoint/2010/main" val="32102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6912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8806685" cy="8973255"/>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latin typeface="Arial" panose="020B0604020202020204" pitchFamily="34" charset="0"/>
            </a:endParaRPr>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681804" y="3096860"/>
            <a:ext cx="7373842" cy="5364338"/>
          </a:xfrm>
          <a:prstGeom prst="rect">
            <a:avLst/>
          </a:prstGeom>
        </p:spPr>
        <p:txBody>
          <a:bodyPr/>
          <a:lstStyle>
            <a:lvl1pPr marL="0" indent="0">
              <a:buFontTx/>
              <a:buNone/>
              <a:defRPr sz="1991" cap="none" baseline="0">
                <a:solidFill>
                  <a:schemeClr val="bg1"/>
                </a:solidFill>
                <a:latin typeface="Arial"/>
                <a:cs typeface="Arial"/>
              </a:defRPr>
            </a:lvl1pPr>
            <a:lvl2pPr marL="0" indent="0">
              <a:spcBef>
                <a:spcPts val="267"/>
              </a:spcBef>
              <a:buFontTx/>
              <a:buNone/>
              <a:defRPr sz="1991" cap="all">
                <a:solidFill>
                  <a:schemeClr val="bg1"/>
                </a:solidFill>
                <a:latin typeface="Arial"/>
                <a:cs typeface="Arial"/>
              </a:defRPr>
            </a:lvl2pPr>
            <a:lvl3pPr marL="0" indent="-191997">
              <a:spcBef>
                <a:spcPts val="267"/>
              </a:spcBef>
              <a:buFont typeface="Arial"/>
              <a:buChar char="•"/>
              <a:defRPr sz="1991">
                <a:solidFill>
                  <a:schemeClr val="bg1"/>
                </a:solidFill>
                <a:latin typeface="Arial"/>
                <a:cs typeface="Arial"/>
              </a:defRPr>
            </a:lvl3pPr>
            <a:lvl4pPr marL="460793" indent="-243836">
              <a:spcBef>
                <a:spcPts val="267"/>
              </a:spcBef>
              <a:buFont typeface="Arial"/>
              <a:buChar char="•"/>
              <a:defRPr sz="1991">
                <a:solidFill>
                  <a:schemeClr val="bg1"/>
                </a:solidFill>
                <a:latin typeface="Arial"/>
                <a:cs typeface="Arial"/>
              </a:defRPr>
            </a:lvl4pPr>
            <a:lvl5pPr marL="633590" indent="-191997">
              <a:spcBef>
                <a:spcPts val="267"/>
              </a:spcBef>
              <a:buFont typeface="Arial"/>
              <a:buChar char="•"/>
              <a:defRPr sz="1991">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userDrawn="1"/>
        </p:nvCxnSpPr>
        <p:spPr>
          <a:xfrm>
            <a:off x="476971" y="2726161"/>
            <a:ext cx="7578673"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9454350" y="8142511"/>
            <a:ext cx="7054132" cy="318689"/>
          </a:xfrm>
          <a:prstGeom prst="rect">
            <a:avLst/>
          </a:prstGeom>
        </p:spPr>
        <p:txBody>
          <a:bodyPr>
            <a:noAutofit/>
          </a:bodyPr>
          <a:lstStyle>
            <a:lvl1pPr marL="0" indent="0">
              <a:buFontTx/>
              <a:buNone/>
              <a:defRPr sz="1280" baseline="0">
                <a:solidFill>
                  <a:schemeClr val="tx1"/>
                </a:solidFill>
                <a:latin typeface="Arial"/>
                <a:cs typeface="Arial"/>
              </a:defRPr>
            </a:lvl1pPr>
            <a:lvl2pPr marL="487672" indent="0">
              <a:buFontTx/>
              <a:buNone/>
              <a:defRPr sz="1493">
                <a:latin typeface=""/>
              </a:defRPr>
            </a:lvl2pPr>
            <a:lvl3pPr marL="975345" indent="0">
              <a:buFontTx/>
              <a:buNone/>
              <a:defRPr sz="1493">
                <a:latin typeface=""/>
              </a:defRPr>
            </a:lvl3pPr>
            <a:lvl4pPr marL="1463017" indent="0">
              <a:buFontTx/>
              <a:buNone/>
              <a:defRPr sz="1493">
                <a:latin typeface=""/>
              </a:defRPr>
            </a:lvl4pPr>
            <a:lvl5pPr marL="1950690" indent="0">
              <a:buFontTx/>
              <a:buNone/>
              <a:defRPr sz="1493">
                <a:latin typeface=""/>
              </a:defRPr>
            </a:lvl5pPr>
          </a:lstStyle>
          <a:p>
            <a:pPr lvl="0"/>
            <a:r>
              <a:rPr lang="en-AU"/>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9454351" y="985168"/>
            <a:ext cx="3414776" cy="3277164"/>
          </a:xfrm>
          <a:prstGeom prst="rect">
            <a:avLst/>
          </a:prstGeom>
        </p:spPr>
        <p:txBody>
          <a:bodyPr vert="horz"/>
          <a:lstStyle>
            <a:lvl1pPr>
              <a:defRPr sz="1121">
                <a:latin typeface="Arial"/>
                <a:cs typeface="Arial"/>
              </a:defRPr>
            </a:lvl1pPr>
          </a:lstStyle>
          <a:p>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9454349" y="4563839"/>
            <a:ext cx="7054135" cy="3277164"/>
          </a:xfrm>
          <a:prstGeom prst="rect">
            <a:avLst/>
          </a:prstGeom>
        </p:spPr>
        <p:txBody>
          <a:bodyPr vert="horz"/>
          <a:lstStyle>
            <a:lvl1pPr>
              <a:defRPr sz="1121">
                <a:latin typeface="Arial"/>
                <a:cs typeface="Arial"/>
              </a:defRPr>
            </a:lvl1pPr>
          </a:lstStyle>
          <a:p>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3102388" y="985168"/>
            <a:ext cx="3414776" cy="3277164"/>
          </a:xfrm>
          <a:prstGeom prst="rect">
            <a:avLst/>
          </a:prstGeom>
        </p:spPr>
        <p:txBody>
          <a:bodyPr vert="horz"/>
          <a:lstStyle>
            <a:lvl1pPr>
              <a:defRPr sz="1121">
                <a:latin typeface="Arial"/>
                <a:cs typeface="Arial"/>
              </a:defRPr>
            </a:lvl1pPr>
          </a:lstStyle>
          <a:p>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476971" y="985167"/>
            <a:ext cx="7578673" cy="1370295"/>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a:t>Click to edit Master title style</a:t>
            </a:r>
            <a:endParaRPr lang="en-US"/>
          </a:p>
        </p:txBody>
      </p:sp>
    </p:spTree>
    <p:extLst>
      <p:ext uri="{BB962C8B-B14F-4D97-AF65-F5344CB8AC3E}">
        <p14:creationId xmlns:p14="http://schemas.microsoft.com/office/powerpoint/2010/main" val="250982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9" name="Round Diagonal Corner Rectangle 8">
            <a:extLst>
              <a:ext uri="{FF2B5EF4-FFF2-40B4-BE49-F238E27FC236}">
                <a16:creationId xmlns:a16="http://schemas.microsoft.com/office/drawing/2014/main" id="{42FEA488-D4E2-0343-A83D-08BB48D2752D}"/>
              </a:ext>
            </a:extLst>
          </p:cNvPr>
          <p:cNvSpPr/>
          <p:nvPr userDrawn="1"/>
        </p:nvSpPr>
        <p:spPr>
          <a:xfrm flipH="1">
            <a:off x="-4" y="0"/>
            <a:ext cx="16561154" cy="1804459"/>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051899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7" name="Round Diagonal Corner Rectangle 6">
            <a:extLst>
              <a:ext uri="{FF2B5EF4-FFF2-40B4-BE49-F238E27FC236}">
                <a16:creationId xmlns:a16="http://schemas.microsoft.com/office/drawing/2014/main" id="{63CED192-F6AA-F84B-A24E-F2B1462C0185}"/>
              </a:ext>
            </a:extLst>
          </p:cNvPr>
          <p:cNvSpPr/>
          <p:nvPr userDrawn="1"/>
        </p:nvSpPr>
        <p:spPr>
          <a:xfrm flipH="1">
            <a:off x="-4" y="0"/>
            <a:ext cx="16561154" cy="1804459"/>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516878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2844" cap="none" baseline="0">
                <a:solidFill>
                  <a:srgbClr val="0C244C"/>
                </a:solidFill>
                <a:latin typeface="Arial"/>
                <a:cs typeface="Arial"/>
              </a:defRPr>
            </a:lvl1pPr>
            <a:lvl2pPr marL="0" indent="0">
              <a:spcBef>
                <a:spcPts val="267"/>
              </a:spcBef>
              <a:buFontTx/>
              <a:buNone/>
              <a:defRPr sz="2844" cap="all">
                <a:solidFill>
                  <a:srgbClr val="D86075"/>
                </a:solidFill>
                <a:latin typeface="Arial"/>
                <a:cs typeface="Arial"/>
              </a:defRPr>
            </a:lvl2pPr>
            <a:lvl3pPr marL="0" indent="-191997">
              <a:spcBef>
                <a:spcPts val="267"/>
              </a:spcBef>
              <a:buFont typeface="Arial"/>
              <a:buChar char="•"/>
              <a:defRPr sz="2844">
                <a:solidFill>
                  <a:srgbClr val="0C244C"/>
                </a:solidFill>
                <a:latin typeface="Arial"/>
                <a:cs typeface="Arial"/>
              </a:defRPr>
            </a:lvl3pPr>
            <a:lvl4pPr marL="460793" indent="-243836">
              <a:spcBef>
                <a:spcPts val="267"/>
              </a:spcBef>
              <a:buFont typeface="Arial"/>
              <a:buChar char="•"/>
              <a:defRPr sz="2844">
                <a:solidFill>
                  <a:srgbClr val="0C244C"/>
                </a:solidFill>
                <a:latin typeface="Arial"/>
                <a:cs typeface="Arial"/>
              </a:defRPr>
            </a:lvl4pPr>
            <a:lvl5pPr marL="633590" indent="-191997">
              <a:spcBef>
                <a:spcPts val="267"/>
              </a:spcBef>
              <a:buFont typeface="Arial"/>
              <a:buChar char="•"/>
              <a:defRPr sz="2844">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6561154" cy="1381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476971" y="338967"/>
            <a:ext cx="15362176" cy="1126525"/>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29169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745090" y="2244343"/>
            <a:ext cx="15850084" cy="6290057"/>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176" indent="0">
              <a:buNone/>
              <a:defRPr sz="1399"/>
            </a:lvl2pPr>
            <a:lvl3pPr marL="914354" indent="0">
              <a:buNone/>
              <a:defRPr sz="1200"/>
            </a:lvl3pPr>
            <a:lvl4pPr marL="1371530" indent="0">
              <a:buNone/>
              <a:defRPr sz="1000"/>
            </a:lvl4pPr>
            <a:lvl5pPr marL="1828706" indent="0">
              <a:buNone/>
              <a:defRPr sz="1000"/>
            </a:lvl5pPr>
            <a:lvl6pPr marL="2285884" indent="0">
              <a:buNone/>
              <a:defRPr sz="1000"/>
            </a:lvl6pPr>
            <a:lvl7pPr marL="2743060" indent="0">
              <a:buNone/>
              <a:defRPr sz="1000"/>
            </a:lvl7pPr>
            <a:lvl8pPr marL="3200236" indent="0">
              <a:buNone/>
              <a:defRPr sz="1000"/>
            </a:lvl8pPr>
            <a:lvl9pPr marL="3657413" indent="0">
              <a:buNone/>
              <a:defRPr sz="1000"/>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807179" y="761999"/>
            <a:ext cx="10504615" cy="800100"/>
          </a:xfrm>
          <a:prstGeom prst="rect">
            <a:avLst/>
          </a:prstGeom>
        </p:spPr>
        <p:txBody>
          <a:bodyPr/>
          <a:lstStyle>
            <a:lvl1pPr>
              <a:defRPr sz="3800"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89562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054485"/>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054485"/>
            <a:ext cx="17340263" cy="5843855"/>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3655978"/>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4494831"/>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4009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94943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949430"/>
            <a:ext cx="17340263" cy="494891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4550923"/>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5389776"/>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41303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6119047" cy="8839200"/>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7255069" y="2590802"/>
            <a:ext cx="9258831" cy="276999"/>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800"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6612731" y="2209800"/>
            <a:ext cx="9901169"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39443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6119047" cy="8839200"/>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6119049" y="0"/>
            <a:ext cx="11220792" cy="88392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49391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6119047" cy="8839200"/>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6612731" y="2209801"/>
            <a:ext cx="9941905"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354576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6536531" y="2209801"/>
            <a:ext cx="10045303" cy="62484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6119047" cy="8839200"/>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57373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7340263" cy="8839200"/>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800">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807180" y="1162050"/>
            <a:ext cx="15686392" cy="7677150"/>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800">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807178" y="361950"/>
            <a:ext cx="10504616" cy="62865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1278731" y="1676400"/>
            <a:ext cx="14782800" cy="67056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53819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8839200"/>
            <a:ext cx="17340263" cy="91440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59D21115-6390-14C5-ED1D-A88EA46064EC}"/>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100338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17" r:id="rId4"/>
    <p:sldLayoutId id="2147483693" r:id="rId5"/>
    <p:sldLayoutId id="2147483694" r:id="rId6"/>
    <p:sldLayoutId id="2147483695" r:id="rId7"/>
    <p:sldLayoutId id="2147483696" r:id="rId8"/>
    <p:sldLayoutId id="2147483697" r:id="rId9"/>
    <p:sldLayoutId id="2147483701" r:id="rId10"/>
    <p:sldLayoutId id="2147483705" r:id="rId11"/>
    <p:sldLayoutId id="2147483718" r:id="rId12"/>
    <p:sldLayoutId id="2147483700" r:id="rId13"/>
    <p:sldLayoutId id="2147483698" r:id="rId14"/>
    <p:sldLayoutId id="2147483699" r:id="rId15"/>
    <p:sldLayoutId id="2147483702" r:id="rId16"/>
    <p:sldLayoutId id="2147483703" r:id="rId17"/>
    <p:sldLayoutId id="2147483706" r:id="rId18"/>
    <p:sldLayoutId id="2147483704" r:id="rId19"/>
    <p:sldLayoutId id="2147483707" r:id="rId20"/>
    <p:sldLayoutId id="2147483712" r:id="rId21"/>
    <p:sldLayoutId id="2147483713" r:id="rId22"/>
    <p:sldLayoutId id="2147483714" r:id="rId23"/>
    <p:sldLayoutId id="2147483715" r:id="rId24"/>
    <p:sldLayoutId id="2147483716" r:id="rId25"/>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bodyStyle>
    <p:otherStyle>
      <a:lvl1pPr marL="0" eaLnBrk="1" hangingPunct="1">
        <a:defRPr>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ritas.org.au/sign-up/education/" TargetMode="External"/><Relationship Id="rId2" Type="http://schemas.openxmlformats.org/officeDocument/2006/relationships/hyperlink" Target="https://www.caritas.org.au/resources/school-resources/" TargetMode="External"/><Relationship Id="rId1" Type="http://schemas.openxmlformats.org/officeDocument/2006/relationships/slideLayout" Target="../slideLayouts/slideLayout10.xml"/><Relationship Id="rId5" Type="http://schemas.openxmlformats.org/officeDocument/2006/relationships/hyperlink" Target="https://www.caritas.org.au/copyright-policy/"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ritas.org.au/resources/library/oscar-romero-biograph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emf"/><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gb1EABWb7Hk"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0.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mailto:questions@cartias.org.au" TargetMode="Externa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AaNEzAonBWk"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2"/>
          </p:nvPr>
        </p:nvSpPr>
        <p:spPr/>
        <p:txBody>
          <a:bodyPr/>
          <a:lstStyle/>
          <a:p>
            <a:pPr>
              <a:lnSpc>
                <a:spcPct val="113000"/>
              </a:lnSpc>
              <a:spcAft>
                <a:spcPts val="1707"/>
              </a:spcAft>
            </a:pPr>
            <a:r>
              <a:rPr lang="en-AU" sz="2400" dirty="0"/>
              <a:t>This PowerPoint contains </a:t>
            </a:r>
            <a:r>
              <a:rPr lang="en-AU" sz="2400" dirty="0">
                <a:latin typeface="Arial" panose="020B0604020202020204" pitchFamily="34" charset="0"/>
                <a:ea typeface="Roboto Light"/>
                <a:cs typeface="Arial" panose="020B0604020202020204" pitchFamily="34" charset="0"/>
              </a:rPr>
              <a:t>sources of information and case studies for teaching and learning about the work of Caritas Australia. </a:t>
            </a:r>
          </a:p>
          <a:p>
            <a:pPr>
              <a:lnSpc>
                <a:spcPct val="113000"/>
              </a:lnSpc>
              <a:spcAft>
                <a:spcPts val="1200"/>
              </a:spcAft>
            </a:pPr>
            <a:r>
              <a:rPr lang="en-AU" sz="2400" dirty="0">
                <a:latin typeface="Arial" panose="020B0604020202020204" pitchFamily="34" charset="0"/>
                <a:ea typeface="Roboto Light"/>
                <a:cs typeface="Arial" panose="020B0604020202020204" pitchFamily="34" charset="0"/>
              </a:rPr>
              <a:t>Please refer to the ‘Notes’ section of this presentation for additional information and source references. </a:t>
            </a:r>
          </a:p>
          <a:p>
            <a:pPr>
              <a:lnSpc>
                <a:spcPct val="113000"/>
              </a:lnSpc>
              <a:spcAft>
                <a:spcPts val="1707"/>
              </a:spcAft>
            </a:pPr>
            <a:r>
              <a:rPr lang="en-AU" sz="2400" dirty="0">
                <a:latin typeface="Arial" panose="020B0604020202020204" pitchFamily="34" charset="0"/>
                <a:ea typeface="Roboto Light"/>
                <a:cs typeface="Arial" panose="020B0604020202020204" pitchFamily="34" charset="0"/>
              </a:rPr>
              <a:t>It is our hope that you will take part or all of these slides and use them in a way that best suits your purposes. As such, the slides are editable so that the content, case studies and tools included in this resource are flexible for use within the parish. </a:t>
            </a:r>
          </a:p>
          <a:p>
            <a:pPr>
              <a:lnSpc>
                <a:spcPct val="113000"/>
              </a:lnSpc>
              <a:spcAft>
                <a:spcPts val="1707"/>
              </a:spcAft>
            </a:pPr>
            <a:r>
              <a:rPr lang="en-AU" sz="2400" dirty="0">
                <a:latin typeface="Arial" panose="020B0604020202020204" pitchFamily="34" charset="0"/>
                <a:ea typeface="Roboto Light"/>
                <a:cs typeface="Arial" panose="020B0604020202020204" pitchFamily="34" charset="0"/>
              </a:rPr>
              <a:t>If you do edit this resource, please ensure content and photos from this resources remain with the appropriate credit to Caritas Australia and the photographers. </a:t>
            </a:r>
          </a:p>
          <a:p>
            <a:r>
              <a:rPr lang="en-AU" sz="2400" dirty="0">
                <a:ea typeface="Roboto Light"/>
              </a:rPr>
              <a:t>For more school resources, please visit: </a:t>
            </a:r>
            <a:r>
              <a:rPr lang="en-AU" sz="2400" dirty="0">
                <a:ea typeface="Roboto Light"/>
                <a:hlinkClick r:id="rId2"/>
              </a:rPr>
              <a:t>caritas.org.au/resources/school-resources/</a:t>
            </a:r>
            <a:endParaRPr lang="en-AU" sz="2400" b="1" dirty="0">
              <a:ea typeface="Roboto Light"/>
            </a:endParaRPr>
          </a:p>
          <a:p>
            <a:pPr>
              <a:defRPr/>
            </a:pPr>
            <a:r>
              <a:rPr lang="en-AU" sz="2400" dirty="0">
                <a:ea typeface="Roboto Light"/>
              </a:rPr>
              <a:t>Stay up to date with events and resources! Subscribe to </a:t>
            </a:r>
            <a:r>
              <a:rPr lang="en-AU" sz="2400" dirty="0">
                <a:ea typeface="Roboto Light"/>
                <a:hlinkClick r:id="rId3"/>
              </a:rPr>
              <a:t>Caritas Australia’s Education e-newsletter</a:t>
            </a:r>
            <a:r>
              <a:rPr lang="en-AU" sz="2400" dirty="0">
                <a:ea typeface="Roboto Light"/>
              </a:rPr>
              <a:t> </a:t>
            </a:r>
          </a:p>
          <a:p>
            <a:pPr>
              <a:lnSpc>
                <a:spcPct val="113000"/>
              </a:lnSpc>
              <a:spcAft>
                <a:spcPts val="1707"/>
              </a:spcAft>
            </a:pPr>
            <a:endParaRPr lang="en-AU" sz="2400" dirty="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140" y="6897651"/>
            <a:ext cx="13204826" cy="1650604"/>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831809" y="9080495"/>
            <a:ext cx="1887055" cy="333040"/>
          </a:xfrm>
          <a:prstGeom prst="rect">
            <a:avLst/>
          </a:prstGeom>
        </p:spPr>
        <p:txBody>
          <a:bodyPr wrap="none">
            <a:spAutoFit/>
          </a:bodyPr>
          <a:lstStyle/>
          <a:p>
            <a:r>
              <a:rPr lang="en-AU" sz="1564" dirty="0">
                <a:solidFill>
                  <a:schemeClr val="bg1"/>
                </a:solidFill>
                <a:latin typeface="Arial" panose="020B0604020202020204" pitchFamily="34" charset="0"/>
              </a:rPr>
              <a:t>Updated May 2024</a:t>
            </a:r>
          </a:p>
        </p:txBody>
      </p:sp>
      <p:sp>
        <p:nvSpPr>
          <p:cNvPr id="6" name="Rectangle 5">
            <a:extLst>
              <a:ext uri="{FF2B5EF4-FFF2-40B4-BE49-F238E27FC236}">
                <a16:creationId xmlns:a16="http://schemas.microsoft.com/office/drawing/2014/main" id="{1EC99ABB-544B-4B21-8062-9CA826A87B75}"/>
              </a:ext>
            </a:extLst>
          </p:cNvPr>
          <p:cNvSpPr/>
          <p:nvPr/>
        </p:nvSpPr>
        <p:spPr>
          <a:xfrm>
            <a:off x="815140" y="8355240"/>
            <a:ext cx="16107479" cy="355034"/>
          </a:xfrm>
          <a:prstGeom prst="rect">
            <a:avLst/>
          </a:prstGeom>
        </p:spPr>
        <p:txBody>
          <a:bodyPr wrap="square">
            <a:spAutoFit/>
          </a:bodyPr>
          <a:lstStyle/>
          <a:p>
            <a:pPr fontAlgn="base"/>
            <a:r>
              <a:rPr lang="en-AU" sz="1707" dirty="0">
                <a:latin typeface="Arial" panose="020B0604020202020204" pitchFamily="34" charset="0"/>
              </a:rPr>
              <a:t>To review Caritas Australia’s Copyright Policy, please visit: </a:t>
            </a:r>
            <a:r>
              <a:rPr lang="en-AU" sz="1707" u="sng" dirty="0">
                <a:latin typeface="Arial" panose="020B0604020202020204" pitchFamily="34" charset="0"/>
                <a:hlinkClick r:id="rId5"/>
              </a:rPr>
              <a:t>Caritas Australia</a:t>
            </a:r>
            <a:r>
              <a:rPr lang="en-AU" sz="1707" dirty="0">
                <a:latin typeface="Arial" panose="020B0604020202020204" pitchFamily="34" charset="0"/>
              </a:rPr>
              <a:t>​</a:t>
            </a:r>
            <a:r>
              <a:rPr lang="en-US" sz="1707" dirty="0">
                <a:latin typeface="Arial" panose="020B0604020202020204" pitchFamily="34" charset="0"/>
              </a:rPr>
              <a:t>​</a:t>
            </a:r>
          </a:p>
        </p:txBody>
      </p:sp>
      <p:sp>
        <p:nvSpPr>
          <p:cNvPr id="9" name="Title 2">
            <a:extLst>
              <a:ext uri="{FF2B5EF4-FFF2-40B4-BE49-F238E27FC236}">
                <a16:creationId xmlns:a16="http://schemas.microsoft.com/office/drawing/2014/main" id="{3BF9F4B4-BDFF-41AD-AF53-E22E23857672}"/>
              </a:ext>
            </a:extLst>
          </p:cNvPr>
          <p:cNvSpPr txBox="1">
            <a:spLocks/>
          </p:cNvSpPr>
          <p:nvPr/>
        </p:nvSpPr>
        <p:spPr>
          <a:xfrm>
            <a:off x="831809" y="301151"/>
            <a:ext cx="14644753" cy="800100"/>
          </a:xfrm>
          <a:prstGeom prst="rect">
            <a:avLst/>
          </a:prstGeom>
        </p:spPr>
        <p:txBody>
          <a:bodyPr/>
          <a:lstStyle>
            <a:lvl1pPr eaLnBrk="1" hangingPunct="1">
              <a:defRPr sz="3200" b="1" baseline="0">
                <a:solidFill>
                  <a:srgbClr val="762000"/>
                </a:solidFill>
                <a:latin typeface="Arial" panose="020B0604020202020204" pitchFamily="34" charset="0"/>
                <a:ea typeface="+mj-ea"/>
                <a:cs typeface="Arial" panose="020B0604020202020204" pitchFamily="34" charset="0"/>
              </a:defRPr>
            </a:lvl1pPr>
          </a:lstStyle>
          <a:p>
            <a:r>
              <a:rPr lang="en-US" sz="4400" kern="0" dirty="0"/>
              <a:t>Information For Parishes</a:t>
            </a:r>
            <a:endParaRPr lang="en-AU" sz="4400" kern="0" dirty="0"/>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woman inspects her drought-affected fields in Zimbabwe with a concerned expression on her face ">
            <a:extLst>
              <a:ext uri="{FF2B5EF4-FFF2-40B4-BE49-F238E27FC236}">
                <a16:creationId xmlns:a16="http://schemas.microsoft.com/office/drawing/2014/main" id="{74A0C259-6D7B-C85F-17F1-3EF779BEE80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 name="Round Diagonal Corner of Rectangle 1">
            <a:extLst>
              <a:ext uri="{FF2B5EF4-FFF2-40B4-BE49-F238E27FC236}">
                <a16:creationId xmlns:a16="http://schemas.microsoft.com/office/drawing/2014/main" id="{E73C97C9-A6AD-372D-61FF-CAD87970D3E7}"/>
              </a:ext>
            </a:extLst>
          </p:cNvPr>
          <p:cNvSpPr/>
          <p:nvPr/>
        </p:nvSpPr>
        <p:spPr>
          <a:xfrm rot="16200000">
            <a:off x="973690" y="1337973"/>
            <a:ext cx="6857217" cy="6433403"/>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754A7D4-3B4C-6E63-3801-F5B0E779B51F}"/>
              </a:ext>
            </a:extLst>
          </p:cNvPr>
          <p:cNvSpPr txBox="1">
            <a:spLocks/>
          </p:cNvSpPr>
          <p:nvPr/>
        </p:nvSpPr>
        <p:spPr>
          <a:xfrm>
            <a:off x="1769431" y="1655662"/>
            <a:ext cx="4297363"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Mission </a:t>
            </a:r>
          </a:p>
        </p:txBody>
      </p:sp>
      <p:sp>
        <p:nvSpPr>
          <p:cNvPr id="4" name="TextBox 3">
            <a:extLst>
              <a:ext uri="{FF2B5EF4-FFF2-40B4-BE49-F238E27FC236}">
                <a16:creationId xmlns:a16="http://schemas.microsoft.com/office/drawing/2014/main" id="{CF03DFC6-9938-DE3C-D0BA-66C4914233AE}"/>
              </a:ext>
            </a:extLst>
          </p:cNvPr>
          <p:cNvSpPr txBox="1"/>
          <p:nvPr/>
        </p:nvSpPr>
        <p:spPr>
          <a:xfrm>
            <a:off x="1769431" y="3126259"/>
            <a:ext cx="5215029" cy="2899448"/>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In the spirit of the Gospel,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we work in partnership with</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communities in Australia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overseas to achieve</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their development goals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to thrive.</a:t>
            </a:r>
          </a:p>
        </p:txBody>
      </p:sp>
      <p:cxnSp>
        <p:nvCxnSpPr>
          <p:cNvPr id="5" name="Straight Connector 4">
            <a:extLst>
              <a:ext uri="{FF2B5EF4-FFF2-40B4-BE49-F238E27FC236}">
                <a16:creationId xmlns:a16="http://schemas.microsoft.com/office/drawing/2014/main" id="{CA3C9DA2-B4C4-DB4B-EDAB-7E756F4566B7}"/>
              </a:ext>
            </a:extLst>
          </p:cNvPr>
          <p:cNvCxnSpPr>
            <a:cxnSpLocks/>
          </p:cNvCxnSpPr>
          <p:nvPr/>
        </p:nvCxnSpPr>
        <p:spPr>
          <a:xfrm>
            <a:off x="1185597" y="2688794"/>
            <a:ext cx="3302000" cy="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8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379795" y="650725"/>
            <a:ext cx="4876332" cy="1804608"/>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Patron Saint: </a:t>
            </a:r>
          </a:p>
          <a:p>
            <a:pPr algn="r"/>
            <a:r>
              <a:rPr lang="en-US" sz="4400"/>
              <a:t>St Oscar Romero</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6434668" y="650725"/>
            <a:ext cx="10525800" cy="785124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spcAft>
                <a:spcPts val="853"/>
              </a:spcAft>
            </a:pPr>
            <a:r>
              <a:rPr lang="en-AU" sz="2800" dirty="0"/>
              <a:t>St Oscar Romero in his actions and words, demanded a peace that could only be found by ensuring people had access to basic needs and their rights upheld. He raised awareness globally about the people in El Salvador. He was a leader and an advocate for all people and their basic rights.</a:t>
            </a:r>
            <a:r>
              <a:rPr lang="en-US" sz="2800" dirty="0"/>
              <a:t> </a:t>
            </a:r>
            <a:r>
              <a:rPr lang="en-AU" sz="2800" dirty="0"/>
              <a:t>He spoke these words moments before his death. </a:t>
            </a:r>
          </a:p>
          <a:p>
            <a:pPr>
              <a:lnSpc>
                <a:spcPct val="110000"/>
              </a:lnSpc>
              <a:spcAft>
                <a:spcPts val="853"/>
              </a:spcAft>
            </a:pPr>
            <a:endParaRPr lang="en-AU" sz="2800" i="1" dirty="0"/>
          </a:p>
          <a:p>
            <a:pPr>
              <a:lnSpc>
                <a:spcPct val="110000"/>
              </a:lnSpc>
            </a:pPr>
            <a:r>
              <a:rPr lang="en-AU" sz="2800" i="1" dirty="0"/>
              <a:t>“Those who surrender to the service of the poor through love of Christ will live like the grain of wheat that dies… The harvest comes because of the grain that dies.” </a:t>
            </a:r>
          </a:p>
          <a:p>
            <a:pPr>
              <a:lnSpc>
                <a:spcPct val="110000"/>
              </a:lnSpc>
            </a:pPr>
            <a:endParaRPr lang="en-AU" sz="3200" i="1" dirty="0"/>
          </a:p>
          <a:p>
            <a:pPr>
              <a:lnSpc>
                <a:spcPct val="110000"/>
              </a:lnSpc>
            </a:pPr>
            <a:endParaRPr lang="en-AU" sz="3200" i="1" dirty="0"/>
          </a:p>
          <a:p>
            <a:pPr>
              <a:lnSpc>
                <a:spcPct val="110000"/>
              </a:lnSpc>
            </a:pPr>
            <a:endParaRPr lang="en-AU" sz="3200" i="1" dirty="0"/>
          </a:p>
          <a:p>
            <a:pPr>
              <a:lnSpc>
                <a:spcPct val="110000"/>
              </a:lnSpc>
            </a:pPr>
            <a:endParaRPr lang="en-US" sz="2000" dirty="0"/>
          </a:p>
          <a:p>
            <a:pPr>
              <a:lnSpc>
                <a:spcPct val="110000"/>
              </a:lnSpc>
            </a:pPr>
            <a:endParaRPr lang="en-US" sz="2000" dirty="0"/>
          </a:p>
          <a:p>
            <a:pPr>
              <a:lnSpc>
                <a:spcPct val="110000"/>
              </a:lnSpc>
            </a:pPr>
            <a:r>
              <a:rPr lang="en-US" sz="2000" dirty="0"/>
              <a:t>To learn more refer to our </a:t>
            </a:r>
            <a:r>
              <a:rPr lang="en-US" sz="2000" dirty="0">
                <a:hlinkClick r:id="rId3"/>
              </a:rPr>
              <a:t>St Oscar Romer Biography</a:t>
            </a:r>
            <a:r>
              <a:rPr lang="en-US" sz="2000" dirty="0"/>
              <a:t>.</a:t>
            </a:r>
            <a:endParaRPr lang="en-AU" sz="2000" dirty="0"/>
          </a:p>
        </p:txBody>
      </p:sp>
      <p:sp>
        <p:nvSpPr>
          <p:cNvPr id="14" name="object 3">
            <a:extLst>
              <a:ext uri="{FF2B5EF4-FFF2-40B4-BE49-F238E27FC236}">
                <a16:creationId xmlns:a16="http://schemas.microsoft.com/office/drawing/2014/main" id="{D0798523-2E70-88DA-2BBF-7C605FACE1F1}"/>
              </a:ext>
            </a:extLst>
          </p:cNvPr>
          <p:cNvSpPr/>
          <p:nvPr/>
        </p:nvSpPr>
        <p:spPr>
          <a:xfrm>
            <a:off x="671315" y="2713563"/>
            <a:ext cx="4584812" cy="5190070"/>
          </a:xfrm>
          <a:prstGeom prst="rect">
            <a:avLst/>
          </a:prstGeom>
          <a:blipFill>
            <a:blip r:embed="rId4" cstate="print">
              <a:extLst>
                <a:ext uri="{28A0092B-C50C-407E-A947-70E740481C1C}">
                  <a14:useLocalDpi xmlns:a14="http://schemas.microsoft.com/office/drawing/2010/main"/>
                </a:ext>
              </a:extLst>
            </a:blip>
            <a:srcRect/>
            <a:stretch>
              <a:fillRect/>
            </a:stretch>
          </a:blipFill>
        </p:spPr>
        <p:txBody>
          <a:bodyPr wrap="square" lIns="0" tIns="0" rIns="0" bIns="0" rtlCol="0"/>
          <a:lstStyle/>
          <a:p>
            <a:endParaRPr dirty="0">
              <a:latin typeface="Arial" panose="020B0604020202020204" pitchFamily="34" charset="0"/>
            </a:endParaRPr>
          </a:p>
        </p:txBody>
      </p:sp>
    </p:spTree>
    <p:extLst>
      <p:ext uri="{BB962C8B-B14F-4D97-AF65-F5344CB8AC3E}">
        <p14:creationId xmlns:p14="http://schemas.microsoft.com/office/powerpoint/2010/main" val="398488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821535" y="5257800"/>
            <a:ext cx="3348687" cy="2253070"/>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Principles</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5164931" y="5257800"/>
            <a:ext cx="11353797" cy="292790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pPr>
            <a:r>
              <a:rPr lang="en-US" sz="2800" dirty="0">
                <a:ea typeface="Roboto" panose="02000000000000000000" pitchFamily="2" charset="0"/>
              </a:rPr>
              <a:t>As the international aid and development agency of the Catholic Church in Australia, the principles of Catholic Social Teaching are at the heart of the work that we do. </a:t>
            </a:r>
          </a:p>
          <a:p>
            <a:pPr>
              <a:lnSpc>
                <a:spcPct val="110000"/>
              </a:lnSpc>
            </a:pPr>
            <a:endParaRPr lang="en-US" sz="2800" dirty="0">
              <a:ea typeface="Roboto" panose="02000000000000000000" pitchFamily="2" charset="0"/>
            </a:endParaRPr>
          </a:p>
          <a:p>
            <a:pPr>
              <a:lnSpc>
                <a:spcPct val="110000"/>
              </a:lnSpc>
            </a:pPr>
            <a:endParaRPr lang="en-US" sz="2800" dirty="0"/>
          </a:p>
        </p:txBody>
      </p:sp>
      <p:cxnSp>
        <p:nvCxnSpPr>
          <p:cNvPr id="8" name="Straight Connector 7">
            <a:extLst>
              <a:ext uri="{FF2B5EF4-FFF2-40B4-BE49-F238E27FC236}">
                <a16:creationId xmlns:a16="http://schemas.microsoft.com/office/drawing/2014/main" id="{BCDFDDB8-DA68-40F8-53CF-695406DFBDFE}"/>
              </a:ext>
            </a:extLst>
          </p:cNvPr>
          <p:cNvCxnSpPr>
            <a:cxnSpLocks/>
          </p:cNvCxnSpPr>
          <p:nvPr/>
        </p:nvCxnSpPr>
        <p:spPr>
          <a:xfrm>
            <a:off x="4555328" y="5257800"/>
            <a:ext cx="0" cy="274320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80B423-6B06-47DF-DC3A-90B4E531E512}"/>
              </a:ext>
            </a:extLst>
          </p:cNvPr>
          <p:cNvSpPr txBox="1"/>
          <p:nvPr/>
        </p:nvSpPr>
        <p:spPr>
          <a:xfrm>
            <a:off x="766209" y="1176238"/>
            <a:ext cx="2055274"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HUMAN DIGNITY</a:t>
            </a:r>
            <a:endParaRPr lang="en-AU">
              <a:solidFill>
                <a:srgbClr val="0C244C"/>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83EFB71-CBB1-983F-3BBE-546D78E4B211}"/>
              </a:ext>
            </a:extLst>
          </p:cNvPr>
          <p:cNvPicPr>
            <a:picLocks noChangeAspect="1"/>
          </p:cNvPicPr>
          <p:nvPr/>
        </p:nvPicPr>
        <p:blipFill>
          <a:blip r:embed="rId2"/>
          <a:stretch>
            <a:fillRect/>
          </a:stretch>
        </p:blipFill>
        <p:spPr>
          <a:xfrm>
            <a:off x="3019304" y="838322"/>
            <a:ext cx="1049950" cy="1049950"/>
          </a:xfrm>
          <a:prstGeom prst="rect">
            <a:avLst/>
          </a:prstGeom>
        </p:spPr>
      </p:pic>
      <p:pic>
        <p:nvPicPr>
          <p:cNvPr id="18" name="Picture 17">
            <a:extLst>
              <a:ext uri="{FF2B5EF4-FFF2-40B4-BE49-F238E27FC236}">
                <a16:creationId xmlns:a16="http://schemas.microsoft.com/office/drawing/2014/main" id="{B7876090-64BA-A9F8-23F6-CDAFAFE0A3E6}"/>
              </a:ext>
            </a:extLst>
          </p:cNvPr>
          <p:cNvPicPr>
            <a:picLocks noChangeAspect="1"/>
          </p:cNvPicPr>
          <p:nvPr/>
        </p:nvPicPr>
        <p:blipFill>
          <a:blip r:embed="rId3"/>
          <a:stretch>
            <a:fillRect/>
          </a:stretch>
        </p:blipFill>
        <p:spPr>
          <a:xfrm>
            <a:off x="2928304" y="2731478"/>
            <a:ext cx="1219204" cy="849792"/>
          </a:xfrm>
          <a:prstGeom prst="rect">
            <a:avLst/>
          </a:prstGeom>
        </p:spPr>
      </p:pic>
      <p:pic>
        <p:nvPicPr>
          <p:cNvPr id="21" name="Picture 20">
            <a:extLst>
              <a:ext uri="{FF2B5EF4-FFF2-40B4-BE49-F238E27FC236}">
                <a16:creationId xmlns:a16="http://schemas.microsoft.com/office/drawing/2014/main" id="{2C6EB3B4-348E-BCC0-32B3-420F75947A45}"/>
              </a:ext>
            </a:extLst>
          </p:cNvPr>
          <p:cNvPicPr>
            <a:picLocks noChangeAspect="1"/>
          </p:cNvPicPr>
          <p:nvPr/>
        </p:nvPicPr>
        <p:blipFill>
          <a:blip r:embed="rId4"/>
          <a:stretch>
            <a:fillRect/>
          </a:stretch>
        </p:blipFill>
        <p:spPr>
          <a:xfrm>
            <a:off x="14854338" y="2694708"/>
            <a:ext cx="1328176" cy="1015664"/>
          </a:xfrm>
          <a:prstGeom prst="rect">
            <a:avLst/>
          </a:prstGeom>
        </p:spPr>
      </p:pic>
      <p:sp>
        <p:nvSpPr>
          <p:cNvPr id="22" name="TextBox 21">
            <a:extLst>
              <a:ext uri="{FF2B5EF4-FFF2-40B4-BE49-F238E27FC236}">
                <a16:creationId xmlns:a16="http://schemas.microsoft.com/office/drawing/2014/main" id="{B3B5CDAE-C919-E4AA-AEB6-3CBC51490464}"/>
              </a:ext>
            </a:extLst>
          </p:cNvPr>
          <p:cNvSpPr txBox="1"/>
          <p:nvPr/>
        </p:nvSpPr>
        <p:spPr>
          <a:xfrm>
            <a:off x="5035999" y="900967"/>
            <a:ext cx="22400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SUBSIDIARITY AND</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PARTICIPATION</a:t>
            </a:r>
            <a:endParaRPr lang="en-AU">
              <a:solidFill>
                <a:srgbClr val="0C244C"/>
              </a:solidFill>
              <a:effectLst/>
              <a:latin typeface="Arial" panose="020B0604020202020204" pitchFamily="34" charset="0"/>
            </a:endParaRPr>
          </a:p>
        </p:txBody>
      </p:sp>
      <p:sp>
        <p:nvSpPr>
          <p:cNvPr id="24" name="TextBox 23">
            <a:extLst>
              <a:ext uri="{FF2B5EF4-FFF2-40B4-BE49-F238E27FC236}">
                <a16:creationId xmlns:a16="http://schemas.microsoft.com/office/drawing/2014/main" id="{CE908BD1-A069-4EBD-10B0-7260FEE72D3A}"/>
              </a:ext>
            </a:extLst>
          </p:cNvPr>
          <p:cNvSpPr txBox="1"/>
          <p:nvPr/>
        </p:nvSpPr>
        <p:spPr>
          <a:xfrm>
            <a:off x="9246303" y="1054855"/>
            <a:ext cx="1828800"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THE COMMON GOOD</a:t>
            </a:r>
            <a:endParaRPr lang="en-AU">
              <a:solidFill>
                <a:srgbClr val="0C244C"/>
              </a:solidFill>
              <a:effectLst/>
              <a:latin typeface="Arial" panose="020B0604020202020204" pitchFamily="34" charset="0"/>
            </a:endParaRPr>
          </a:p>
        </p:txBody>
      </p:sp>
      <p:sp>
        <p:nvSpPr>
          <p:cNvPr id="25" name="TextBox 24">
            <a:extLst>
              <a:ext uri="{FF2B5EF4-FFF2-40B4-BE49-F238E27FC236}">
                <a16:creationId xmlns:a16="http://schemas.microsoft.com/office/drawing/2014/main" id="{EE557145-E17E-DE01-C6E8-86FFDFF95531}"/>
              </a:ext>
            </a:extLst>
          </p:cNvPr>
          <p:cNvSpPr txBox="1"/>
          <p:nvPr/>
        </p:nvSpPr>
        <p:spPr>
          <a:xfrm>
            <a:off x="13140951" y="1198559"/>
            <a:ext cx="1828800"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SOLIDARITY</a:t>
            </a:r>
            <a:endParaRPr lang="en-AU">
              <a:solidFill>
                <a:srgbClr val="0C244C"/>
              </a:solidFill>
              <a:effectLst/>
              <a:latin typeface="Arial" panose="020B0604020202020204" pitchFamily="34" charset="0"/>
            </a:endParaRPr>
          </a:p>
        </p:txBody>
      </p:sp>
      <p:sp>
        <p:nvSpPr>
          <p:cNvPr id="26" name="TextBox 25">
            <a:extLst>
              <a:ext uri="{FF2B5EF4-FFF2-40B4-BE49-F238E27FC236}">
                <a16:creationId xmlns:a16="http://schemas.microsoft.com/office/drawing/2014/main" id="{0A442ED2-5930-29F4-DD39-4BE885D1D0F2}"/>
              </a:ext>
            </a:extLst>
          </p:cNvPr>
          <p:cNvSpPr txBox="1"/>
          <p:nvPr/>
        </p:nvSpPr>
        <p:spPr>
          <a:xfrm>
            <a:off x="771430" y="2694709"/>
            <a:ext cx="20552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PREFERENTIAL OPTION</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FOR THE POOR</a:t>
            </a:r>
            <a:endParaRPr lang="en-AU">
              <a:solidFill>
                <a:srgbClr val="0C244C"/>
              </a:solidFill>
              <a:effectLst/>
              <a:latin typeface="Arial" panose="020B0604020202020204" pitchFamily="34" charset="0"/>
            </a:endParaRPr>
          </a:p>
        </p:txBody>
      </p:sp>
      <p:sp>
        <p:nvSpPr>
          <p:cNvPr id="28" name="TextBox 27">
            <a:extLst>
              <a:ext uri="{FF2B5EF4-FFF2-40B4-BE49-F238E27FC236}">
                <a16:creationId xmlns:a16="http://schemas.microsoft.com/office/drawing/2014/main" id="{3EDE21A7-422E-E792-7AF9-2BC1AE2D3A71}"/>
              </a:ext>
            </a:extLst>
          </p:cNvPr>
          <p:cNvSpPr txBox="1"/>
          <p:nvPr/>
        </p:nvSpPr>
        <p:spPr>
          <a:xfrm>
            <a:off x="5035999" y="2757591"/>
            <a:ext cx="1916285"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CARE FOR OUR COMMON HOME</a:t>
            </a:r>
            <a:endParaRPr lang="en-AU">
              <a:solidFill>
                <a:srgbClr val="0C244C"/>
              </a:solidFill>
              <a:effectLst/>
              <a:latin typeface="Arial" panose="020B0604020202020204" pitchFamily="34" charset="0"/>
            </a:endParaRPr>
          </a:p>
        </p:txBody>
      </p:sp>
      <p:sp>
        <p:nvSpPr>
          <p:cNvPr id="29" name="TextBox 28">
            <a:extLst>
              <a:ext uri="{FF2B5EF4-FFF2-40B4-BE49-F238E27FC236}">
                <a16:creationId xmlns:a16="http://schemas.microsoft.com/office/drawing/2014/main" id="{BD219E57-88F5-E018-0897-33C09BF06F45}"/>
              </a:ext>
            </a:extLst>
          </p:cNvPr>
          <p:cNvSpPr txBox="1"/>
          <p:nvPr/>
        </p:nvSpPr>
        <p:spPr>
          <a:xfrm>
            <a:off x="13140951" y="2848597"/>
            <a:ext cx="1611789"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PROMOTION OF PEACE</a:t>
            </a:r>
            <a:endParaRPr lang="en-AU">
              <a:solidFill>
                <a:srgbClr val="0C244C"/>
              </a:solidFill>
              <a:effectLst/>
              <a:latin typeface="Arial" panose="020B0604020202020204" pitchFamily="34" charset="0"/>
            </a:endParaRPr>
          </a:p>
        </p:txBody>
      </p:sp>
      <p:cxnSp>
        <p:nvCxnSpPr>
          <p:cNvPr id="31" name="Straight Connector 30">
            <a:extLst>
              <a:ext uri="{FF2B5EF4-FFF2-40B4-BE49-F238E27FC236}">
                <a16:creationId xmlns:a16="http://schemas.microsoft.com/office/drawing/2014/main" id="{E328A820-EE05-427D-0D71-76D1F3DB2367}"/>
              </a:ext>
            </a:extLst>
          </p:cNvPr>
          <p:cNvCxnSpPr/>
          <p:nvPr/>
        </p:nvCxnSpPr>
        <p:spPr>
          <a:xfrm>
            <a:off x="873028" y="2286000"/>
            <a:ext cx="15493303" cy="0"/>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C37D4D-0FB1-FA1A-2050-3AB7455B68ED}"/>
              </a:ext>
            </a:extLst>
          </p:cNvPr>
          <p:cNvCxnSpPr>
            <a:cxnSpLocks/>
          </p:cNvCxnSpPr>
          <p:nvPr/>
        </p:nvCxnSpPr>
        <p:spPr>
          <a:xfrm>
            <a:off x="4640356"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C8703F-25D6-AAEC-0899-CA4CD1406CE4}"/>
              </a:ext>
            </a:extLst>
          </p:cNvPr>
          <p:cNvCxnSpPr>
            <a:cxnSpLocks/>
          </p:cNvCxnSpPr>
          <p:nvPr/>
        </p:nvCxnSpPr>
        <p:spPr>
          <a:xfrm>
            <a:off x="8901460"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DA8D18-2ECC-3198-5BF0-13CA09E7A4E0}"/>
              </a:ext>
            </a:extLst>
          </p:cNvPr>
          <p:cNvCxnSpPr>
            <a:cxnSpLocks/>
          </p:cNvCxnSpPr>
          <p:nvPr/>
        </p:nvCxnSpPr>
        <p:spPr>
          <a:xfrm>
            <a:off x="12906532"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pic>
        <p:nvPicPr>
          <p:cNvPr id="33" name="Graphic 80">
            <a:extLst>
              <a:ext uri="{FF2B5EF4-FFF2-40B4-BE49-F238E27FC236}">
                <a16:creationId xmlns:a16="http://schemas.microsoft.com/office/drawing/2014/main" id="{5D137D17-6588-42F6-B97A-F84EE59CC0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96426" y="925866"/>
            <a:ext cx="1044000" cy="1044000"/>
          </a:xfrm>
          <a:prstGeom prst="rect">
            <a:avLst/>
          </a:prstGeom>
        </p:spPr>
      </p:pic>
      <p:pic>
        <p:nvPicPr>
          <p:cNvPr id="3" name="Picture 2">
            <a:extLst>
              <a:ext uri="{FF2B5EF4-FFF2-40B4-BE49-F238E27FC236}">
                <a16:creationId xmlns:a16="http://schemas.microsoft.com/office/drawing/2014/main" id="{1733DD89-8FF5-42FB-B915-C2C8AF4418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4529" y="900967"/>
            <a:ext cx="1264265" cy="1045450"/>
          </a:xfrm>
          <a:prstGeom prst="rect">
            <a:avLst/>
          </a:prstGeom>
        </p:spPr>
      </p:pic>
      <p:pic>
        <p:nvPicPr>
          <p:cNvPr id="5" name="Picture 4">
            <a:extLst>
              <a:ext uri="{FF2B5EF4-FFF2-40B4-BE49-F238E27FC236}">
                <a16:creationId xmlns:a16="http://schemas.microsoft.com/office/drawing/2014/main" id="{4A316EFF-11CE-4BDA-9DEB-D92F2C647D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80081" y="858597"/>
            <a:ext cx="1049950" cy="1139135"/>
          </a:xfrm>
          <a:prstGeom prst="rect">
            <a:avLst/>
          </a:prstGeom>
        </p:spPr>
      </p:pic>
      <p:pic>
        <p:nvPicPr>
          <p:cNvPr id="38" name="Graphic 101">
            <a:extLst>
              <a:ext uri="{FF2B5EF4-FFF2-40B4-BE49-F238E27FC236}">
                <a16:creationId xmlns:a16="http://schemas.microsoft.com/office/drawing/2014/main" id="{2803248A-058C-4472-A58E-C97FF86FA778}"/>
              </a:ext>
            </a:extLst>
          </p:cNvPr>
          <p:cNvPicPr/>
          <p:nvPr/>
        </p:nvPicPr>
        <p:blipFill>
          <a:blip r:embed="rId9">
            <a:extLst>
              <a:ext uri="{96DAC541-7B7A-43D3-8B79-37D633B846F1}">
                <asvg:svgBlip xmlns:asvg="http://schemas.microsoft.com/office/drawing/2016/SVG/main" r:embed="rId10"/>
              </a:ext>
            </a:extLst>
          </a:blip>
          <a:stretch>
            <a:fillRect/>
          </a:stretch>
        </p:blipFill>
        <p:spPr>
          <a:xfrm>
            <a:off x="7316081" y="2757591"/>
            <a:ext cx="961647" cy="961647"/>
          </a:xfrm>
          <a:prstGeom prst="rect">
            <a:avLst/>
          </a:prstGeom>
        </p:spPr>
      </p:pic>
      <p:sp>
        <p:nvSpPr>
          <p:cNvPr id="27" name="TextBox 26">
            <a:extLst>
              <a:ext uri="{FF2B5EF4-FFF2-40B4-BE49-F238E27FC236}">
                <a16:creationId xmlns:a16="http://schemas.microsoft.com/office/drawing/2014/main" id="{90B0B5BC-86F8-E654-5D64-ACE62E9CDD61}"/>
              </a:ext>
            </a:extLst>
          </p:cNvPr>
          <p:cNvSpPr txBox="1"/>
          <p:nvPr/>
        </p:nvSpPr>
        <p:spPr>
          <a:xfrm>
            <a:off x="9236956" y="2848596"/>
            <a:ext cx="1950124"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ECONOMIC JUSTICE</a:t>
            </a:r>
            <a:endParaRPr lang="en-AU">
              <a:solidFill>
                <a:srgbClr val="0C244C"/>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B5F1437F-CAD2-45E9-ABF6-C574CFDA404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80081" y="2686619"/>
            <a:ext cx="1133603" cy="1025846"/>
          </a:xfrm>
          <a:prstGeom prst="rect">
            <a:avLst/>
          </a:prstGeom>
        </p:spPr>
      </p:pic>
    </p:spTree>
    <p:extLst>
      <p:ext uri="{BB962C8B-B14F-4D97-AF65-F5344CB8AC3E}">
        <p14:creationId xmlns:p14="http://schemas.microsoft.com/office/powerpoint/2010/main" val="281247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3"/>
            <a:extLst>
              <a:ext uri="{FF2B5EF4-FFF2-40B4-BE49-F238E27FC236}">
                <a16:creationId xmlns:a16="http://schemas.microsoft.com/office/drawing/2014/main" id="{AAD30DA8-6CB0-C869-40A2-4675915653CC}"/>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3148" r="3148"/>
          <a:stretch/>
        </p:blipFill>
        <p:spPr/>
      </p:pic>
      <p:pic>
        <p:nvPicPr>
          <p:cNvPr id="4" name="Graphic 3" descr="Play with solid fill">
            <a:hlinkClick r:id="rId3"/>
            <a:extLst>
              <a:ext uri="{FF2B5EF4-FFF2-40B4-BE49-F238E27FC236}">
                <a16:creationId xmlns:a16="http://schemas.microsoft.com/office/drawing/2014/main" id="{3E86E0B2-BBDD-DBC5-6B64-459B29DBE1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00315" y="3537169"/>
            <a:ext cx="1339631" cy="1339631"/>
          </a:xfrm>
          <a:prstGeom prst="rect">
            <a:avLst/>
          </a:prstGeom>
        </p:spPr>
      </p:pic>
    </p:spTree>
    <p:extLst>
      <p:ext uri="{BB962C8B-B14F-4D97-AF65-F5344CB8AC3E}">
        <p14:creationId xmlns:p14="http://schemas.microsoft.com/office/powerpoint/2010/main" val="369242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group of people in a room&#10;&#10;Description automatically generated">
            <a:extLst>
              <a:ext uri="{FF2B5EF4-FFF2-40B4-BE49-F238E27FC236}">
                <a16:creationId xmlns:a16="http://schemas.microsoft.com/office/drawing/2014/main" id="{51470DF4-8F71-DC2D-EC45-C68996B9A8D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9456"/>
            <a:ext cx="17340263" cy="5277255"/>
          </a:xfrm>
        </p:spPr>
      </p:pic>
      <p:sp>
        <p:nvSpPr>
          <p:cNvPr id="3" name="Title 2">
            <a:extLst>
              <a:ext uri="{FF2B5EF4-FFF2-40B4-BE49-F238E27FC236}">
                <a16:creationId xmlns:a16="http://schemas.microsoft.com/office/drawing/2014/main" id="{852D2DF9-BD00-AF25-D932-C3E3A4D319EC}"/>
              </a:ext>
            </a:extLst>
          </p:cNvPr>
          <p:cNvSpPr>
            <a:spLocks noGrp="1"/>
          </p:cNvSpPr>
          <p:nvPr>
            <p:ph type="title"/>
          </p:nvPr>
        </p:nvSpPr>
        <p:spPr>
          <a:xfrm>
            <a:off x="523914" y="5612917"/>
            <a:ext cx="3702066" cy="3381479"/>
          </a:xfrm>
        </p:spPr>
        <p:txBody>
          <a:bodyPr/>
          <a:lstStyle/>
          <a:p>
            <a:r>
              <a:rPr lang="en-US" sz="4400">
                <a:solidFill>
                  <a:srgbClr val="762000"/>
                </a:solidFill>
              </a:rPr>
              <a:t>Our Work Is Guided By</a:t>
            </a:r>
            <a:endParaRPr lang="en-AU" sz="4400">
              <a:solidFill>
                <a:srgbClr val="762000"/>
              </a:solidFill>
            </a:endParaRPr>
          </a:p>
        </p:txBody>
      </p:sp>
      <p:sp>
        <p:nvSpPr>
          <p:cNvPr id="17" name="Text Placeholder 16">
            <a:extLst>
              <a:ext uri="{FF2B5EF4-FFF2-40B4-BE49-F238E27FC236}">
                <a16:creationId xmlns:a16="http://schemas.microsoft.com/office/drawing/2014/main" id="{F83C4C40-B2D3-4DCF-0844-92A234329785}"/>
              </a:ext>
            </a:extLst>
          </p:cNvPr>
          <p:cNvSpPr>
            <a:spLocks noGrp="1"/>
          </p:cNvSpPr>
          <p:nvPr>
            <p:ph type="body" sz="half" idx="12"/>
          </p:nvPr>
        </p:nvSpPr>
        <p:spPr>
          <a:xfrm>
            <a:off x="4863830" y="5612917"/>
            <a:ext cx="11756579" cy="2927909"/>
          </a:xfrm>
        </p:spPr>
        <p:txBody>
          <a:bodyPr lIns="91440" tIns="45720" rIns="91440" bIns="45720" anchor="t"/>
          <a:lstStyle/>
          <a:p>
            <a:pPr>
              <a:lnSpc>
                <a:spcPct val="110000"/>
              </a:lnSpc>
            </a:pPr>
            <a:r>
              <a:rPr lang="en-US" sz="2800" dirty="0">
                <a:latin typeface="Arial"/>
                <a:cs typeface="Arial"/>
              </a:rPr>
              <a:t>By engaging with church documents such as </a:t>
            </a:r>
            <a:r>
              <a:rPr lang="en-US" sz="2800" i="1" dirty="0">
                <a:latin typeface="Arial"/>
                <a:cs typeface="Arial"/>
              </a:rPr>
              <a:t>Laudato Si'</a:t>
            </a:r>
            <a:r>
              <a:rPr lang="en-US" sz="2800" dirty="0">
                <a:latin typeface="Arial"/>
                <a:cs typeface="Arial"/>
              </a:rPr>
              <a:t> and </a:t>
            </a:r>
            <a:r>
              <a:rPr lang="en-US" sz="2800" i="1" dirty="0">
                <a:latin typeface="Arial"/>
                <a:cs typeface="Arial"/>
              </a:rPr>
              <a:t>Fratelli Tutti,</a:t>
            </a:r>
            <a:r>
              <a:rPr lang="en-US" sz="2800" dirty="0">
                <a:latin typeface="Arial"/>
                <a:cs typeface="Arial"/>
              </a:rPr>
              <a:t> the Sustainable Development Goals and the Catholic </a:t>
            </a:r>
            <a:r>
              <a:rPr lang="en-US" sz="2800" err="1">
                <a:latin typeface="Arial"/>
                <a:cs typeface="Arial"/>
              </a:rPr>
              <a:t>Earthcare</a:t>
            </a:r>
            <a:r>
              <a:rPr lang="en-US" sz="2800" dirty="0">
                <a:latin typeface="Arial"/>
                <a:cs typeface="Arial"/>
              </a:rPr>
              <a:t> program, Caritas Australia is able to respond to </a:t>
            </a:r>
            <a:r>
              <a:rPr lang="en-US" sz="2800" i="1" dirty="0">
                <a:latin typeface="Arial"/>
                <a:ea typeface="Tahoma"/>
                <a:cs typeface="Arial"/>
              </a:rPr>
              <a:t>both </a:t>
            </a:r>
            <a:r>
              <a:rPr lang="en-US" sz="2800" i="1" dirty="0">
                <a:solidFill>
                  <a:srgbClr val="404040"/>
                </a:solidFill>
                <a:latin typeface="Arial"/>
                <a:ea typeface="Tahoma"/>
                <a:cs typeface="Arial"/>
              </a:rPr>
              <a:t>the cry of the earth and the cry of the poor. </a:t>
            </a:r>
            <a:r>
              <a:rPr lang="en-US" sz="1600" i="1" dirty="0">
                <a:solidFill>
                  <a:srgbClr val="404040"/>
                </a:solidFill>
                <a:latin typeface="Arial"/>
                <a:ea typeface="Tahoma"/>
                <a:cs typeface="Arial"/>
              </a:rPr>
              <a:t>(LS n49)</a:t>
            </a:r>
            <a:endParaRPr lang="en-US" sz="1600" i="1" dirty="0">
              <a:latin typeface="Arial"/>
              <a:cs typeface="Arial"/>
            </a:endParaRPr>
          </a:p>
        </p:txBody>
      </p:sp>
      <p:cxnSp>
        <p:nvCxnSpPr>
          <p:cNvPr id="18" name="Straight Connector 17">
            <a:extLst>
              <a:ext uri="{FF2B5EF4-FFF2-40B4-BE49-F238E27FC236}">
                <a16:creationId xmlns:a16="http://schemas.microsoft.com/office/drawing/2014/main" id="{5880CACA-7124-2B87-4C28-EB7F0CEAB229}"/>
              </a:ext>
            </a:extLst>
          </p:cNvPr>
          <p:cNvCxnSpPr>
            <a:cxnSpLocks/>
          </p:cNvCxnSpPr>
          <p:nvPr/>
        </p:nvCxnSpPr>
        <p:spPr>
          <a:xfrm>
            <a:off x="4438596" y="5705272"/>
            <a:ext cx="0" cy="274320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94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5AF3B-F9D5-55F0-92A2-EE3FCE25F6CD}"/>
              </a:ext>
            </a:extLst>
          </p:cNvPr>
          <p:cNvSpPr>
            <a:spLocks noGrp="1"/>
          </p:cNvSpPr>
          <p:nvPr>
            <p:ph type="title"/>
          </p:nvPr>
        </p:nvSpPr>
        <p:spPr>
          <a:xfrm>
            <a:off x="597042" y="5257800"/>
            <a:ext cx="3348687" cy="2253070"/>
          </a:xfrm>
        </p:spPr>
        <p:txBody>
          <a:bodyPr lIns="91440" tIns="45720" rIns="91440" bIns="45720" anchor="t"/>
          <a:lstStyle/>
          <a:p>
            <a:pPr algn="r"/>
            <a:r>
              <a:rPr lang="en-US" sz="4400">
                <a:latin typeface="Arial"/>
                <a:cs typeface="Arial"/>
              </a:rPr>
              <a:t>Our Network</a:t>
            </a:r>
            <a:endParaRPr lang="en-US" sz="4400"/>
          </a:p>
        </p:txBody>
      </p:sp>
      <p:sp>
        <p:nvSpPr>
          <p:cNvPr id="4" name="Text Placeholder 3">
            <a:extLst>
              <a:ext uri="{FF2B5EF4-FFF2-40B4-BE49-F238E27FC236}">
                <a16:creationId xmlns:a16="http://schemas.microsoft.com/office/drawing/2014/main" id="{86D4B60A-8913-7688-227E-86CFD5EA8FE5}"/>
              </a:ext>
            </a:extLst>
          </p:cNvPr>
          <p:cNvSpPr>
            <a:spLocks noGrp="1"/>
          </p:cNvSpPr>
          <p:nvPr>
            <p:ph type="body" sz="half" idx="12"/>
          </p:nvPr>
        </p:nvSpPr>
        <p:spPr>
          <a:xfrm>
            <a:off x="5164934" y="5257800"/>
            <a:ext cx="11353797" cy="2927909"/>
          </a:xfrm>
        </p:spPr>
        <p:txBody>
          <a:bodyPr lIns="91440" tIns="45720" rIns="91440" bIns="45720" anchor="t"/>
          <a:lstStyle/>
          <a:p>
            <a:pPr>
              <a:lnSpc>
                <a:spcPct val="110000"/>
              </a:lnSpc>
            </a:pPr>
            <a:r>
              <a:rPr lang="en-US" sz="2800" dirty="0">
                <a:latin typeface="Arial"/>
                <a:ea typeface="Roboto"/>
                <a:cs typeface="Arial"/>
              </a:rPr>
              <a:t>We are part of the Caritas Internationalis network, the second-largest humanitarian network in the world, which supports emergency aid and grassroots programs in over 200 countries and territories.</a:t>
            </a:r>
            <a:endParaRPr lang="en-US" sz="2800" dirty="0"/>
          </a:p>
          <a:p>
            <a:pPr>
              <a:lnSpc>
                <a:spcPct val="110000"/>
              </a:lnSpc>
            </a:pPr>
            <a:endParaRPr lang="en-US" sz="2800" dirty="0"/>
          </a:p>
        </p:txBody>
      </p:sp>
      <p:pic>
        <p:nvPicPr>
          <p:cNvPr id="5" name="Picture Placeholder 2" descr="A women standing in front of another group of women with their hands raised in the background.">
            <a:extLst>
              <a:ext uri="{FF2B5EF4-FFF2-40B4-BE49-F238E27FC236}">
                <a16:creationId xmlns:a16="http://schemas.microsoft.com/office/drawing/2014/main" id="{F71A5113-B177-E333-C436-C683C30FDAD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7340263" cy="4419600"/>
          </a:xfrm>
        </p:spPr>
      </p:pic>
      <p:cxnSp>
        <p:nvCxnSpPr>
          <p:cNvPr id="6" name="Straight Connector 5">
            <a:extLst>
              <a:ext uri="{FF2B5EF4-FFF2-40B4-BE49-F238E27FC236}">
                <a16:creationId xmlns:a16="http://schemas.microsoft.com/office/drawing/2014/main" id="{3E1CC59B-FCD1-4093-892A-49322F762B37}"/>
              </a:ext>
            </a:extLst>
          </p:cNvPr>
          <p:cNvCxnSpPr>
            <a:cxnSpLocks/>
          </p:cNvCxnSpPr>
          <p:nvPr/>
        </p:nvCxnSpPr>
        <p:spPr>
          <a:xfrm>
            <a:off x="4555331" y="5257800"/>
            <a:ext cx="0" cy="274320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14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14">
            <a:extLst>
              <a:ext uri="{FF2B5EF4-FFF2-40B4-BE49-F238E27FC236}">
                <a16:creationId xmlns:a16="http://schemas.microsoft.com/office/drawing/2014/main" id="{7BB3EF29-328F-3635-7118-6848FAF726E2}"/>
              </a:ext>
            </a:extLst>
          </p:cNvPr>
          <p:cNvSpPr/>
          <p:nvPr/>
        </p:nvSpPr>
        <p:spPr>
          <a:xfrm flipH="1" flipV="1">
            <a:off x="-9" y="-80116"/>
            <a:ext cx="17354590" cy="80116"/>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24" name="Title 23">
            <a:extLst>
              <a:ext uri="{FF2B5EF4-FFF2-40B4-BE49-F238E27FC236}">
                <a16:creationId xmlns:a16="http://schemas.microsoft.com/office/drawing/2014/main" id="{47D9115A-1A4C-7E9B-374A-4E523E664999}"/>
              </a:ext>
            </a:extLst>
          </p:cNvPr>
          <p:cNvSpPr>
            <a:spLocks noGrp="1"/>
          </p:cNvSpPr>
          <p:nvPr>
            <p:ph type="title"/>
          </p:nvPr>
        </p:nvSpPr>
        <p:spPr>
          <a:xfrm>
            <a:off x="524370" y="512938"/>
            <a:ext cx="4814951" cy="1081084"/>
          </a:xfrm>
        </p:spPr>
        <p:txBody>
          <a:bodyPr lIns="91440" tIns="45720" rIns="91440" bIns="45720" anchor="t"/>
          <a:lstStyle/>
          <a:p>
            <a:r>
              <a:rPr lang="en-US" sz="4400" dirty="0">
                <a:solidFill>
                  <a:srgbClr val="7B0C00"/>
                </a:solidFill>
                <a:latin typeface="Arial"/>
                <a:cs typeface="Arial"/>
              </a:rPr>
              <a:t>Where We Work</a:t>
            </a:r>
          </a:p>
        </p:txBody>
      </p:sp>
      <p:sp>
        <p:nvSpPr>
          <p:cNvPr id="26" name="Text Placeholder 25">
            <a:extLst>
              <a:ext uri="{FF2B5EF4-FFF2-40B4-BE49-F238E27FC236}">
                <a16:creationId xmlns:a16="http://schemas.microsoft.com/office/drawing/2014/main" id="{AAFA5522-6F68-8FC4-9362-97DD97C37DBB}"/>
              </a:ext>
            </a:extLst>
          </p:cNvPr>
          <p:cNvSpPr>
            <a:spLocks noGrp="1"/>
          </p:cNvSpPr>
          <p:nvPr>
            <p:ph type="body" sz="half" idx="11"/>
          </p:nvPr>
        </p:nvSpPr>
        <p:spPr>
          <a:xfrm>
            <a:off x="524370" y="2119318"/>
            <a:ext cx="5097761" cy="6248400"/>
          </a:xfrm>
        </p:spPr>
        <p:txBody>
          <a:bodyPr lIns="91440" tIns="45720" rIns="91440" bIns="45720" anchor="t"/>
          <a:lstStyle/>
          <a:p>
            <a:pPr>
              <a:lnSpc>
                <a:spcPct val="110000"/>
              </a:lnSpc>
            </a:pPr>
            <a:r>
              <a:rPr lang="en-US" sz="2800" dirty="0">
                <a:latin typeface="Arial"/>
                <a:cs typeface="Arial"/>
              </a:rPr>
              <a:t>Through partnerships with local </a:t>
            </a:r>
            <a:r>
              <a:rPr lang="en-US" sz="2800" dirty="0" err="1">
                <a:latin typeface="Arial"/>
                <a:cs typeface="Arial"/>
              </a:rPr>
              <a:t>organisations</a:t>
            </a:r>
            <a:r>
              <a:rPr lang="en-US" sz="2800" dirty="0">
                <a:latin typeface="Arial"/>
                <a:cs typeface="Arial"/>
              </a:rPr>
              <a:t> and Church networks, and as a member of Caritas Internationalis we are able to reach where the need is greatest and work together for a just future.</a:t>
            </a:r>
          </a:p>
        </p:txBody>
      </p:sp>
      <p:pic>
        <p:nvPicPr>
          <p:cNvPr id="30" name="Picture Placeholder 29" descr="A map of the world&#10;&#10;Description automatically generated">
            <a:extLst>
              <a:ext uri="{FF2B5EF4-FFF2-40B4-BE49-F238E27FC236}">
                <a16:creationId xmlns:a16="http://schemas.microsoft.com/office/drawing/2014/main" id="{878E85C1-D48F-730A-3BA1-0E7FE3992DF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r="-25"/>
          <a:stretch/>
        </p:blipFill>
        <p:spPr>
          <a:xfrm>
            <a:off x="6080610" y="-97074"/>
            <a:ext cx="11272285" cy="8938882"/>
          </a:xfrm>
        </p:spPr>
      </p:pic>
      <p:cxnSp>
        <p:nvCxnSpPr>
          <p:cNvPr id="2" name="Straight Connector 1">
            <a:extLst>
              <a:ext uri="{FF2B5EF4-FFF2-40B4-BE49-F238E27FC236}">
                <a16:creationId xmlns:a16="http://schemas.microsoft.com/office/drawing/2014/main" id="{89CE3748-2E97-45A4-85BF-F819A4C182C4}"/>
              </a:ext>
            </a:extLst>
          </p:cNvPr>
          <p:cNvCxnSpPr>
            <a:cxnSpLocks/>
          </p:cNvCxnSpPr>
          <p:nvPr/>
        </p:nvCxnSpPr>
        <p:spPr>
          <a:xfrm>
            <a:off x="-9" y="1600201"/>
            <a:ext cx="3302000"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22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B75D-A299-4B9A-8A20-6A3F09B4AA0B}"/>
              </a:ext>
            </a:extLst>
          </p:cNvPr>
          <p:cNvSpPr>
            <a:spLocks noGrp="1"/>
          </p:cNvSpPr>
          <p:nvPr>
            <p:ph type="title"/>
          </p:nvPr>
        </p:nvSpPr>
        <p:spPr>
          <a:xfrm>
            <a:off x="581891" y="519117"/>
            <a:ext cx="4832667" cy="1081084"/>
          </a:xfrm>
        </p:spPr>
        <p:txBody>
          <a:bodyPr/>
          <a:lstStyle/>
          <a:p>
            <a:r>
              <a:rPr lang="en-US" sz="4400" dirty="0">
                <a:solidFill>
                  <a:srgbClr val="7B0C00"/>
                </a:solidFill>
                <a:latin typeface="Arial"/>
                <a:cs typeface="Arial"/>
              </a:rPr>
              <a:t>What</a:t>
            </a:r>
            <a:r>
              <a:rPr lang="en-US" dirty="0"/>
              <a:t> </a:t>
            </a:r>
            <a:r>
              <a:rPr lang="en-US" sz="4400" dirty="0">
                <a:solidFill>
                  <a:srgbClr val="7B0C00"/>
                </a:solidFill>
                <a:latin typeface="Arial"/>
                <a:cs typeface="Arial"/>
              </a:rPr>
              <a:t>We</a:t>
            </a:r>
            <a:r>
              <a:rPr lang="en-US" dirty="0"/>
              <a:t> </a:t>
            </a:r>
            <a:r>
              <a:rPr lang="en-US" sz="4400" dirty="0">
                <a:solidFill>
                  <a:srgbClr val="7B0C00"/>
                </a:solidFill>
                <a:latin typeface="Arial"/>
                <a:cs typeface="Arial"/>
              </a:rPr>
              <a:t>Do</a:t>
            </a:r>
            <a:endParaRPr lang="en-AU" sz="4400" dirty="0">
              <a:solidFill>
                <a:srgbClr val="7B0C00"/>
              </a:solidFill>
              <a:latin typeface="Arial"/>
              <a:cs typeface="Arial"/>
            </a:endParaRPr>
          </a:p>
        </p:txBody>
      </p:sp>
      <p:pic>
        <p:nvPicPr>
          <p:cNvPr id="6" name="Picture Placeholder 5" descr="A group of people holding signs and a microphone as they march forward.">
            <a:extLst>
              <a:ext uri="{FF2B5EF4-FFF2-40B4-BE49-F238E27FC236}">
                <a16:creationId xmlns:a16="http://schemas.microsoft.com/office/drawing/2014/main" id="{3801F7B9-EECA-11EA-A892-DA1EA53ABE1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B38C351F-2F37-26DB-3609-610551F2A074}"/>
              </a:ext>
            </a:extLst>
          </p:cNvPr>
          <p:cNvSpPr>
            <a:spLocks noGrp="1"/>
          </p:cNvSpPr>
          <p:nvPr>
            <p:ph type="body" sz="half" idx="11"/>
          </p:nvPr>
        </p:nvSpPr>
        <p:spPr>
          <a:xfrm>
            <a:off x="581891" y="2035628"/>
            <a:ext cx="5040240" cy="6248400"/>
          </a:xfrm>
        </p:spPr>
        <p:txBody>
          <a:bodyPr lIns="91440" tIns="45720" rIns="91440" bIns="45720" anchor="t"/>
          <a:lstStyle/>
          <a:p>
            <a:pPr>
              <a:lnSpc>
                <a:spcPct val="110000"/>
              </a:lnSpc>
              <a:spcAft>
                <a:spcPts val="1200"/>
              </a:spcAft>
              <a:defRPr/>
            </a:pPr>
            <a:r>
              <a:rPr lang="en-AU" sz="2800" dirty="0"/>
              <a:t>Our work can be summarised as:</a:t>
            </a:r>
          </a:p>
          <a:p>
            <a:pPr marL="487672" indent="-487672">
              <a:lnSpc>
                <a:spcPct val="110000"/>
              </a:lnSpc>
              <a:spcAft>
                <a:spcPts val="1200"/>
              </a:spcAft>
              <a:buFont typeface="Arial" panose="020B0604020202020204" pitchFamily="34" charset="0"/>
              <a:buChar char="•"/>
              <a:defRPr/>
            </a:pPr>
            <a:r>
              <a:rPr lang="en-AU" sz="2800" b="1" dirty="0"/>
              <a:t>Humanitarian aid </a:t>
            </a:r>
          </a:p>
          <a:p>
            <a:pPr marL="487672" indent="-487672">
              <a:lnSpc>
                <a:spcPct val="110000"/>
              </a:lnSpc>
              <a:spcAft>
                <a:spcPts val="1200"/>
              </a:spcAft>
              <a:buFont typeface="Arial" panose="020B0604020202020204" pitchFamily="34" charset="0"/>
              <a:buChar char="•"/>
              <a:defRPr/>
            </a:pPr>
            <a:r>
              <a:rPr lang="en-AU" sz="2800" b="1" dirty="0"/>
              <a:t>Long-term development</a:t>
            </a:r>
          </a:p>
          <a:p>
            <a:pPr marL="487045" indent="-487045">
              <a:lnSpc>
                <a:spcPct val="110000"/>
              </a:lnSpc>
              <a:spcAft>
                <a:spcPts val="1200"/>
              </a:spcAft>
              <a:buFont typeface="Arial" panose="020B0604020202020204" pitchFamily="34" charset="0"/>
              <a:buChar char="•"/>
              <a:defRPr/>
            </a:pPr>
            <a:r>
              <a:rPr lang="en-AU" sz="2800" b="1" dirty="0">
                <a:latin typeface="Arial"/>
                <a:cs typeface="Arial"/>
              </a:rPr>
              <a:t>Education and advocacy </a:t>
            </a:r>
            <a:r>
              <a:rPr lang="en-AU" sz="2800" dirty="0">
                <a:latin typeface="Arial"/>
                <a:cs typeface="Arial"/>
              </a:rPr>
              <a:t>within Australia and with our international partners.</a:t>
            </a:r>
            <a:endParaRPr lang="en-US" sz="2800" dirty="0">
              <a:latin typeface="Arial"/>
              <a:cs typeface="Arial"/>
            </a:endParaRPr>
          </a:p>
        </p:txBody>
      </p:sp>
      <p:cxnSp>
        <p:nvCxnSpPr>
          <p:cNvPr id="3" name="Straight Connector 2">
            <a:extLst>
              <a:ext uri="{FF2B5EF4-FFF2-40B4-BE49-F238E27FC236}">
                <a16:creationId xmlns:a16="http://schemas.microsoft.com/office/drawing/2014/main" id="{62BFA180-A189-A141-60EC-A457CA3853BD}"/>
              </a:ext>
            </a:extLst>
          </p:cNvPr>
          <p:cNvCxnSpPr>
            <a:cxnSpLocks/>
          </p:cNvCxnSpPr>
          <p:nvPr/>
        </p:nvCxnSpPr>
        <p:spPr>
          <a:xfrm>
            <a:off x="-9" y="1600201"/>
            <a:ext cx="3302000"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5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9072BD-10C7-9CFB-062D-931CFD1F84E8}"/>
              </a:ext>
            </a:extLst>
          </p:cNvPr>
          <p:cNvSpPr>
            <a:spLocks noGrp="1"/>
          </p:cNvSpPr>
          <p:nvPr>
            <p:ph type="title"/>
          </p:nvPr>
        </p:nvSpPr>
        <p:spPr>
          <a:xfrm>
            <a:off x="518161" y="436651"/>
            <a:ext cx="4814951" cy="1081084"/>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Humanitarian Aid</a:t>
            </a:r>
            <a:endParaRPr lang="en-AU" sz="4400" dirty="0"/>
          </a:p>
        </p:txBody>
      </p:sp>
      <p:pic>
        <p:nvPicPr>
          <p:cNvPr id="10" name="Picture Placeholder 9">
            <a:extLst>
              <a:ext uri="{FF2B5EF4-FFF2-40B4-BE49-F238E27FC236}">
                <a16:creationId xmlns:a16="http://schemas.microsoft.com/office/drawing/2014/main" id="{F98F051C-9734-E921-1399-822A14D09E5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3448" b="-23448"/>
          <a:stretch/>
        </p:blipFill>
        <p:spPr/>
      </p:pic>
      <p:sp>
        <p:nvSpPr>
          <p:cNvPr id="12" name="Text Placeholder 11">
            <a:extLst>
              <a:ext uri="{FF2B5EF4-FFF2-40B4-BE49-F238E27FC236}">
                <a16:creationId xmlns:a16="http://schemas.microsoft.com/office/drawing/2014/main" id="{DF9EB32D-F87A-A3C1-0FCD-26E1F31BE492}"/>
              </a:ext>
            </a:extLst>
          </p:cNvPr>
          <p:cNvSpPr>
            <a:spLocks noGrp="1"/>
          </p:cNvSpPr>
          <p:nvPr>
            <p:ph type="body" sz="half" idx="11"/>
          </p:nvPr>
        </p:nvSpPr>
        <p:spPr>
          <a:xfrm>
            <a:off x="518161" y="2209800"/>
            <a:ext cx="5082418" cy="6248400"/>
          </a:xfrm>
        </p:spPr>
        <p:txBody>
          <a:bodyPr/>
          <a:lstStyle/>
          <a:p>
            <a:pPr>
              <a:lnSpc>
                <a:spcPct val="110000"/>
              </a:lnSpc>
              <a:spcAft>
                <a:spcPts val="1200"/>
              </a:spcAft>
            </a:pPr>
            <a:r>
              <a:rPr lang="en-AU" sz="2800" b="1" dirty="0">
                <a:solidFill>
                  <a:srgbClr val="414042"/>
                </a:solidFill>
                <a:latin typeface="Arial" panose="020B0604020202020204" pitchFamily="34" charset="0"/>
                <a:cs typeface="Arial" panose="020B0604020202020204" pitchFamily="34" charset="0"/>
              </a:rPr>
              <a:t>Responding to emergencies </a:t>
            </a:r>
          </a:p>
          <a:p>
            <a:pPr>
              <a:lnSpc>
                <a:spcPct val="110000"/>
              </a:lnSpc>
              <a:spcAft>
                <a:spcPts val="1200"/>
              </a:spcAft>
            </a:pPr>
            <a:r>
              <a:rPr lang="en-AU" sz="2800" dirty="0">
                <a:solidFill>
                  <a:srgbClr val="414042"/>
                </a:solidFill>
                <a:latin typeface="Arial" panose="020B0604020202020204" pitchFamily="34" charset="0"/>
                <a:cs typeface="Arial" panose="020B0604020202020204" pitchFamily="34" charset="0"/>
              </a:rPr>
              <a:t>As a member of Caritas Internationalis, one of the world's largest and most effective emergency networks, whenever or wherever disaster occurs, Caritas Australia can respond almost immediately – using local church structures to deliver relief (food, water, medicine, shelter) – to people in need.</a:t>
            </a:r>
            <a:endParaRPr lang="en-AU" sz="2800" b="1" dirty="0">
              <a:solidFill>
                <a:srgbClr val="414042"/>
              </a:solidFill>
              <a:latin typeface="Arial" panose="020B0604020202020204" pitchFamily="34" charset="0"/>
              <a:cs typeface="Arial" panose="020B0604020202020204" pitchFamily="34" charset="0"/>
            </a:endParaRPr>
          </a:p>
          <a:p>
            <a:endParaRPr lang="en-AU" sz="2800" dirty="0"/>
          </a:p>
        </p:txBody>
      </p:sp>
      <p:sp>
        <p:nvSpPr>
          <p:cNvPr id="6" name="Title 2">
            <a:extLst>
              <a:ext uri="{FF2B5EF4-FFF2-40B4-BE49-F238E27FC236}">
                <a16:creationId xmlns:a16="http://schemas.microsoft.com/office/drawing/2014/main" id="{0CF9B81C-9FB1-B46C-70E1-7BCDF679C589}"/>
              </a:ext>
            </a:extLst>
          </p:cNvPr>
          <p:cNvSpPr txBox="1">
            <a:spLocks/>
          </p:cNvSpPr>
          <p:nvPr/>
        </p:nvSpPr>
        <p:spPr>
          <a:xfrm>
            <a:off x="10318174" y="1668467"/>
            <a:ext cx="4953000" cy="814400"/>
          </a:xfrm>
          <a:prstGeom prst="rect">
            <a:avLst/>
          </a:prstGeom>
        </p:spPr>
        <p:txBody>
          <a:bodyPr/>
          <a:lstStyle>
            <a:lvl1pPr eaLnBrk="1" hangingPunct="1">
              <a:defRPr baseline="0">
                <a:latin typeface="+mj-lt"/>
                <a:ea typeface="+mj-ea"/>
                <a:cs typeface="+mj-cs"/>
              </a:defRPr>
            </a:lvl1pPr>
          </a:lstStyle>
          <a:p>
            <a:endPar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AA89665C-AC9F-8CC7-9019-2470F1875CE8}"/>
              </a:ext>
            </a:extLst>
          </p:cNvPr>
          <p:cNvCxnSpPr>
            <a:cxnSpLocks/>
          </p:cNvCxnSpPr>
          <p:nvPr/>
        </p:nvCxnSpPr>
        <p:spPr>
          <a:xfrm>
            <a:off x="0" y="1517735"/>
            <a:ext cx="3302000"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77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8BBB6CD-A4CF-A1DD-6A42-C884B0CD6A80}"/>
              </a:ext>
            </a:extLst>
          </p:cNvPr>
          <p:cNvCxnSpPr>
            <a:cxnSpLocks/>
          </p:cNvCxnSpPr>
          <p:nvPr/>
        </p:nvCxnSpPr>
        <p:spPr>
          <a:xfrm>
            <a:off x="0" y="1936969"/>
            <a:ext cx="3302000"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261728C-D715-A430-A37E-6ED6C9E02006}"/>
              </a:ext>
            </a:extLst>
          </p:cNvPr>
          <p:cNvSpPr>
            <a:spLocks noGrp="1"/>
          </p:cNvSpPr>
          <p:nvPr>
            <p:ph type="title"/>
          </p:nvPr>
        </p:nvSpPr>
        <p:spPr>
          <a:xfrm>
            <a:off x="595744" y="349724"/>
            <a:ext cx="4799215" cy="1431603"/>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Long-Term Development</a:t>
            </a:r>
            <a:endParaRPr lang="en-AU" sz="4400" dirty="0"/>
          </a:p>
        </p:txBody>
      </p:sp>
      <p:pic>
        <p:nvPicPr>
          <p:cNvPr id="12" name="Picture Placeholder 11">
            <a:extLst>
              <a:ext uri="{FF2B5EF4-FFF2-40B4-BE49-F238E27FC236}">
                <a16:creationId xmlns:a16="http://schemas.microsoft.com/office/drawing/2014/main" id="{5F8FAA35-0680-16E4-E499-1C0D1585AF8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701" r="-7701"/>
          <a:stretch/>
        </p:blipFill>
        <p:spPr/>
      </p:pic>
      <p:sp>
        <p:nvSpPr>
          <p:cNvPr id="6" name="Text Placeholder 5">
            <a:extLst>
              <a:ext uri="{FF2B5EF4-FFF2-40B4-BE49-F238E27FC236}">
                <a16:creationId xmlns:a16="http://schemas.microsoft.com/office/drawing/2014/main" id="{3A4790D7-89B3-7D3C-8F80-92476721AD77}"/>
              </a:ext>
            </a:extLst>
          </p:cNvPr>
          <p:cNvSpPr>
            <a:spLocks noGrp="1"/>
          </p:cNvSpPr>
          <p:nvPr>
            <p:ph type="body" sz="half" idx="11"/>
          </p:nvPr>
        </p:nvSpPr>
        <p:spPr>
          <a:xfrm>
            <a:off x="595745" y="2209800"/>
            <a:ext cx="5292438" cy="6248400"/>
          </a:xfrm>
        </p:spPr>
        <p:txBody>
          <a:bodyPr/>
          <a:lstStyle/>
          <a:p>
            <a:pPr>
              <a:lnSpc>
                <a:spcPct val="110000"/>
              </a:lnSpc>
              <a:spcBef>
                <a:spcPct val="50000"/>
              </a:spcBef>
            </a:pPr>
            <a:r>
              <a:rPr lang="en-AU" altLang="en-US" sz="2800" b="1" dirty="0">
                <a:solidFill>
                  <a:srgbClr val="414042"/>
                </a:solidFill>
                <a:latin typeface="Arial" panose="020B0604020202020204" pitchFamily="34" charset="0"/>
                <a:cs typeface="Arial" panose="020B0604020202020204" pitchFamily="34" charset="0"/>
              </a:rPr>
              <a:t>Helping people help themselves</a:t>
            </a:r>
          </a:p>
          <a:p>
            <a:pPr>
              <a:lnSpc>
                <a:spcPct val="110000"/>
              </a:lnSpc>
              <a:spcBef>
                <a:spcPct val="50000"/>
              </a:spcBef>
            </a:pPr>
            <a:r>
              <a:rPr lang="en-AU" altLang="en-US" sz="2800" dirty="0">
                <a:solidFill>
                  <a:srgbClr val="414042"/>
                </a:solidFill>
                <a:latin typeface="Arial" panose="020B0604020202020204" pitchFamily="34" charset="0"/>
                <a:cs typeface="Arial" panose="020B0604020202020204" pitchFamily="34" charset="0"/>
              </a:rPr>
              <a:t>Caritas Australia supports communities in many ways, including:</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health and hygiene</a:t>
            </a:r>
            <a:endParaRPr lang="en-US" altLang="en-US" sz="2800" dirty="0">
              <a:solidFill>
                <a:srgbClr val="414042"/>
              </a:solidFill>
              <a:latin typeface="Arial" panose="020B0604020202020204" pitchFamily="34" charset="0"/>
              <a:cs typeface="Arial" panose="020B0604020202020204" pitchFamily="34" charset="0"/>
            </a:endParaRP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education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Indigenous rights</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disaster risk reduction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climate justice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disability</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food security and agriculture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water and sanitation</a:t>
            </a:r>
          </a:p>
        </p:txBody>
      </p:sp>
    </p:spTree>
    <p:extLst>
      <p:ext uri="{BB962C8B-B14F-4D97-AF65-F5344CB8AC3E}">
        <p14:creationId xmlns:p14="http://schemas.microsoft.com/office/powerpoint/2010/main" val="19258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half" idx="2"/>
          </p:nvPr>
        </p:nvSpPr>
        <p:spPr>
          <a:xfrm>
            <a:off x="831810" y="2000250"/>
            <a:ext cx="15239464" cy="6457950"/>
          </a:xfrm>
          <a:prstGeom prst="rect">
            <a:avLst/>
          </a:prstGeom>
        </p:spPr>
        <p:txBody>
          <a:bodyPr lIns="130048" tIns="65024" rIns="130048" bIns="65024" anchor="t"/>
          <a:lstStyle/>
          <a:p>
            <a:pPr>
              <a:lnSpc>
                <a:spcPct val="100000"/>
              </a:lnSpc>
            </a:pPr>
            <a:r>
              <a:rPr lang="en-US" sz="2800" dirty="0">
                <a:solidFill>
                  <a:schemeClr val="tx1">
                    <a:lumMod val="75000"/>
                    <a:lumOff val="25000"/>
                  </a:schemeClr>
                </a:solidFill>
              </a:rPr>
              <a:t>Learning about challenges to the health, wellbeing and safety of others and our Earth can be hard. If you feel worried or upset about anything you have learnt about through this resource, make sure you talk to </a:t>
            </a:r>
            <a:r>
              <a:rPr lang="en-US" sz="2800" dirty="0"/>
              <a:t>a friend</a:t>
            </a:r>
            <a:r>
              <a:rPr lang="en-US" sz="2800" dirty="0">
                <a:solidFill>
                  <a:schemeClr val="tx1">
                    <a:lumMod val="75000"/>
                    <a:lumOff val="25000"/>
                  </a:schemeClr>
                </a:solidFill>
              </a:rPr>
              <a:t> or trusted adult. They can share your concerns via our </a:t>
            </a:r>
            <a:r>
              <a:rPr lang="en-US" sz="2800" dirty="0">
                <a:solidFill>
                  <a:srgbClr val="0563C1"/>
                </a:solidFill>
                <a:hlinkClick r:id="rId2"/>
              </a:rPr>
              <a:t>website</a:t>
            </a:r>
            <a:r>
              <a:rPr lang="en-US" sz="2800" dirty="0"/>
              <a:t>. </a:t>
            </a:r>
          </a:p>
          <a:p>
            <a:pPr marL="1399800">
              <a:spcAft>
                <a:spcPts val="853"/>
              </a:spcAft>
            </a:pPr>
            <a:endParaRPr lang="en-US" sz="2800" dirty="0"/>
          </a:p>
          <a:p>
            <a:pPr marL="1399800">
              <a:spcAft>
                <a:spcPts val="853"/>
              </a:spcAft>
            </a:pPr>
            <a:endParaRPr lang="en-US" sz="2800" dirty="0"/>
          </a:p>
          <a:p>
            <a:pPr marL="1526234"/>
            <a:r>
              <a:rPr lang="en-US" sz="2800" dirty="0">
                <a:solidFill>
                  <a:schemeClr val="tx1">
                    <a:lumMod val="75000"/>
                    <a:lumOff val="25000"/>
                  </a:schemeClr>
                </a:solidFill>
              </a:rPr>
              <a:t>Do you have an idea for how Caritas Australia can improve our school resources? We would love to hear it! Please email </a:t>
            </a:r>
            <a:r>
              <a:rPr lang="en-US" sz="2800" dirty="0">
                <a:hlinkClick r:id="rId3"/>
              </a:rPr>
              <a:t>education@caritas.org.au</a:t>
            </a:r>
            <a:r>
              <a:rPr lang="en-US" sz="2800" dirty="0"/>
              <a:t> </a:t>
            </a:r>
            <a:br>
              <a:rPr lang="en-US" sz="2800" dirty="0"/>
            </a:br>
            <a:r>
              <a:rPr lang="en-US" sz="2800" dirty="0"/>
              <a:t> </a:t>
            </a:r>
            <a:endParaRPr lang="en-US" sz="2800" dirty="0">
              <a:ea typeface="Roboto Light" panose="02000000000000000000" pitchFamily="2" charset="0"/>
            </a:endParaRPr>
          </a:p>
        </p:txBody>
      </p:sp>
      <p:sp>
        <p:nvSpPr>
          <p:cNvPr id="3" name="Title 2">
            <a:extLst>
              <a:ext uri="{FF2B5EF4-FFF2-40B4-BE49-F238E27FC236}">
                <a16:creationId xmlns:a16="http://schemas.microsoft.com/office/drawing/2014/main" id="{B4BCA273-3FDD-E4B1-CC9C-72358F39F1FB}"/>
              </a:ext>
            </a:extLst>
          </p:cNvPr>
          <p:cNvSpPr>
            <a:spLocks noGrp="1"/>
          </p:cNvSpPr>
          <p:nvPr>
            <p:ph type="title"/>
          </p:nvPr>
        </p:nvSpPr>
        <p:spPr>
          <a:xfrm>
            <a:off x="831809" y="301151"/>
            <a:ext cx="14644753" cy="800100"/>
          </a:xfrm>
        </p:spPr>
        <p:txBody>
          <a:bodyPr/>
          <a:lstStyle/>
          <a:p>
            <a:r>
              <a:rPr lang="en-US" sz="4400" dirty="0"/>
              <a:t>Share Your Concerns And Ideas</a:t>
            </a:r>
            <a:endParaRPr lang="en-AU" sz="4400" dirty="0"/>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114" y="3752961"/>
            <a:ext cx="1476264" cy="1476264"/>
          </a:xfrm>
          <a:prstGeom prst="rect">
            <a:avLst/>
          </a:prstGeom>
        </p:spPr>
      </p:pic>
    </p:spTree>
    <p:extLst>
      <p:ext uri="{BB962C8B-B14F-4D97-AF65-F5344CB8AC3E}">
        <p14:creationId xmlns:p14="http://schemas.microsoft.com/office/powerpoint/2010/main" val="3831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on the floor&#10;&#10;Description automatically generated">
            <a:extLst>
              <a:ext uri="{FF2B5EF4-FFF2-40B4-BE49-F238E27FC236}">
                <a16:creationId xmlns:a16="http://schemas.microsoft.com/office/drawing/2014/main" id="{A8FE8A79-4B97-603F-C570-83A6EFB257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Round Diagonal Corner of Rectangle 1">
            <a:extLst>
              <a:ext uri="{FF2B5EF4-FFF2-40B4-BE49-F238E27FC236}">
                <a16:creationId xmlns:a16="http://schemas.microsoft.com/office/drawing/2014/main" id="{2D3B9589-436A-EC90-0B51-D67572FD00DF}"/>
              </a:ext>
            </a:extLst>
          </p:cNvPr>
          <p:cNvSpPr/>
          <p:nvPr/>
        </p:nvSpPr>
        <p:spPr>
          <a:xfrm rot="16200000">
            <a:off x="9431276" y="1114827"/>
            <a:ext cx="7856095" cy="7302840"/>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itle 2">
            <a:extLst>
              <a:ext uri="{FF2B5EF4-FFF2-40B4-BE49-F238E27FC236}">
                <a16:creationId xmlns:a16="http://schemas.microsoft.com/office/drawing/2014/main" id="{EEE5E622-4AB2-201B-3737-CE42BC343893}"/>
              </a:ext>
            </a:extLst>
          </p:cNvPr>
          <p:cNvSpPr txBox="1">
            <a:spLocks/>
          </p:cNvSpPr>
          <p:nvPr/>
        </p:nvSpPr>
        <p:spPr>
          <a:xfrm>
            <a:off x="9969833" y="1252724"/>
            <a:ext cx="6852226"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Education and Advocacy</a:t>
            </a:r>
          </a:p>
        </p:txBody>
      </p:sp>
      <p:sp>
        <p:nvSpPr>
          <p:cNvPr id="5" name="TextBox 4">
            <a:extLst>
              <a:ext uri="{FF2B5EF4-FFF2-40B4-BE49-F238E27FC236}">
                <a16:creationId xmlns:a16="http://schemas.microsoft.com/office/drawing/2014/main" id="{36653156-96D9-8A2B-353C-28FEEBAE81EA}"/>
              </a:ext>
            </a:extLst>
          </p:cNvPr>
          <p:cNvSpPr txBox="1"/>
          <p:nvPr/>
        </p:nvSpPr>
        <p:spPr>
          <a:xfrm>
            <a:off x="9969833" y="2436744"/>
            <a:ext cx="6692569" cy="5577104"/>
          </a:xfrm>
          <a:prstGeom prst="rect">
            <a:avLst/>
          </a:prstGeom>
          <a:noFill/>
        </p:spPr>
        <p:txBody>
          <a:bodyPr wrap="square" rtlCol="0">
            <a:spAutoFit/>
          </a:bodyPr>
          <a:lstStyle/>
          <a:p>
            <a:pPr>
              <a:lnSpc>
                <a:spcPct val="110000"/>
              </a:lnSpc>
              <a:spcAft>
                <a:spcPts val="1200"/>
              </a:spcAft>
            </a:pPr>
            <a:r>
              <a:rPr lang="en-AU" sz="2800" b="1">
                <a:solidFill>
                  <a:srgbClr val="414042"/>
                </a:solidFill>
                <a:latin typeface="Arial" panose="020B0604020202020204" pitchFamily="34" charset="0"/>
                <a:cs typeface="Arial" panose="020B0604020202020204" pitchFamily="34" charset="0"/>
              </a:rPr>
              <a:t>Informing others</a:t>
            </a:r>
          </a:p>
          <a:p>
            <a:pPr>
              <a:lnSpc>
                <a:spcPct val="110000"/>
              </a:lnSpc>
              <a:spcAft>
                <a:spcPts val="1200"/>
              </a:spcAft>
            </a:pPr>
            <a:r>
              <a:rPr lang="en-AU" sz="2800">
                <a:solidFill>
                  <a:srgbClr val="414042"/>
                </a:solidFill>
                <a:latin typeface="Arial" panose="020B0604020202020204" pitchFamily="34" charset="0"/>
                <a:cs typeface="Arial" panose="020B0604020202020204" pitchFamily="34" charset="0"/>
              </a:rPr>
              <a:t>Our education work enables </a:t>
            </a:r>
            <a:r>
              <a:rPr lang="en-US" sz="2800">
                <a:solidFill>
                  <a:srgbClr val="414042"/>
                </a:solidFill>
                <a:latin typeface="Arial" panose="020B0604020202020204" pitchFamily="34" charset="0"/>
                <a:cs typeface="Arial" panose="020B0604020202020204" pitchFamily="34" charset="0"/>
              </a:rPr>
              <a:t>individuals to learn about their own worldviews, their essential inter-connectedness with all creation and the global issues that are the root causes of poverty. </a:t>
            </a:r>
          </a:p>
          <a:p>
            <a:pPr>
              <a:lnSpc>
                <a:spcPct val="110000"/>
              </a:lnSpc>
              <a:spcAft>
                <a:spcPts val="1200"/>
              </a:spcAft>
            </a:pPr>
            <a:r>
              <a:rPr lang="en-US" sz="2800">
                <a:solidFill>
                  <a:srgbClr val="414042"/>
                </a:solidFill>
                <a:latin typeface="Arial" panose="020B0604020202020204" pitchFamily="34" charset="0"/>
                <a:cs typeface="Arial" panose="020B0604020202020204" pitchFamily="34" charset="0"/>
              </a:rPr>
              <a:t>This equips each of us to make a stand to end poverty, promote justice and uphold dignity, and to make choices and engage in positive actions and leadership for a more just and fair world.</a:t>
            </a:r>
            <a:endParaRPr lang="en-AU" sz="2800" b="1">
              <a:solidFill>
                <a:srgbClr val="414042"/>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FDBB9E2-CAA4-41A8-2703-994AFECFF18C}"/>
              </a:ext>
            </a:extLst>
          </p:cNvPr>
          <p:cNvCxnSpPr>
            <a:cxnSpLocks/>
          </p:cNvCxnSpPr>
          <p:nvPr/>
        </p:nvCxnSpPr>
        <p:spPr>
          <a:xfrm>
            <a:off x="9707904" y="2167580"/>
            <a:ext cx="3302000"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67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739EB-9CBC-288D-EA95-84AE61B2DC91}"/>
              </a:ext>
            </a:extLst>
          </p:cNvPr>
          <p:cNvSpPr>
            <a:spLocks noGrp="1"/>
          </p:cNvSpPr>
          <p:nvPr>
            <p:ph type="title"/>
          </p:nvPr>
        </p:nvSpPr>
        <p:spPr>
          <a:xfrm>
            <a:off x="834504" y="378975"/>
            <a:ext cx="14644753" cy="800100"/>
          </a:xfrm>
        </p:spPr>
        <p:txBody>
          <a:bodyPr lIns="91440" tIns="45720" rIns="91440" bIns="45720" anchor="t"/>
          <a:lstStyle/>
          <a:p>
            <a:r>
              <a:rPr lang="en-US" sz="4400">
                <a:latin typeface="Arial"/>
                <a:cs typeface="Arial"/>
              </a:rPr>
              <a:t>Our Impact: Stories</a:t>
            </a:r>
            <a:endParaRPr lang="en-US" sz="4400"/>
          </a:p>
        </p:txBody>
      </p:sp>
      <p:sp>
        <p:nvSpPr>
          <p:cNvPr id="5" name="Text Placeholder 11">
            <a:extLst>
              <a:ext uri="{FF2B5EF4-FFF2-40B4-BE49-F238E27FC236}">
                <a16:creationId xmlns:a16="http://schemas.microsoft.com/office/drawing/2014/main" id="{569C344A-43A7-CFCC-7870-55C3A64471BE}"/>
              </a:ext>
            </a:extLst>
          </p:cNvPr>
          <p:cNvSpPr txBox="1">
            <a:spLocks/>
          </p:cNvSpPr>
          <p:nvPr/>
        </p:nvSpPr>
        <p:spPr>
          <a:xfrm>
            <a:off x="6457387" y="5183001"/>
            <a:ext cx="4984076" cy="1981200"/>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After the birth of her children, 22-year-old </a:t>
            </a:r>
            <a:r>
              <a:rPr lang="en-AU" sz="2400" kern="0" dirty="0" err="1">
                <a:solidFill>
                  <a:srgbClr val="414042"/>
                </a:solidFill>
                <a:latin typeface="Arial" panose="020B0604020202020204" pitchFamily="34" charset="0"/>
                <a:ea typeface="Roboto" panose="02000000000000000000" pitchFamily="2" charset="0"/>
                <a:cs typeface="Arial" panose="020B0604020202020204" pitchFamily="34" charset="0"/>
              </a:rPr>
              <a:t>Ronita</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was at risk of having to leave school permanently. But with the support of Caritas Australia’s partners in the </a:t>
            </a:r>
            <a:r>
              <a:rPr lang="en-AU" sz="2400" b="1" kern="0" dirty="0">
                <a:solidFill>
                  <a:srgbClr val="414042"/>
                </a:solidFill>
                <a:latin typeface="Arial" panose="020B0604020202020204" pitchFamily="34" charset="0"/>
                <a:ea typeface="Roboto" panose="02000000000000000000" pitchFamily="2" charset="0"/>
                <a:cs typeface="Arial" panose="020B0604020202020204" pitchFamily="34" charset="0"/>
              </a:rPr>
              <a:t>Philippines</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she resumed her studies and secured a job at a call centre to support her family.</a:t>
            </a:r>
          </a:p>
        </p:txBody>
      </p:sp>
      <p:sp>
        <p:nvSpPr>
          <p:cNvPr id="6" name="Text Placeholder 12">
            <a:extLst>
              <a:ext uri="{FF2B5EF4-FFF2-40B4-BE49-F238E27FC236}">
                <a16:creationId xmlns:a16="http://schemas.microsoft.com/office/drawing/2014/main" id="{350ACA9C-E48F-123B-0E05-27CB19A3708D}"/>
              </a:ext>
            </a:extLst>
          </p:cNvPr>
          <p:cNvSpPr txBox="1">
            <a:spLocks/>
          </p:cNvSpPr>
          <p:nvPr/>
        </p:nvSpPr>
        <p:spPr>
          <a:xfrm>
            <a:off x="11932765" y="5183000"/>
            <a:ext cx="4984076" cy="2423876"/>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Not having access to a reliable source of clean water was very difficult for </a:t>
            </a:r>
            <a:r>
              <a:rPr lang="en-AU" sz="2400" kern="0" dirty="0" err="1">
                <a:solidFill>
                  <a:srgbClr val="414042"/>
                </a:solidFill>
                <a:latin typeface="Arial" panose="020B0604020202020204" pitchFamily="34" charset="0"/>
                <a:ea typeface="Roboto" panose="02000000000000000000" pitchFamily="2" charset="0"/>
                <a:cs typeface="Arial" panose="020B0604020202020204" pitchFamily="34" charset="0"/>
              </a:rPr>
              <a:t>Leaia</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and her family. But with the support of Caritas Australia, a water tank was installed at their home, improving their health and living conditions in </a:t>
            </a:r>
            <a:r>
              <a:rPr lang="en-AU" sz="2400" b="1" kern="0" dirty="0">
                <a:solidFill>
                  <a:srgbClr val="414042"/>
                </a:solidFill>
                <a:latin typeface="Arial" panose="020B0604020202020204" pitchFamily="34" charset="0"/>
                <a:ea typeface="Roboto" panose="02000000000000000000" pitchFamily="2" charset="0"/>
                <a:cs typeface="Arial" panose="020B0604020202020204" pitchFamily="34" charset="0"/>
              </a:rPr>
              <a:t>Samoa</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t>
            </a:r>
          </a:p>
        </p:txBody>
      </p:sp>
      <p:sp>
        <p:nvSpPr>
          <p:cNvPr id="7" name="Text Placeholder 16">
            <a:extLst>
              <a:ext uri="{FF2B5EF4-FFF2-40B4-BE49-F238E27FC236}">
                <a16:creationId xmlns:a16="http://schemas.microsoft.com/office/drawing/2014/main" id="{B13D2175-C3C0-3BC3-BB09-49FA9373D5BF}"/>
              </a:ext>
            </a:extLst>
          </p:cNvPr>
          <p:cNvSpPr txBox="1">
            <a:spLocks/>
          </p:cNvSpPr>
          <p:nvPr/>
        </p:nvSpPr>
        <p:spPr>
          <a:xfrm>
            <a:off x="834504" y="5183000"/>
            <a:ext cx="4984077" cy="1981201"/>
          </a:xfrm>
          <a:prstGeom prst="rect">
            <a:avLst/>
          </a:prstGeom>
        </p:spPr>
        <p:txBody>
          <a:bodyPr lIns="91440" tIns="45720" rIns="91440" bIns="45720" anchor="t"/>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As the eldest child in a low-income farming family, Memory faced many barriers to her education. But with the support of Caritas Australia she enrolled in a technical school and became the first female carpenter in her village in </a:t>
            </a:r>
            <a:r>
              <a:rPr lang="en-AU" sz="2400" b="1" kern="0" dirty="0">
                <a:solidFill>
                  <a:srgbClr val="414042"/>
                </a:solidFill>
                <a:latin typeface="Arial" panose="020B0604020202020204" pitchFamily="34" charset="0"/>
                <a:ea typeface="Roboto" panose="02000000000000000000" pitchFamily="2" charset="0"/>
                <a:cs typeface="Arial" panose="020B0604020202020204" pitchFamily="34" charset="0"/>
              </a:rPr>
              <a:t>Malawi</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a:t>
            </a:r>
          </a:p>
        </p:txBody>
      </p:sp>
      <p:pic>
        <p:nvPicPr>
          <p:cNvPr id="2" name="Picture 1" descr="A women in the front with her alms folded and a group of children and an adult stand in the background.">
            <a:extLst>
              <a:ext uri="{FF2B5EF4-FFF2-40B4-BE49-F238E27FC236}">
                <a16:creationId xmlns:a16="http://schemas.microsoft.com/office/drawing/2014/main" id="{C1207899-7B30-8086-7F03-5E031A1D56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32765" y="1964174"/>
            <a:ext cx="4572000" cy="3048000"/>
          </a:xfrm>
          <a:prstGeom prst="roundRect">
            <a:avLst/>
          </a:prstGeom>
        </p:spPr>
      </p:pic>
      <p:pic>
        <p:nvPicPr>
          <p:cNvPr id="10" name="Picture 9" descr="A person in a technical classroom with her arms crossed">
            <a:extLst>
              <a:ext uri="{FF2B5EF4-FFF2-40B4-BE49-F238E27FC236}">
                <a16:creationId xmlns:a16="http://schemas.microsoft.com/office/drawing/2014/main" id="{FE9A5E52-8D26-3EF3-4E62-BEFF8777D7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498" y="1964174"/>
            <a:ext cx="4572994" cy="3048000"/>
          </a:xfrm>
          <a:prstGeom prst="roundRect">
            <a:avLst/>
          </a:prstGeom>
        </p:spPr>
      </p:pic>
      <p:pic>
        <p:nvPicPr>
          <p:cNvPr id="11" name="Picture 10" descr="A women standing in a walk way in school uniform with a school book in her hand. ">
            <a:extLst>
              <a:ext uri="{FF2B5EF4-FFF2-40B4-BE49-F238E27FC236}">
                <a16:creationId xmlns:a16="http://schemas.microsoft.com/office/drawing/2014/main" id="{46504AC7-D0E2-08BE-EE29-B5609A77DD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60402" y="1964174"/>
            <a:ext cx="4572000" cy="3048000"/>
          </a:xfrm>
          <a:prstGeom prst="roundRect">
            <a:avLst/>
          </a:prstGeom>
        </p:spPr>
      </p:pic>
    </p:spTree>
    <p:extLst>
      <p:ext uri="{BB962C8B-B14F-4D97-AF65-F5344CB8AC3E}">
        <p14:creationId xmlns:p14="http://schemas.microsoft.com/office/powerpoint/2010/main" val="29248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581891" y="1941485"/>
            <a:ext cx="8742218" cy="6457950"/>
          </a:xfrm>
        </p:spPr>
        <p:txBody>
          <a:bodyPr lIns="91440" tIns="45720" rIns="91440" bIns="45720" anchor="t"/>
          <a:lstStyle/>
          <a:p>
            <a:pPr>
              <a:lnSpc>
                <a:spcPct val="110000"/>
              </a:lnSpc>
              <a:spcAft>
                <a:spcPts val="1200"/>
              </a:spcAft>
            </a:pPr>
            <a:r>
              <a:rPr lang="en-US" sz="2800" b="1" dirty="0">
                <a:latin typeface="Arial"/>
                <a:cs typeface="Arial"/>
              </a:rPr>
              <a:t>Strength-based Approach</a:t>
            </a:r>
          </a:p>
          <a:p>
            <a:pPr>
              <a:lnSpc>
                <a:spcPct val="110000"/>
              </a:lnSpc>
              <a:spcAft>
                <a:spcPts val="1200"/>
              </a:spcAft>
            </a:pPr>
            <a:r>
              <a:rPr lang="en-AU" sz="2800" dirty="0"/>
              <a:t>The approach starts with 'what people have' and builds on this. It ensures that communities design their own development and leads to more sustainable change. Through this approach, communities:</a:t>
            </a:r>
          </a:p>
          <a:p>
            <a:pPr marL="405765" indent="-405765">
              <a:lnSpc>
                <a:spcPct val="110000"/>
              </a:lnSpc>
              <a:spcAft>
                <a:spcPts val="600"/>
              </a:spcAft>
              <a:buFont typeface="Arial" panose="020B0604020202020204" pitchFamily="34" charset="0"/>
              <a:buChar char="•"/>
            </a:pPr>
            <a:r>
              <a:rPr lang="en-AU" sz="2800" b="1" dirty="0"/>
              <a:t>Map their assets</a:t>
            </a:r>
            <a:r>
              <a:rPr lang="en-AU" sz="2800" dirty="0"/>
              <a:t> using a variety of tools</a:t>
            </a:r>
          </a:p>
          <a:p>
            <a:pPr marL="405765" indent="-405765">
              <a:lnSpc>
                <a:spcPct val="110000"/>
              </a:lnSpc>
              <a:spcAft>
                <a:spcPts val="600"/>
              </a:spcAft>
              <a:buFont typeface="Arial" panose="020B0604020202020204" pitchFamily="34" charset="0"/>
              <a:buChar char="•"/>
            </a:pPr>
            <a:r>
              <a:rPr lang="en-AU" sz="2800" b="1" dirty="0"/>
              <a:t>Develop a vision</a:t>
            </a:r>
            <a:r>
              <a:rPr lang="en-AU" sz="2800" dirty="0"/>
              <a:t> for their community</a:t>
            </a:r>
          </a:p>
          <a:p>
            <a:pPr marL="405765" indent="-405765">
              <a:lnSpc>
                <a:spcPct val="110000"/>
              </a:lnSpc>
              <a:spcAft>
                <a:spcPts val="600"/>
              </a:spcAft>
              <a:buFont typeface="Arial" panose="020B0604020202020204" pitchFamily="34" charset="0"/>
              <a:buChar char="•"/>
            </a:pPr>
            <a:r>
              <a:rPr lang="en-AU" sz="2800" b="1" dirty="0"/>
              <a:t>Share skills and assets</a:t>
            </a:r>
            <a:r>
              <a:rPr lang="en-AU" sz="2800" dirty="0"/>
              <a:t> with each other</a:t>
            </a:r>
          </a:p>
          <a:p>
            <a:pPr marL="405765" indent="-405765">
              <a:lnSpc>
                <a:spcPct val="110000"/>
              </a:lnSpc>
              <a:spcAft>
                <a:spcPts val="600"/>
              </a:spcAft>
              <a:buFont typeface="Arial" panose="020B0604020202020204" pitchFamily="34" charset="0"/>
              <a:buChar char="•"/>
            </a:pPr>
            <a:r>
              <a:rPr lang="en-AU" sz="2800" b="1" dirty="0"/>
              <a:t>Strengthen</a:t>
            </a:r>
            <a:r>
              <a:rPr lang="en-AU" sz="2800" dirty="0"/>
              <a:t> positive community relationships and trust</a:t>
            </a:r>
          </a:p>
          <a:p>
            <a:pPr marL="405765" indent="-405765">
              <a:lnSpc>
                <a:spcPct val="110000"/>
              </a:lnSpc>
              <a:spcAft>
                <a:spcPts val="600"/>
              </a:spcAft>
              <a:buFont typeface="Arial" panose="020B0604020202020204" pitchFamily="34" charset="0"/>
              <a:buChar char="•"/>
            </a:pPr>
            <a:r>
              <a:rPr lang="en-AU" sz="2800" b="1" dirty="0"/>
              <a:t>Work together</a:t>
            </a:r>
            <a:r>
              <a:rPr lang="en-AU" sz="2800" dirty="0"/>
              <a:t> to advocate for community needs</a:t>
            </a:r>
          </a:p>
          <a:p>
            <a:pPr marL="405765" indent="-405765">
              <a:lnSpc>
                <a:spcPct val="110000"/>
              </a:lnSpc>
              <a:spcAft>
                <a:spcPts val="600"/>
              </a:spcAft>
              <a:buFont typeface="Arial" panose="020B0604020202020204" pitchFamily="34" charset="0"/>
              <a:buChar char="•"/>
            </a:pPr>
            <a:r>
              <a:rPr lang="en-AU" sz="2800" b="1" dirty="0"/>
              <a:t>Regularly monitor</a:t>
            </a:r>
            <a:r>
              <a:rPr lang="en-AU" sz="2800" dirty="0"/>
              <a:t> their own progress</a:t>
            </a:r>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a:xfrm>
            <a:off x="581891" y="303175"/>
            <a:ext cx="14484110" cy="800100"/>
          </a:xfrm>
        </p:spPr>
        <p:txBody>
          <a:bodyPr/>
          <a:lstStyle/>
          <a:p>
            <a:r>
              <a:rPr lang="en-US" sz="4400" dirty="0">
                <a:solidFill>
                  <a:srgbClr val="762000"/>
                </a:solidFill>
              </a:rPr>
              <a:t>How We Work</a:t>
            </a:r>
            <a:br>
              <a:rPr lang="en-US" sz="4400" dirty="0">
                <a:solidFill>
                  <a:srgbClr val="762000"/>
                </a:solidFill>
              </a:rPr>
            </a:br>
            <a:endParaRPr lang="en-AU" sz="4400" dirty="0"/>
          </a:p>
        </p:txBody>
      </p:sp>
      <p:pic>
        <p:nvPicPr>
          <p:cNvPr id="18" name="Picture Placeholder 17" descr="A man fixing his bicycle at home">
            <a:extLst>
              <a:ext uri="{FF2B5EF4-FFF2-40B4-BE49-F238E27FC236}">
                <a16:creationId xmlns:a16="http://schemas.microsoft.com/office/drawing/2014/main" id="{DCC881E2-15DD-D793-55E0-FD857FCCD399}"/>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9455285" y="2024772"/>
            <a:ext cx="7053169" cy="5704056"/>
          </a:xfrm>
          <a:prstGeom prst="rect">
            <a:avLst/>
          </a:prstGeom>
        </p:spPr>
      </p:pic>
      <p:sp>
        <p:nvSpPr>
          <p:cNvPr id="5" name="TextBox 4">
            <a:extLst>
              <a:ext uri="{FF2B5EF4-FFF2-40B4-BE49-F238E27FC236}">
                <a16:creationId xmlns:a16="http://schemas.microsoft.com/office/drawing/2014/main" id="{614030B5-4367-3505-D526-D02C5AA3CEBC}"/>
              </a:ext>
            </a:extLst>
          </p:cNvPr>
          <p:cNvSpPr txBox="1"/>
          <p:nvPr/>
        </p:nvSpPr>
        <p:spPr>
          <a:xfrm>
            <a:off x="9455285" y="7848351"/>
            <a:ext cx="7053169" cy="230832"/>
          </a:xfrm>
          <a:prstGeom prst="rect">
            <a:avLst/>
          </a:prstGeom>
          <a:noFill/>
        </p:spPr>
        <p:txBody>
          <a:bodyPr wrap="square">
            <a:spAutoFit/>
          </a:bodyPr>
          <a:lstStyle/>
          <a:p>
            <a:r>
              <a:rPr lang="en-AU" sz="9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Thu fixes a bicycle at his home in Quang Tri province, Vietnam. Photo: Phan Tan Lam/Caritas Australia</a:t>
            </a:r>
            <a:endParaRPr lang="en-AU" sz="9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50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544750" y="1924053"/>
            <a:ext cx="8137093" cy="6457950"/>
          </a:xfrm>
        </p:spPr>
        <p:txBody>
          <a:bodyPr/>
          <a:lstStyle/>
          <a:p>
            <a:pPr>
              <a:lnSpc>
                <a:spcPct val="110000"/>
              </a:lnSpc>
              <a:spcAft>
                <a:spcPts val="1200"/>
              </a:spcAft>
            </a:pPr>
            <a:r>
              <a:rPr lang="en-US" sz="2800" b="1" dirty="0">
                <a:solidFill>
                  <a:schemeClr val="tx1"/>
                </a:solidFill>
              </a:rPr>
              <a:t>Accompaniment Model</a:t>
            </a:r>
          </a:p>
          <a:p>
            <a:pPr>
              <a:lnSpc>
                <a:spcPct val="110000"/>
              </a:lnSpc>
              <a:spcAft>
                <a:spcPts val="1200"/>
              </a:spcAft>
            </a:pPr>
            <a:r>
              <a:rPr lang="en-AU" sz="2800" dirty="0">
                <a:solidFill>
                  <a:schemeClr val="tx1"/>
                </a:solidFill>
              </a:rPr>
              <a:t>This approach means walking side-by-side with our program partners. It means supporting them and following their lead.</a:t>
            </a:r>
          </a:p>
          <a:p>
            <a:pPr>
              <a:lnSpc>
                <a:spcPct val="110000"/>
              </a:lnSpc>
              <a:spcAft>
                <a:spcPts val="600"/>
              </a:spcAft>
            </a:pPr>
            <a:r>
              <a:rPr lang="en-AU" sz="2800" dirty="0">
                <a:solidFill>
                  <a:schemeClr val="tx1"/>
                </a:solidFill>
              </a:rPr>
              <a:t>We accompany our program partners by providing: </a:t>
            </a:r>
          </a:p>
          <a:p>
            <a:pPr marL="406394" indent="-406394">
              <a:lnSpc>
                <a:spcPct val="110000"/>
              </a:lnSpc>
              <a:spcAft>
                <a:spcPts val="600"/>
              </a:spcAft>
              <a:buFont typeface="Arial" panose="020B0604020202020204" pitchFamily="34" charset="0"/>
              <a:buChar char="•"/>
            </a:pPr>
            <a:r>
              <a:rPr lang="en-AU" sz="2800" dirty="0">
                <a:solidFill>
                  <a:schemeClr val="tx1"/>
                </a:solidFill>
              </a:rPr>
              <a:t>Training and mentoring </a:t>
            </a:r>
          </a:p>
          <a:p>
            <a:pPr marL="406394" indent="-406394">
              <a:lnSpc>
                <a:spcPct val="110000"/>
              </a:lnSpc>
              <a:spcAft>
                <a:spcPts val="600"/>
              </a:spcAft>
              <a:buFont typeface="Arial" panose="020B0604020202020204" pitchFamily="34" charset="0"/>
              <a:buChar char="•"/>
            </a:pPr>
            <a:r>
              <a:rPr lang="en-AU" sz="2800" dirty="0">
                <a:solidFill>
                  <a:schemeClr val="tx1"/>
                </a:solidFill>
              </a:rPr>
              <a:t>Technical support </a:t>
            </a:r>
          </a:p>
          <a:p>
            <a:pPr marL="406394" indent="-406394">
              <a:lnSpc>
                <a:spcPct val="110000"/>
              </a:lnSpc>
              <a:spcAft>
                <a:spcPts val="600"/>
              </a:spcAft>
              <a:buFont typeface="Arial" panose="020B0604020202020204" pitchFamily="34" charset="0"/>
              <a:buChar char="•"/>
            </a:pPr>
            <a:r>
              <a:rPr lang="en-AU" sz="2800" dirty="0">
                <a:solidFill>
                  <a:schemeClr val="tx1"/>
                </a:solidFill>
              </a:rPr>
              <a:t>Risk management </a:t>
            </a:r>
          </a:p>
          <a:p>
            <a:pPr marL="406394" indent="-406394">
              <a:lnSpc>
                <a:spcPct val="110000"/>
              </a:lnSpc>
              <a:spcAft>
                <a:spcPts val="600"/>
              </a:spcAft>
              <a:buFont typeface="Arial" panose="020B0604020202020204" pitchFamily="34" charset="0"/>
              <a:buChar char="•"/>
            </a:pPr>
            <a:r>
              <a:rPr lang="en-AU" sz="2800" dirty="0">
                <a:solidFill>
                  <a:schemeClr val="tx1"/>
                </a:solidFill>
              </a:rPr>
              <a:t>Organisational development</a:t>
            </a:r>
          </a:p>
          <a:p>
            <a:pPr marL="406394" indent="-406394">
              <a:lnSpc>
                <a:spcPct val="110000"/>
              </a:lnSpc>
              <a:spcAft>
                <a:spcPts val="600"/>
              </a:spcAft>
              <a:buFont typeface="Arial" panose="020B0604020202020204" pitchFamily="34" charset="0"/>
              <a:buChar char="•"/>
            </a:pPr>
            <a:r>
              <a:rPr lang="en-AU" sz="2800" dirty="0">
                <a:solidFill>
                  <a:schemeClr val="tx1"/>
                </a:solidFill>
              </a:rPr>
              <a:t>Funding</a:t>
            </a:r>
          </a:p>
          <a:p>
            <a:pPr marL="406394" indent="-406394">
              <a:lnSpc>
                <a:spcPct val="110000"/>
              </a:lnSpc>
              <a:spcAft>
                <a:spcPts val="600"/>
              </a:spcAft>
              <a:buFont typeface="Arial" panose="020B0604020202020204" pitchFamily="34" charset="0"/>
              <a:buChar char="•"/>
            </a:pPr>
            <a:r>
              <a:rPr lang="en-AU" sz="2800" dirty="0">
                <a:solidFill>
                  <a:schemeClr val="tx1"/>
                </a:solidFill>
              </a:rPr>
              <a:t>Amplifying their voices</a:t>
            </a:r>
          </a:p>
          <a:p>
            <a:pPr>
              <a:lnSpc>
                <a:spcPct val="110000"/>
              </a:lnSpc>
              <a:spcAft>
                <a:spcPts val="1200"/>
              </a:spcAft>
            </a:pPr>
            <a:endParaRPr lang="en-AU" sz="2800" dirty="0"/>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a:xfrm>
            <a:off x="544750" y="301152"/>
            <a:ext cx="14644753" cy="800100"/>
          </a:xfrm>
        </p:spPr>
        <p:txBody>
          <a:bodyPr/>
          <a:lstStyle/>
          <a:p>
            <a:r>
              <a:rPr lang="en-US" sz="4400" dirty="0">
                <a:solidFill>
                  <a:srgbClr val="762000"/>
                </a:solidFill>
              </a:rPr>
              <a:t>How We Work</a:t>
            </a:r>
            <a:endParaRPr lang="en-AU" sz="4400" dirty="0"/>
          </a:p>
        </p:txBody>
      </p:sp>
      <p:pic>
        <p:nvPicPr>
          <p:cNvPr id="3" name="Picture Placeholder 2" descr="A person in a yellow vest looking towards another women in the distance. ">
            <a:extLst>
              <a:ext uri="{FF2B5EF4-FFF2-40B4-BE49-F238E27FC236}">
                <a16:creationId xmlns:a16="http://schemas.microsoft.com/office/drawing/2014/main" id="{26892E0A-538C-C460-D46F-CEE230158623}"/>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8926078" y="1895070"/>
            <a:ext cx="7635971" cy="5963460"/>
          </a:xfrm>
          <a:prstGeom prst="rect">
            <a:avLst/>
          </a:prstGeom>
        </p:spPr>
      </p:pic>
      <p:sp>
        <p:nvSpPr>
          <p:cNvPr id="7" name="TextBox 6">
            <a:extLst>
              <a:ext uri="{FF2B5EF4-FFF2-40B4-BE49-F238E27FC236}">
                <a16:creationId xmlns:a16="http://schemas.microsoft.com/office/drawing/2014/main" id="{CBC4B5F8-B5D8-E863-F9CD-852C41EA87AD}"/>
              </a:ext>
            </a:extLst>
          </p:cNvPr>
          <p:cNvSpPr txBox="1"/>
          <p:nvPr/>
        </p:nvSpPr>
        <p:spPr>
          <a:xfrm>
            <a:off x="8926078" y="8058838"/>
            <a:ext cx="763597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Caritas Samoa assist in the installation of a water tank for </a:t>
            </a:r>
            <a:r>
              <a:rPr lang="en-US" sz="900" dirty="0" err="1">
                <a:latin typeface="Arial" panose="020B0604020202020204" pitchFamily="34" charset="0"/>
                <a:cs typeface="Arial" panose="020B0604020202020204" pitchFamily="34" charset="0"/>
              </a:rPr>
              <a:t>Leaia’s</a:t>
            </a:r>
            <a:r>
              <a:rPr lang="en-US" sz="900" dirty="0">
                <a:latin typeface="Arial" panose="020B0604020202020204" pitchFamily="34" charset="0"/>
                <a:cs typeface="Arial" panose="020B0604020202020204" pitchFamily="34" charset="0"/>
              </a:rPr>
              <a:t> family to </a:t>
            </a:r>
            <a:r>
              <a:rPr lang="en-US" sz="900" dirty="0" err="1">
                <a:latin typeface="Arial" panose="020B0604020202020204" pitchFamily="34" charset="0"/>
                <a:cs typeface="Arial" panose="020B0604020202020204" pitchFamily="34" charset="0"/>
              </a:rPr>
              <a:t>utilise</a:t>
            </a:r>
            <a:r>
              <a:rPr lang="en-US" sz="900" dirty="0">
                <a:latin typeface="Arial" panose="020B0604020202020204" pitchFamily="34" charset="0"/>
                <a:cs typeface="Arial" panose="020B0604020202020204" pitchFamily="34" charset="0"/>
              </a:rPr>
              <a:t>. Photo: </a:t>
            </a:r>
            <a:r>
              <a:rPr lang="en-AU" sz="900" dirty="0">
                <a:latin typeface="Arial" panose="020B0604020202020204" pitchFamily="34" charset="0"/>
                <a:cs typeface="Arial" panose="020B0604020202020204" pitchFamily="34" charset="0"/>
              </a:rPr>
              <a:t>Laura Womersley/Caritas Australia</a:t>
            </a:r>
          </a:p>
        </p:txBody>
      </p:sp>
    </p:spTree>
    <p:extLst>
      <p:ext uri="{BB962C8B-B14F-4D97-AF65-F5344CB8AC3E}">
        <p14:creationId xmlns:p14="http://schemas.microsoft.com/office/powerpoint/2010/main" val="1917006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6EA27B-E44D-414A-9EA8-9882126BB0DD}"/>
              </a:ext>
            </a:extLst>
          </p:cNvPr>
          <p:cNvSpPr>
            <a:spLocks noGrp="1"/>
          </p:cNvSpPr>
          <p:nvPr>
            <p:ph type="body" sz="half" idx="2"/>
          </p:nvPr>
        </p:nvSpPr>
        <p:spPr>
          <a:xfrm>
            <a:off x="581891" y="2031044"/>
            <a:ext cx="15937746" cy="5702300"/>
          </a:xfrm>
        </p:spPr>
        <p:txBody>
          <a:bodyPr lIns="130048" tIns="65024" rIns="130048" bIns="65024" anchor="t"/>
          <a:lstStyle/>
          <a:p>
            <a:pPr>
              <a:lnSpc>
                <a:spcPct val="110000"/>
              </a:lnSpc>
              <a:spcAft>
                <a:spcPts val="1200"/>
              </a:spcAft>
            </a:pPr>
            <a:r>
              <a:rPr lang="en-AU" altLang="en-US" sz="2800" b="1" dirty="0"/>
              <a:t>Ways you can take action:</a:t>
            </a:r>
          </a:p>
          <a:p>
            <a:pPr marL="406394" indent="-406394">
              <a:lnSpc>
                <a:spcPct val="110000"/>
              </a:lnSpc>
              <a:spcAft>
                <a:spcPts val="1200"/>
              </a:spcAft>
              <a:buFont typeface="Arial" panose="020B0604020202020204" pitchFamily="34" charset="0"/>
              <a:buChar char="•"/>
            </a:pPr>
            <a:r>
              <a:rPr lang="en-AU" altLang="en-US" sz="2800" dirty="0"/>
              <a:t>Advocacy campaigns</a:t>
            </a:r>
          </a:p>
          <a:p>
            <a:pPr marL="406394" indent="-406394">
              <a:lnSpc>
                <a:spcPct val="110000"/>
              </a:lnSpc>
              <a:spcAft>
                <a:spcPts val="1200"/>
              </a:spcAft>
              <a:buFont typeface="Arial" panose="020B0604020202020204" pitchFamily="34" charset="0"/>
              <a:buChar char="•"/>
            </a:pPr>
            <a:r>
              <a:rPr lang="en-AU" altLang="en-US" sz="2800" dirty="0"/>
              <a:t>Volunteer</a:t>
            </a:r>
          </a:p>
          <a:p>
            <a:pPr marL="406394" indent="-406394">
              <a:lnSpc>
                <a:spcPct val="110000"/>
              </a:lnSpc>
              <a:spcAft>
                <a:spcPts val="1200"/>
              </a:spcAft>
              <a:buFont typeface="Arial" panose="020B0604020202020204" pitchFamily="34" charset="0"/>
              <a:buChar char="•"/>
            </a:pPr>
            <a:r>
              <a:rPr lang="en-AU" altLang="en-US" sz="2800" dirty="0"/>
              <a:t>Public Speaking</a:t>
            </a:r>
          </a:p>
          <a:p>
            <a:pPr marL="406394" indent="-406394">
              <a:lnSpc>
                <a:spcPct val="110000"/>
              </a:lnSpc>
              <a:spcAft>
                <a:spcPts val="1200"/>
              </a:spcAft>
              <a:buFont typeface="Arial" panose="020B0604020202020204" pitchFamily="34" charset="0"/>
              <a:buChar char="•"/>
            </a:pPr>
            <a:r>
              <a:rPr lang="en-AU" altLang="en-US" sz="2800" dirty="0"/>
              <a:t>Give financially</a:t>
            </a:r>
          </a:p>
          <a:p>
            <a:pPr marL="406394" indent="-406394">
              <a:lnSpc>
                <a:spcPct val="110000"/>
              </a:lnSpc>
              <a:spcAft>
                <a:spcPts val="1200"/>
              </a:spcAft>
              <a:buFont typeface="Arial" panose="020B0604020202020204" pitchFamily="34" charset="0"/>
              <a:buChar char="•"/>
            </a:pPr>
            <a:r>
              <a:rPr lang="en-AU" altLang="en-US" sz="2800" dirty="0"/>
              <a:t>Fundraise</a:t>
            </a:r>
          </a:p>
          <a:p>
            <a:pPr marL="406394" indent="-406394">
              <a:lnSpc>
                <a:spcPct val="110000"/>
              </a:lnSpc>
              <a:spcAft>
                <a:spcPts val="1200"/>
              </a:spcAft>
              <a:buFont typeface="Arial" panose="020B0604020202020204" pitchFamily="34" charset="0"/>
              <a:buChar char="•"/>
            </a:pPr>
            <a:r>
              <a:rPr lang="en-AU" altLang="en-US" sz="2800" dirty="0"/>
              <a:t>Talking to others about global issues</a:t>
            </a:r>
          </a:p>
          <a:p>
            <a:pPr marL="406394" indent="-406394">
              <a:lnSpc>
                <a:spcPct val="110000"/>
              </a:lnSpc>
              <a:spcAft>
                <a:spcPts val="1200"/>
              </a:spcAft>
              <a:buFont typeface="Arial" panose="020B0604020202020204" pitchFamily="34" charset="0"/>
              <a:buChar char="•"/>
            </a:pPr>
            <a:r>
              <a:rPr lang="en-AU" altLang="en-US" sz="2800" dirty="0"/>
              <a:t>Caring for creation</a:t>
            </a:r>
          </a:p>
          <a:p>
            <a:pPr>
              <a:lnSpc>
                <a:spcPct val="110000"/>
              </a:lnSpc>
              <a:spcAft>
                <a:spcPts val="1200"/>
              </a:spcAft>
            </a:pPr>
            <a:endParaRPr lang="en-US" sz="2800" dirty="0"/>
          </a:p>
        </p:txBody>
      </p:sp>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81891" y="312942"/>
            <a:ext cx="14886349" cy="800100"/>
          </a:xfrm>
          <a:prstGeom prst="rect">
            <a:avLst/>
          </a:prstGeom>
        </p:spPr>
        <p:txBody>
          <a:bodyPr/>
          <a:lstStyle/>
          <a:p>
            <a:r>
              <a:rPr lang="en-AU" sz="4400" dirty="0"/>
              <a:t>How can you help?</a:t>
            </a:r>
          </a:p>
        </p:txBody>
      </p:sp>
      <p:pic>
        <p:nvPicPr>
          <p:cNvPr id="3" name="Picture 2" descr="A group of 4 guest speaks sitting on a raised stage in front of a group of people sitting. ">
            <a:extLst>
              <a:ext uri="{FF2B5EF4-FFF2-40B4-BE49-F238E27FC236}">
                <a16:creationId xmlns:a16="http://schemas.microsoft.com/office/drawing/2014/main" id="{AA1B529B-B5C9-654B-1116-4919612BF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7753" y="3056161"/>
            <a:ext cx="5429553" cy="3619702"/>
          </a:xfrm>
          <a:prstGeom prst="round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sitting in a church&#10;&#10;Description automatically generated">
            <a:extLst>
              <a:ext uri="{FF2B5EF4-FFF2-40B4-BE49-F238E27FC236}">
                <a16:creationId xmlns:a16="http://schemas.microsoft.com/office/drawing/2014/main" id="{739F08B0-76B4-3A9E-B3B9-DFBE58ED6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6156" y="2020256"/>
            <a:ext cx="4751970" cy="3167980"/>
          </a:xfrm>
          <a:prstGeom prst="roundRect">
            <a:avLst/>
          </a:prstGeom>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descr="A group of children holding protesting signs">
            <a:extLst>
              <a:ext uri="{FF2B5EF4-FFF2-40B4-BE49-F238E27FC236}">
                <a16:creationId xmlns:a16="http://schemas.microsoft.com/office/drawing/2014/main" id="{ABAB2D71-561E-6B39-95DD-412891794D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28623" y="5061195"/>
            <a:ext cx="4604951" cy="3071733"/>
          </a:xfrm>
          <a:prstGeom prst="roundRect">
            <a:avLst/>
          </a:prstGeom>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97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68036" y="242787"/>
            <a:ext cx="14431682" cy="800100"/>
          </a:xfrm>
          <a:prstGeom prst="rect">
            <a:avLst/>
          </a:prstGeom>
        </p:spPr>
        <p:txBody>
          <a:bodyPr/>
          <a:lstStyle/>
          <a:p>
            <a:r>
              <a:rPr lang="en-AU" sz="4400" dirty="0"/>
              <a:t>ACT - Fundraising</a:t>
            </a:r>
          </a:p>
        </p:txBody>
      </p:sp>
      <p:sp>
        <p:nvSpPr>
          <p:cNvPr id="9" name="TextBox 8">
            <a:extLst>
              <a:ext uri="{FF2B5EF4-FFF2-40B4-BE49-F238E27FC236}">
                <a16:creationId xmlns:a16="http://schemas.microsoft.com/office/drawing/2014/main" id="{CC411EE8-1784-D348-9AF1-4AB31E385C66}"/>
              </a:ext>
            </a:extLst>
          </p:cNvPr>
          <p:cNvSpPr txBox="1"/>
          <p:nvPr/>
        </p:nvSpPr>
        <p:spPr>
          <a:xfrm>
            <a:off x="337557" y="5953069"/>
            <a:ext cx="3159839" cy="461665"/>
          </a:xfrm>
          <a:prstGeom prst="rect">
            <a:avLst/>
          </a:prstGeom>
          <a:noFill/>
        </p:spPr>
        <p:txBody>
          <a:bodyPr wrap="none" rtlCol="0">
            <a:spAutoFit/>
          </a:bodyPr>
          <a:lstStyle/>
          <a:p>
            <a:pPr algn="ctr"/>
            <a:r>
              <a:rPr lang="en-AU" sz="2400" b="1" dirty="0">
                <a:solidFill>
                  <a:srgbClr val="0C244C"/>
                </a:solidFill>
                <a:latin typeface="Arial" panose="020B0604020202020204" pitchFamily="34" charset="0"/>
              </a:rPr>
              <a:t>Project Compassion</a:t>
            </a:r>
          </a:p>
        </p:txBody>
      </p:sp>
      <p:sp>
        <p:nvSpPr>
          <p:cNvPr id="49" name="TextBox 48">
            <a:extLst>
              <a:ext uri="{FF2B5EF4-FFF2-40B4-BE49-F238E27FC236}">
                <a16:creationId xmlns:a16="http://schemas.microsoft.com/office/drawing/2014/main" id="{BBABE300-7A14-AB4F-A7BC-CF0BE7B908F6}"/>
              </a:ext>
            </a:extLst>
          </p:cNvPr>
          <p:cNvSpPr txBox="1"/>
          <p:nvPr/>
        </p:nvSpPr>
        <p:spPr>
          <a:xfrm>
            <a:off x="3949002" y="5953069"/>
            <a:ext cx="2745880" cy="461665"/>
          </a:xfrm>
          <a:prstGeom prst="rect">
            <a:avLst/>
          </a:prstGeom>
          <a:noFill/>
        </p:spPr>
        <p:txBody>
          <a:bodyPr wrap="none" lIns="91440" tIns="45720" rIns="91440" bIns="45720" rtlCol="0" anchor="t">
            <a:spAutoFit/>
          </a:bodyPr>
          <a:lstStyle/>
          <a:p>
            <a:pPr algn="ctr"/>
            <a:r>
              <a:rPr lang="en-AU" sz="2400" b="1" dirty="0">
                <a:solidFill>
                  <a:srgbClr val="0C244C"/>
                </a:solidFill>
                <a:latin typeface="Arial" panose="020B0604020202020204" pitchFamily="34" charset="0"/>
              </a:rPr>
              <a:t>Pancake Tuesday</a:t>
            </a:r>
            <a:endParaRPr lang="en-US" sz="2400" dirty="0">
              <a:latin typeface="Arial" panose="020B0604020202020204" pitchFamily="34" charset="0"/>
            </a:endParaRPr>
          </a:p>
        </p:txBody>
      </p:sp>
      <p:sp>
        <p:nvSpPr>
          <p:cNvPr id="54" name="TextBox 53">
            <a:extLst>
              <a:ext uri="{FF2B5EF4-FFF2-40B4-BE49-F238E27FC236}">
                <a16:creationId xmlns:a16="http://schemas.microsoft.com/office/drawing/2014/main" id="{2591CAC4-F2E9-EB4A-B8CE-0167301C7972}"/>
              </a:ext>
            </a:extLst>
          </p:cNvPr>
          <p:cNvSpPr txBox="1"/>
          <p:nvPr/>
        </p:nvSpPr>
        <p:spPr>
          <a:xfrm>
            <a:off x="10577635" y="5953069"/>
            <a:ext cx="2969083" cy="461665"/>
          </a:xfrm>
          <a:prstGeom prst="rect">
            <a:avLst/>
          </a:prstGeom>
          <a:noFill/>
        </p:spPr>
        <p:txBody>
          <a:bodyPr wrap="none" rtlCol="0">
            <a:spAutoFit/>
          </a:bodyPr>
          <a:lstStyle/>
          <a:p>
            <a:pPr algn="ctr"/>
            <a:r>
              <a:rPr lang="en-AU" sz="2400" b="1" dirty="0">
                <a:solidFill>
                  <a:srgbClr val="0C244C"/>
                </a:solidFill>
                <a:latin typeface="Arial" panose="020B0604020202020204" pitchFamily="34" charset="0"/>
              </a:rPr>
              <a:t>Parish Fundraising</a:t>
            </a:r>
          </a:p>
        </p:txBody>
      </p:sp>
      <p:sp>
        <p:nvSpPr>
          <p:cNvPr id="55" name="TextBox 54">
            <a:extLst>
              <a:ext uri="{FF2B5EF4-FFF2-40B4-BE49-F238E27FC236}">
                <a16:creationId xmlns:a16="http://schemas.microsoft.com/office/drawing/2014/main" id="{F8A3F76F-726F-7549-990B-6B1622390AC7}"/>
              </a:ext>
            </a:extLst>
          </p:cNvPr>
          <p:cNvSpPr txBox="1"/>
          <p:nvPr/>
        </p:nvSpPr>
        <p:spPr>
          <a:xfrm>
            <a:off x="7767368" y="5953069"/>
            <a:ext cx="1925527" cy="461665"/>
          </a:xfrm>
          <a:prstGeom prst="rect">
            <a:avLst/>
          </a:prstGeom>
          <a:noFill/>
        </p:spPr>
        <p:txBody>
          <a:bodyPr wrap="none" rtlCol="0">
            <a:spAutoFit/>
          </a:bodyPr>
          <a:lstStyle/>
          <a:p>
            <a:pPr algn="ctr"/>
            <a:r>
              <a:rPr lang="en-AU" sz="2400" b="1" dirty="0">
                <a:solidFill>
                  <a:srgbClr val="0C244C"/>
                </a:solidFill>
                <a:latin typeface="Arial" panose="020B0604020202020204" pitchFamily="34" charset="0"/>
              </a:rPr>
              <a:t>Global Gifts</a:t>
            </a:r>
          </a:p>
        </p:txBody>
      </p:sp>
      <p:sp>
        <p:nvSpPr>
          <p:cNvPr id="59" name="TextBox 58">
            <a:extLst>
              <a:ext uri="{FF2B5EF4-FFF2-40B4-BE49-F238E27FC236}">
                <a16:creationId xmlns:a16="http://schemas.microsoft.com/office/drawing/2014/main" id="{95B31E9A-7FF2-6740-A40F-463A1CC13DD4}"/>
              </a:ext>
            </a:extLst>
          </p:cNvPr>
          <p:cNvSpPr txBox="1"/>
          <p:nvPr/>
        </p:nvSpPr>
        <p:spPr>
          <a:xfrm>
            <a:off x="14065748" y="5953069"/>
            <a:ext cx="2747868" cy="461665"/>
          </a:xfrm>
          <a:prstGeom prst="rect">
            <a:avLst/>
          </a:prstGeom>
          <a:noFill/>
        </p:spPr>
        <p:txBody>
          <a:bodyPr wrap="none" rtlCol="0">
            <a:spAutoFit/>
          </a:bodyPr>
          <a:lstStyle/>
          <a:p>
            <a:pPr algn="ctr"/>
            <a:r>
              <a:rPr lang="en-AU" sz="2400" b="1" dirty="0">
                <a:solidFill>
                  <a:srgbClr val="0C244C"/>
                </a:solidFill>
                <a:latin typeface="Arial" panose="020B0604020202020204" pitchFamily="34" charset="0"/>
              </a:rPr>
              <a:t>Regular Donation</a:t>
            </a:r>
          </a:p>
        </p:txBody>
      </p:sp>
      <p:pic>
        <p:nvPicPr>
          <p:cNvPr id="4" name="Picture 3" descr="A group of people wearing white aprons standing in front of a table that contains pancakes, and condiments.">
            <a:extLst>
              <a:ext uri="{FF2B5EF4-FFF2-40B4-BE49-F238E27FC236}">
                <a16:creationId xmlns:a16="http://schemas.microsoft.com/office/drawing/2014/main" id="{5CDA0039-A592-EEB0-CF7A-C4E68CB59E7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3807016" y="2789047"/>
            <a:ext cx="2984400" cy="2991600"/>
          </a:xfrm>
          <a:prstGeom prst="roundRect">
            <a:avLst/>
          </a:prstGeom>
        </p:spPr>
      </p:pic>
      <p:pic>
        <p:nvPicPr>
          <p:cNvPr id="16" name="Picture 15" descr="A group of 3 primary school girls holding a donation box. ">
            <a:extLst>
              <a:ext uri="{FF2B5EF4-FFF2-40B4-BE49-F238E27FC236}">
                <a16:creationId xmlns:a16="http://schemas.microsoft.com/office/drawing/2014/main" id="{C848B34B-F287-519B-17BA-A10176FF4C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6060" y="2788656"/>
            <a:ext cx="2984483" cy="2992383"/>
          </a:xfrm>
          <a:prstGeom prst="roundRect">
            <a:avLst/>
          </a:prstGeom>
        </p:spPr>
      </p:pic>
      <p:pic>
        <p:nvPicPr>
          <p:cNvPr id="1026" name="Picture 2" descr="Give a Gift. Change Lives.">
            <a:extLst>
              <a:ext uri="{FF2B5EF4-FFF2-40B4-BE49-F238E27FC236}">
                <a16:creationId xmlns:a16="http://schemas.microsoft.com/office/drawing/2014/main" id="{618031B3-40D6-E962-8076-BE40E64D4CC7}"/>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t="381" b="381"/>
          <a:stretch/>
        </p:blipFill>
        <p:spPr bwMode="auto">
          <a:xfrm>
            <a:off x="7177889" y="2789047"/>
            <a:ext cx="2984400" cy="2991600"/>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in a room&#10;&#10;Description automatically generated">
            <a:extLst>
              <a:ext uri="{FF2B5EF4-FFF2-40B4-BE49-F238E27FC236}">
                <a16:creationId xmlns:a16="http://schemas.microsoft.com/office/drawing/2014/main" id="{C52A7CFD-6252-CA38-26B3-B43CCE2969D7}"/>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2597" r="12597"/>
          <a:stretch/>
        </p:blipFill>
        <p:spPr>
          <a:xfrm>
            <a:off x="10548762" y="2789047"/>
            <a:ext cx="2984484" cy="2991600"/>
          </a:xfrm>
          <a:prstGeom prst="roundRect">
            <a:avLst/>
          </a:prstGeom>
        </p:spPr>
      </p:pic>
      <p:grpSp>
        <p:nvGrpSpPr>
          <p:cNvPr id="11" name="Group 10">
            <a:extLst>
              <a:ext uri="{FF2B5EF4-FFF2-40B4-BE49-F238E27FC236}">
                <a16:creationId xmlns:a16="http://schemas.microsoft.com/office/drawing/2014/main" id="{A7B70E2D-7611-2588-32DC-21E6FC6A62E8}"/>
              </a:ext>
            </a:extLst>
          </p:cNvPr>
          <p:cNvGrpSpPr/>
          <p:nvPr/>
        </p:nvGrpSpPr>
        <p:grpSpPr>
          <a:xfrm>
            <a:off x="13919721" y="2789049"/>
            <a:ext cx="2984482" cy="2991597"/>
            <a:chOff x="13919721" y="2774441"/>
            <a:chExt cx="2984482" cy="2991597"/>
          </a:xfrm>
        </p:grpSpPr>
        <p:pic>
          <p:nvPicPr>
            <p:cNvPr id="8" name="Picture 7">
              <a:extLst>
                <a:ext uri="{FF2B5EF4-FFF2-40B4-BE49-F238E27FC236}">
                  <a16:creationId xmlns:a16="http://schemas.microsoft.com/office/drawing/2014/main" id="{9DD56DC8-E8B3-79CE-616B-66CBD6FD29C5}"/>
                </a:ext>
              </a:extLst>
            </p:cNvPr>
            <p:cNvPicPr>
              <a:picLocks noChangeAspect="1"/>
            </p:cNvPicPr>
            <p:nvPr/>
          </p:nvPicPr>
          <p:blipFill>
            <a:blip r:embed="rId7"/>
            <a:stretch>
              <a:fillRect/>
            </a:stretch>
          </p:blipFill>
          <p:spPr>
            <a:xfrm>
              <a:off x="13919721" y="2774441"/>
              <a:ext cx="2984482" cy="2991597"/>
            </a:xfrm>
            <a:prstGeom prst="roundRect">
              <a:avLst/>
            </a:prstGeom>
          </p:spPr>
        </p:pic>
        <p:sp>
          <p:nvSpPr>
            <p:cNvPr id="10" name="TextBox 9">
              <a:extLst>
                <a:ext uri="{FF2B5EF4-FFF2-40B4-BE49-F238E27FC236}">
                  <a16:creationId xmlns:a16="http://schemas.microsoft.com/office/drawing/2014/main" id="{9AC3EB2E-C096-14A6-9061-9DAA9058C736}"/>
                </a:ext>
              </a:extLst>
            </p:cNvPr>
            <p:cNvSpPr txBox="1"/>
            <p:nvPr/>
          </p:nvSpPr>
          <p:spPr>
            <a:xfrm>
              <a:off x="14020800" y="5348198"/>
              <a:ext cx="1543050" cy="307777"/>
            </a:xfrm>
            <a:prstGeom prst="rect">
              <a:avLst/>
            </a:prstGeom>
            <a:solidFill>
              <a:srgbClr val="FFCC66"/>
            </a:solidFill>
          </p:spPr>
          <p:txBody>
            <a:bodyPr wrap="square" rtlCol="0">
              <a:spAutoFit/>
            </a:bodyPr>
            <a:lstStyle/>
            <a:p>
              <a:pPr algn="ctr"/>
              <a:r>
                <a:rPr lang="en-US" sz="1400" dirty="0">
                  <a:solidFill>
                    <a:srgbClr val="414042"/>
                  </a:solidFill>
                </a:rPr>
                <a:t>DONATE NOW</a:t>
              </a:r>
              <a:endParaRPr lang="en-AU" sz="1400" dirty="0">
                <a:solidFill>
                  <a:srgbClr val="414042"/>
                </a:solidFill>
              </a:endParaRPr>
            </a:p>
          </p:txBody>
        </p:sp>
      </p:grpSp>
    </p:spTree>
    <p:extLst>
      <p:ext uri="{BB962C8B-B14F-4D97-AF65-F5344CB8AC3E}">
        <p14:creationId xmlns:p14="http://schemas.microsoft.com/office/powerpoint/2010/main" val="424197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women standing in front of a counter&#10;&#10;Description automatically generated">
            <a:extLst>
              <a:ext uri="{FF2B5EF4-FFF2-40B4-BE49-F238E27FC236}">
                <a16:creationId xmlns:a16="http://schemas.microsoft.com/office/drawing/2014/main" id="{E5248D1A-F5B8-1A45-7CC4-7BDBD899ADF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r="-112"/>
          <a:stretch/>
        </p:blipFill>
        <p:spPr>
          <a:xfrm>
            <a:off x="19455" y="-12688"/>
            <a:ext cx="17340263" cy="3981573"/>
          </a:xfrm>
        </p:spPr>
      </p:pic>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5331" y="4395837"/>
            <a:ext cx="14956824" cy="685800"/>
          </a:xfrm>
        </p:spPr>
        <p:txBody>
          <a:bodyPr/>
          <a:lstStyle/>
          <a:p>
            <a:r>
              <a:rPr lang="en-US" sz="4400"/>
              <a:t>Want more information?</a:t>
            </a:r>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5331" y="5759535"/>
            <a:ext cx="10932917" cy="1526416"/>
          </a:xfrm>
        </p:spPr>
        <p:txBody>
          <a:bodyPr/>
          <a:lstStyle/>
          <a:p>
            <a:pPr>
              <a:spcAft>
                <a:spcPts val="600"/>
              </a:spcAft>
            </a:pPr>
            <a:r>
              <a:rPr lang="en-US" dirty="0">
                <a:solidFill>
                  <a:schemeClr val="bg1"/>
                </a:solidFill>
                <a:ea typeface="Roboto Light" panose="02000000000000000000" pitchFamily="2" charset="0"/>
              </a:rPr>
              <a:t>Call us on 1800 024 413 </a:t>
            </a:r>
            <a:br>
              <a:rPr lang="en-US" dirty="0">
                <a:solidFill>
                  <a:schemeClr val="bg1"/>
                </a:solidFill>
                <a:ea typeface="Roboto Light" panose="02000000000000000000" pitchFamily="2" charset="0"/>
              </a:rPr>
            </a:br>
            <a:r>
              <a:rPr lang="en-AU" dirty="0">
                <a:solidFill>
                  <a:schemeClr val="bg1"/>
                </a:solidFill>
                <a:effectLst/>
                <a:ea typeface="Roboto Light" panose="02000000000000000000" pitchFamily="2" charset="0"/>
              </a:rPr>
              <a:t>(Monday to Friday, 9am-5pm AEST) </a:t>
            </a:r>
          </a:p>
          <a:p>
            <a:r>
              <a:rPr lang="en-AU" dirty="0">
                <a:solidFill>
                  <a:schemeClr val="bg1"/>
                </a:solidFill>
                <a:ea typeface="Roboto Light" panose="02000000000000000000" pitchFamily="2" charset="0"/>
              </a:rPr>
              <a:t>Or email questions@caritas.org.au</a:t>
            </a:r>
            <a:endParaRPr lang="en-AU" dirty="0">
              <a:solidFill>
                <a:schemeClr val="bg1"/>
              </a:solidFill>
              <a:effectLst/>
              <a:ea typeface="Roboto Light" panose="02000000000000000000" pitchFamily="2" charset="0"/>
            </a:endParaRPr>
          </a:p>
          <a:p>
            <a:endParaRPr lang="en-US" dirty="0">
              <a:solidFill>
                <a:schemeClr val="bg1"/>
              </a:solidFill>
              <a:ea typeface="Roboto Light" panose="02000000000000000000" pitchFamily="2" charset="0"/>
            </a:endParaRPr>
          </a:p>
        </p:txBody>
      </p:sp>
      <p:grpSp>
        <p:nvGrpSpPr>
          <p:cNvPr id="28" name="Group 27">
            <a:extLst>
              <a:ext uri="{FF2B5EF4-FFF2-40B4-BE49-F238E27FC236}">
                <a16:creationId xmlns:a16="http://schemas.microsoft.com/office/drawing/2014/main" id="{04AA381A-E1AF-DC67-494E-AB4754D79C12}"/>
              </a:ext>
            </a:extLst>
          </p:cNvPr>
          <p:cNvGrpSpPr/>
          <p:nvPr/>
        </p:nvGrpSpPr>
        <p:grpSpPr>
          <a:xfrm>
            <a:off x="11277144" y="4325104"/>
            <a:ext cx="3886200" cy="3924926"/>
            <a:chOff x="10117931" y="4170877"/>
            <a:chExt cx="3886200" cy="3924926"/>
          </a:xfrm>
        </p:grpSpPr>
        <p:pic>
          <p:nvPicPr>
            <p:cNvPr id="16" name="Picture 15">
              <a:extLst>
                <a:ext uri="{FF2B5EF4-FFF2-40B4-BE49-F238E27FC236}">
                  <a16:creationId xmlns:a16="http://schemas.microsoft.com/office/drawing/2014/main" id="{E315BD84-B646-24DA-D8A7-4D8F4113636D}"/>
                </a:ext>
              </a:extLst>
            </p:cNvPr>
            <p:cNvPicPr>
              <a:picLocks noChangeAspect="1"/>
            </p:cNvPicPr>
            <p:nvPr/>
          </p:nvPicPr>
          <p:blipFill>
            <a:blip r:embed="rId4"/>
            <a:stretch>
              <a:fillRect/>
            </a:stretch>
          </p:blipFill>
          <p:spPr>
            <a:xfrm>
              <a:off x="10208779" y="4845485"/>
              <a:ext cx="368300" cy="3241040"/>
            </a:xfrm>
            <a:prstGeom prst="rect">
              <a:avLst/>
            </a:prstGeom>
          </p:spPr>
        </p:pic>
        <p:sp>
          <p:nvSpPr>
            <p:cNvPr id="20" name="TextBox 19">
              <a:extLst>
                <a:ext uri="{FF2B5EF4-FFF2-40B4-BE49-F238E27FC236}">
                  <a16:creationId xmlns:a16="http://schemas.microsoft.com/office/drawing/2014/main" id="{CF91EE44-EF4C-311C-CFB5-FD9E349C79C0}"/>
                </a:ext>
              </a:extLst>
            </p:cNvPr>
            <p:cNvSpPr txBox="1"/>
            <p:nvPr/>
          </p:nvSpPr>
          <p:spPr>
            <a:xfrm>
              <a:off x="10727531" y="4845485"/>
              <a:ext cx="3276600" cy="369332"/>
            </a:xfrm>
            <a:prstGeom prst="rect">
              <a:avLst/>
            </a:prstGeom>
            <a:noFill/>
          </p:spPr>
          <p:txBody>
            <a:bodyPr wrap="square" lIns="91440" tIns="45720" rIns="91440" bIns="45720" rtlCol="0" anchor="t">
              <a:spAutoFit/>
            </a:bodyPr>
            <a:lstStyle/>
            <a:p>
              <a:r>
                <a:rPr lang="en-US" dirty="0">
                  <a:solidFill>
                    <a:schemeClr val="bg1"/>
                  </a:solidFill>
                  <a:latin typeface="Arial" panose="020B0604020202020204" pitchFamily="34" charset="0"/>
                  <a:ea typeface="Roboto"/>
                  <a:cs typeface="Arial" panose="020B0604020202020204" pitchFamily="34" charset="0"/>
                  <a:hlinkClick r:id="rId5">
                    <a:extLst>
                      <a:ext uri="{A12FA001-AC4F-418D-AE19-62706E023703}">
                        <ahyp:hlinkClr xmlns:ahyp="http://schemas.microsoft.com/office/drawing/2018/hyperlinkcolor" val="tx"/>
                      </a:ext>
                    </a:extLst>
                  </a:hlinkClick>
                </a:rPr>
                <a:t>questions@caritas.org.au</a:t>
              </a:r>
              <a:endParaRPr lang="en-US" dirty="0">
                <a:solidFill>
                  <a:schemeClr val="bg1"/>
                </a:solidFill>
                <a:latin typeface="Arial" panose="020B0604020202020204" pitchFamily="34" charset="0"/>
                <a:ea typeface="Roboto"/>
                <a:cs typeface="Arial" panose="020B0604020202020204" pitchFamily="34" charset="0"/>
              </a:endParaRPr>
            </a:p>
          </p:txBody>
        </p:sp>
        <p:sp>
          <p:nvSpPr>
            <p:cNvPr id="21" name="TextBox 20">
              <a:extLst>
                <a:ext uri="{FF2B5EF4-FFF2-40B4-BE49-F238E27FC236}">
                  <a16:creationId xmlns:a16="http://schemas.microsoft.com/office/drawing/2014/main" id="{52C83C14-EACA-FD64-7F0C-9B43B914521C}"/>
                </a:ext>
              </a:extLst>
            </p:cNvPr>
            <p:cNvSpPr txBox="1"/>
            <p:nvPr/>
          </p:nvSpPr>
          <p:spPr>
            <a:xfrm>
              <a:off x="10727531" y="5334000"/>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1800 024 413</a:t>
              </a:r>
            </a:p>
          </p:txBody>
        </p:sp>
        <p:sp>
          <p:nvSpPr>
            <p:cNvPr id="22" name="TextBox 21">
              <a:extLst>
                <a:ext uri="{FF2B5EF4-FFF2-40B4-BE49-F238E27FC236}">
                  <a16:creationId xmlns:a16="http://schemas.microsoft.com/office/drawing/2014/main" id="{39120206-F8C3-92CC-A16C-46538E033020}"/>
                </a:ext>
              </a:extLst>
            </p:cNvPr>
            <p:cNvSpPr txBox="1"/>
            <p:nvPr/>
          </p:nvSpPr>
          <p:spPr>
            <a:xfrm>
              <a:off x="10727531" y="5809989"/>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BB71FA4A-9C29-152E-8E69-5C8787238CF6}"/>
                </a:ext>
              </a:extLst>
            </p:cNvPr>
            <p:cNvSpPr txBox="1"/>
            <p:nvPr/>
          </p:nvSpPr>
          <p:spPr>
            <a:xfrm>
              <a:off x="10727531" y="626092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43DC89BE-9187-70C2-0F6C-3FAE492EC42D}"/>
                </a:ext>
              </a:extLst>
            </p:cNvPr>
            <p:cNvSpPr txBox="1"/>
            <p:nvPr/>
          </p:nvSpPr>
          <p:spPr>
            <a:xfrm>
              <a:off x="10727531" y="6761967"/>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CaritasAustralia</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E38B5EEC-1E99-6CDB-D267-AF4D3BBFCDD2}"/>
                </a:ext>
              </a:extLst>
            </p:cNvPr>
            <p:cNvSpPr txBox="1"/>
            <p:nvPr/>
          </p:nvSpPr>
          <p:spPr>
            <a:xfrm>
              <a:off x="10727531" y="723795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5748B217-0A31-FDE3-A016-F1B33110DCCB}"/>
                </a:ext>
              </a:extLst>
            </p:cNvPr>
            <p:cNvSpPr txBox="1"/>
            <p:nvPr/>
          </p:nvSpPr>
          <p:spPr>
            <a:xfrm>
              <a:off x="10727531" y="7726471"/>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www.caritas.org.au</a:t>
              </a:r>
            </a:p>
          </p:txBody>
        </p:sp>
        <p:sp>
          <p:nvSpPr>
            <p:cNvPr id="27" name="TextBox 26">
              <a:extLst>
                <a:ext uri="{FF2B5EF4-FFF2-40B4-BE49-F238E27FC236}">
                  <a16:creationId xmlns:a16="http://schemas.microsoft.com/office/drawing/2014/main" id="{C5157497-5A49-638F-10A2-44A1BB2002E3}"/>
                </a:ext>
              </a:extLst>
            </p:cNvPr>
            <p:cNvSpPr txBox="1"/>
            <p:nvPr/>
          </p:nvSpPr>
          <p:spPr>
            <a:xfrm>
              <a:off x="10117931" y="4170877"/>
              <a:ext cx="3795352" cy="461665"/>
            </a:xfrm>
            <a:prstGeom prst="rect">
              <a:avLst/>
            </a:prstGeom>
            <a:noFill/>
          </p:spPr>
          <p:txBody>
            <a:bodyPr wrap="square" rtlCol="0">
              <a:spAutoFit/>
            </a:bodyPr>
            <a:lstStyle/>
            <a:p>
              <a:r>
                <a:rPr lang="en-AU" sz="2200" b="1">
                  <a:solidFill>
                    <a:schemeClr val="bg1"/>
                  </a:solidFill>
                  <a:effectLst/>
                  <a:latin typeface="Arial" panose="020B0604020202020204" pitchFamily="34" charset="0"/>
                </a:rPr>
                <a:t>Follow us on social media</a:t>
              </a:r>
              <a:r>
                <a:rPr lang="en-AU" sz="2400" b="1">
                  <a:solidFill>
                    <a:schemeClr val="bg1"/>
                  </a:solidFill>
                  <a:effectLst/>
                  <a:latin typeface="Arial" panose="020B0604020202020204" pitchFamily="34" charset="0"/>
                </a:rPr>
                <a:t> </a:t>
              </a:r>
            </a:p>
          </p:txBody>
        </p:sp>
      </p:gr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5350638"/>
            <a:ext cx="585073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20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54225A14-2189-BE43-8CDF-ABB4D8DA4291}"/>
              </a:ext>
            </a:extLst>
          </p:cNvPr>
          <p:cNvSpPr/>
          <p:nvPr/>
        </p:nvSpPr>
        <p:spPr>
          <a:xfrm>
            <a:off x="5703107" y="3200399"/>
            <a:ext cx="452755" cy="452120"/>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a:latin typeface="Arial" panose="020B0604020202020204" pitchFamily="34" charset="0"/>
            </a:endParaRPr>
          </a:p>
        </p:txBody>
      </p:sp>
      <p:sp>
        <p:nvSpPr>
          <p:cNvPr id="3" name="TextBox 2">
            <a:extLst>
              <a:ext uri="{FF2B5EF4-FFF2-40B4-BE49-F238E27FC236}">
                <a16:creationId xmlns:a16="http://schemas.microsoft.com/office/drawing/2014/main" id="{06853FAC-1A7A-144F-80C5-9E8EBEC7765D}"/>
              </a:ext>
            </a:extLst>
          </p:cNvPr>
          <p:cNvSpPr txBox="1"/>
          <p:nvPr/>
        </p:nvSpPr>
        <p:spPr>
          <a:xfrm>
            <a:off x="6061511" y="3601064"/>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END POVERTY</a:t>
            </a:r>
          </a:p>
        </p:txBody>
      </p:sp>
      <p:sp>
        <p:nvSpPr>
          <p:cNvPr id="4" name="TextBox 3">
            <a:extLst>
              <a:ext uri="{FF2B5EF4-FFF2-40B4-BE49-F238E27FC236}">
                <a16:creationId xmlns:a16="http://schemas.microsoft.com/office/drawing/2014/main" id="{72AAA477-E0A3-6349-B1D2-7FD3B5B4FEB8}"/>
              </a:ext>
            </a:extLst>
          </p:cNvPr>
          <p:cNvSpPr txBox="1"/>
          <p:nvPr/>
        </p:nvSpPr>
        <p:spPr>
          <a:xfrm>
            <a:off x="6061511" y="4216840"/>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PROMOTE JUSTICE</a:t>
            </a:r>
          </a:p>
        </p:txBody>
      </p:sp>
      <p:sp>
        <p:nvSpPr>
          <p:cNvPr id="5" name="TextBox 4">
            <a:extLst>
              <a:ext uri="{FF2B5EF4-FFF2-40B4-BE49-F238E27FC236}">
                <a16:creationId xmlns:a16="http://schemas.microsoft.com/office/drawing/2014/main" id="{11905CF5-E3E7-FB41-B310-C7B1736652E3}"/>
              </a:ext>
            </a:extLst>
          </p:cNvPr>
          <p:cNvSpPr txBox="1"/>
          <p:nvPr/>
        </p:nvSpPr>
        <p:spPr>
          <a:xfrm>
            <a:off x="6061511" y="4890248"/>
            <a:ext cx="5415614" cy="800347"/>
          </a:xfrm>
          <a:prstGeom prst="rect">
            <a:avLst/>
          </a:prstGeom>
          <a:noFill/>
        </p:spPr>
        <p:txBody>
          <a:bodyPr wrap="square" rtlCol="0">
            <a:spAutoFit/>
          </a:bodyPr>
          <a:lstStyle/>
          <a:p>
            <a:r>
              <a:rPr lang="en-US" sz="4601" b="1">
                <a:solidFill>
                  <a:schemeClr val="bg1"/>
                </a:solidFill>
                <a:latin typeface="Arial" panose="020B0604020202020204" pitchFamily="34" charset="0"/>
              </a:rPr>
              <a:t>UPHOLD DIGNITY</a:t>
            </a:r>
          </a:p>
        </p:txBody>
      </p:sp>
      <p:sp>
        <p:nvSpPr>
          <p:cNvPr id="6" name="bg object 21">
            <a:extLst>
              <a:ext uri="{FF2B5EF4-FFF2-40B4-BE49-F238E27FC236}">
                <a16:creationId xmlns:a16="http://schemas.microsoft.com/office/drawing/2014/main" id="{EF368D67-7A8A-EA46-87C8-E05EB9F50B0E}"/>
              </a:ext>
            </a:extLst>
          </p:cNvPr>
          <p:cNvSpPr>
            <a:spLocks noChangeAspect="1"/>
          </p:cNvSpPr>
          <p:nvPr/>
        </p:nvSpPr>
        <p:spPr>
          <a:xfrm>
            <a:off x="11337132" y="5251951"/>
            <a:ext cx="304196" cy="303783"/>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endParaRPr>
          </a:p>
        </p:txBody>
      </p:sp>
    </p:spTree>
    <p:extLst>
      <p:ext uri="{BB962C8B-B14F-4D97-AF65-F5344CB8AC3E}">
        <p14:creationId xmlns:p14="http://schemas.microsoft.com/office/powerpoint/2010/main" val="163461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836396" y="1305258"/>
            <a:ext cx="15662275" cy="6457950"/>
          </a:xfrm>
          <a:prstGeom prst="rect">
            <a:avLst/>
          </a:prstGeom>
        </p:spPr>
        <p:txBody>
          <a:bodyPr lIns="130048" tIns="65024" rIns="130048" bIns="65024" anchor="ctr"/>
          <a:lstStyle/>
          <a:p>
            <a:pPr algn="ctr">
              <a:tabLst>
                <a:tab pos="4589991" algn="l"/>
              </a:tabLst>
            </a:pPr>
            <a:r>
              <a:rPr lang="en-AU" sz="3982" b="1" dirty="0">
                <a:solidFill>
                  <a:srgbClr val="0C244C"/>
                </a:solidFill>
                <a:latin typeface="Arial"/>
                <a:ea typeface="Roboto Light"/>
                <a:cs typeface="Arial"/>
              </a:rPr>
              <a:t>First Nations people are advised that this resource and external links may contain images, voices and names of people who have died. </a:t>
            </a:r>
            <a:r>
              <a:rPr lang="en-US" sz="3982" dirty="0">
                <a:solidFill>
                  <a:srgbClr val="0C244C"/>
                </a:solidFill>
                <a:latin typeface="Arial"/>
                <a:ea typeface="Roboto Light"/>
                <a:cs typeface="Arial"/>
              </a:rPr>
              <a:t> </a:t>
            </a:r>
            <a:endParaRPr lang="en-AU" sz="3982" dirty="0">
              <a:solidFill>
                <a:srgbClr val="0C244C"/>
              </a:solidFill>
              <a:latin typeface="Arial" panose="020B0604020202020204" pitchFamily="34" charset="0"/>
            </a:endParaRPr>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955F1-F804-3440-9144-C94C7CF298D0}"/>
              </a:ext>
            </a:extLst>
          </p:cNvPr>
          <p:cNvSpPr>
            <a:spLocks noGrp="1"/>
          </p:cNvSpPr>
          <p:nvPr>
            <p:ph type="title"/>
          </p:nvPr>
        </p:nvSpPr>
        <p:spPr>
          <a:xfrm>
            <a:off x="733144" y="1009042"/>
            <a:ext cx="10920730" cy="685800"/>
          </a:xfrm>
        </p:spPr>
        <p:txBody>
          <a:bodyPr>
            <a:noAutofit/>
          </a:bodyPr>
          <a:lstStyle/>
          <a:p>
            <a:r>
              <a:rPr lang="en-US" sz="4400"/>
              <a:t>CARITAS AUSTRALIA</a:t>
            </a:r>
          </a:p>
        </p:txBody>
      </p:sp>
      <p:sp>
        <p:nvSpPr>
          <p:cNvPr id="7" name="Text Placeholder 6">
            <a:extLst>
              <a:ext uri="{FF2B5EF4-FFF2-40B4-BE49-F238E27FC236}">
                <a16:creationId xmlns:a16="http://schemas.microsoft.com/office/drawing/2014/main" id="{17B448C8-A913-AC4E-9A2D-7F8E90B0E3E6}"/>
              </a:ext>
            </a:extLst>
          </p:cNvPr>
          <p:cNvSpPr>
            <a:spLocks noGrp="1"/>
          </p:cNvSpPr>
          <p:nvPr>
            <p:ph type="body" sz="quarter" idx="11"/>
          </p:nvPr>
        </p:nvSpPr>
        <p:spPr>
          <a:xfrm>
            <a:off x="733144" y="1905653"/>
            <a:ext cx="10932917" cy="568325"/>
          </a:xfrm>
        </p:spPr>
        <p:txBody>
          <a:bodyPr>
            <a:normAutofit/>
          </a:bodyPr>
          <a:lstStyle/>
          <a:p>
            <a:pPr>
              <a:spcAft>
                <a:spcPts val="600"/>
              </a:spcAft>
            </a:pPr>
            <a:r>
              <a:rPr lang="en-US"/>
              <a:t>WE ARE COMPASSION IN ACTION </a:t>
            </a:r>
          </a:p>
        </p:txBody>
      </p:sp>
      <p:pic>
        <p:nvPicPr>
          <p:cNvPr id="6" name="Picture Placeholder 5" descr="A person holding a seedling out in front of them.">
            <a:extLst>
              <a:ext uri="{FF2B5EF4-FFF2-40B4-BE49-F238E27FC236}">
                <a16:creationId xmlns:a16="http://schemas.microsoft.com/office/drawing/2014/main" id="{F4382209-7559-410D-7CA5-F95B016C07C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966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6211" y="3609772"/>
            <a:ext cx="8458200" cy="685800"/>
          </a:xfrm>
        </p:spPr>
        <p:txBody>
          <a:bodyPr lIns="91440" tIns="45720" rIns="91440" bIns="45720" anchor="t"/>
          <a:lstStyle/>
          <a:p>
            <a:r>
              <a:rPr lang="en-US" sz="4400">
                <a:latin typeface="Arial"/>
                <a:cs typeface="Arial"/>
              </a:rPr>
              <a:t>Acknowledgement of Country</a:t>
            </a:r>
            <a:endParaRPr lang="en-US" sz="4400"/>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6211" y="5042607"/>
            <a:ext cx="15246459" cy="3462463"/>
          </a:xfrm>
        </p:spPr>
        <p:txBody>
          <a:bodyPr lIns="91440" tIns="45720" rIns="91440" bIns="45720" anchor="t"/>
          <a:lstStyle/>
          <a:p>
            <a:pPr algn="l"/>
            <a:r>
              <a:rPr lang="en-US" dirty="0">
                <a:latin typeface="Arial"/>
                <a:ea typeface="Roboto Light"/>
                <a:cs typeface="Arial"/>
              </a:rPr>
              <a:t>We respectfully acknowledge the Traditional Custodians of Country throughout Australia and their connections to land, sea and community. At Caritas Australia, we acknowledge the Traditional Custodians of the land upon which our offices are based. This land always was, and always will be, Aboriginal land. </a:t>
            </a:r>
            <a:endParaRPr lang="en-AU" dirty="0">
              <a:latin typeface="Arial"/>
              <a:ea typeface="Roboto Light"/>
              <a:cs typeface="Arial"/>
            </a:endParaRP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Caritas Australia offices are located on the lands of the </a:t>
            </a:r>
            <a:r>
              <a:rPr lang="en-US" dirty="0" err="1">
                <a:latin typeface="Arial"/>
                <a:ea typeface="Roboto Light"/>
                <a:cs typeface="Arial"/>
              </a:rPr>
              <a:t>Gadigal</a:t>
            </a:r>
            <a:r>
              <a:rPr lang="en-US" dirty="0">
                <a:latin typeface="Arial"/>
                <a:ea typeface="Roboto Light"/>
                <a:cs typeface="Arial"/>
              </a:rPr>
              <a:t> People of the Eora Nation in Sydney, the Boon </a:t>
            </a:r>
            <a:r>
              <a:rPr lang="en-US" dirty="0" err="1">
                <a:latin typeface="Arial"/>
                <a:ea typeface="Roboto Light"/>
                <a:cs typeface="Arial"/>
              </a:rPr>
              <a:t>Wurrung</a:t>
            </a:r>
            <a:r>
              <a:rPr lang="en-US" dirty="0">
                <a:latin typeface="Arial"/>
                <a:ea typeface="Roboto Light"/>
                <a:cs typeface="Arial"/>
              </a:rPr>
              <a:t> People and </a:t>
            </a:r>
            <a:r>
              <a:rPr lang="en-US" dirty="0" err="1">
                <a:latin typeface="Arial"/>
                <a:ea typeface="Roboto Light"/>
                <a:cs typeface="Arial"/>
              </a:rPr>
              <a:t>Woiwurrung</a:t>
            </a:r>
            <a:r>
              <a:rPr lang="en-US" dirty="0">
                <a:latin typeface="Arial"/>
                <a:ea typeface="Roboto Light"/>
                <a:cs typeface="Arial"/>
              </a:rPr>
              <a:t> </a:t>
            </a:r>
            <a:r>
              <a:rPr lang="en-US" dirty="0">
                <a:effectLst/>
                <a:latin typeface="Arial"/>
                <a:ea typeface="Roboto Light"/>
                <a:cs typeface="Arial"/>
              </a:rPr>
              <a:t>(</a:t>
            </a:r>
            <a:r>
              <a:rPr lang="en-US" dirty="0" err="1">
                <a:latin typeface="Arial"/>
                <a:ea typeface="Roboto Light"/>
                <a:cs typeface="Arial"/>
              </a:rPr>
              <a:t>Wurundjeri</a:t>
            </a:r>
            <a:r>
              <a:rPr lang="en-US" dirty="0">
                <a:latin typeface="Arial"/>
                <a:ea typeface="Roboto Light"/>
                <a:cs typeface="Arial"/>
              </a:rPr>
              <a:t>) Peoples of the </a:t>
            </a:r>
            <a:r>
              <a:rPr lang="en-US" dirty="0" err="1">
                <a:latin typeface="Arial"/>
                <a:ea typeface="Roboto Light"/>
                <a:cs typeface="Arial"/>
              </a:rPr>
              <a:t>Kulin</a:t>
            </a:r>
            <a:r>
              <a:rPr lang="en-US" dirty="0">
                <a:latin typeface="Arial"/>
                <a:ea typeface="Roboto Light"/>
                <a:cs typeface="Arial"/>
              </a:rPr>
              <a:t> Nation in Melbourne, the </a:t>
            </a:r>
            <a:r>
              <a:rPr lang="en-US" dirty="0" err="1">
                <a:latin typeface="Arial"/>
                <a:ea typeface="Roboto Light"/>
                <a:cs typeface="Arial"/>
              </a:rPr>
              <a:t>Whadjuk</a:t>
            </a:r>
            <a:r>
              <a:rPr lang="en-US" dirty="0">
                <a:latin typeface="Arial"/>
                <a:ea typeface="Roboto Light"/>
                <a:cs typeface="Arial"/>
              </a:rPr>
              <a:t> of the </a:t>
            </a:r>
            <a:r>
              <a:rPr lang="en-US" dirty="0" err="1">
                <a:latin typeface="Arial"/>
                <a:ea typeface="Roboto Light"/>
                <a:cs typeface="Arial"/>
              </a:rPr>
              <a:t>Noongar</a:t>
            </a:r>
            <a:r>
              <a:rPr lang="en-US" dirty="0">
                <a:latin typeface="Arial"/>
                <a:ea typeface="Roboto Light"/>
                <a:cs typeface="Arial"/>
              </a:rPr>
              <a:t> Nation in Perth, the </a:t>
            </a:r>
            <a:r>
              <a:rPr lang="en-US" dirty="0" err="1">
                <a:latin typeface="Arial"/>
                <a:ea typeface="Roboto Light"/>
                <a:cs typeface="Arial"/>
              </a:rPr>
              <a:t>Turrbal</a:t>
            </a:r>
            <a:r>
              <a:rPr lang="en-US" dirty="0">
                <a:latin typeface="Arial"/>
                <a:ea typeface="Roboto Light"/>
                <a:cs typeface="Arial"/>
              </a:rPr>
              <a:t> and </a:t>
            </a:r>
            <a:r>
              <a:rPr lang="en-US" dirty="0" err="1">
                <a:latin typeface="Arial"/>
                <a:ea typeface="Roboto Light"/>
                <a:cs typeface="Arial"/>
              </a:rPr>
              <a:t>Jagera</a:t>
            </a:r>
            <a:r>
              <a:rPr lang="en-US" dirty="0">
                <a:latin typeface="Arial"/>
                <a:ea typeface="Roboto Light"/>
                <a:cs typeface="Arial"/>
              </a:rPr>
              <a:t> People in Brisbane, and the Ngunnawal People in Canberra.  </a:t>
            </a:r>
            <a:endParaRPr lang="en-AU" dirty="0">
              <a:latin typeface="Arial"/>
              <a:ea typeface="Roboto Light"/>
              <a:cs typeface="Arial"/>
            </a:endParaRP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We pay our respects </a:t>
            </a:r>
            <a:r>
              <a:rPr lang="en-US" dirty="0">
                <a:effectLst/>
                <a:latin typeface="Arial"/>
                <a:ea typeface="Roboto Light"/>
                <a:cs typeface="Arial"/>
              </a:rPr>
              <a:t>to </a:t>
            </a:r>
            <a:r>
              <a:rPr lang="en-US" dirty="0">
                <a:latin typeface="Arial"/>
                <a:ea typeface="Roboto Light"/>
                <a:cs typeface="Arial"/>
              </a:rPr>
              <a:t>Elders, past, present and future, for they hold the memories, traditions</a:t>
            </a:r>
            <a:r>
              <a:rPr lang="en-US" dirty="0">
                <a:effectLst/>
                <a:latin typeface="Arial"/>
                <a:ea typeface="Roboto Light"/>
                <a:cs typeface="Arial"/>
              </a:rPr>
              <a:t>, </a:t>
            </a:r>
            <a:r>
              <a:rPr lang="en-US" dirty="0">
                <a:latin typeface="Arial"/>
                <a:ea typeface="Roboto Light"/>
                <a:cs typeface="Arial"/>
              </a:rPr>
              <a:t>culture and hopes of First Australians. As a group, we acknowledge the continued deep spiritual attachment and relations of Aboriginal and Torres Strait Islander Peoples to this Country and we commit ourselves to the ongoing journey of reconciliation. </a:t>
            </a:r>
            <a:endParaRPr lang="en-AU" dirty="0">
              <a:latin typeface="Arial"/>
              <a:ea typeface="Roboto Light"/>
              <a:cs typeface="Arial"/>
            </a:endParaRPr>
          </a:p>
        </p:txBody>
      </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4644639"/>
            <a:ext cx="585073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1">
            <a:extLst>
              <a:ext uri="{FF2B5EF4-FFF2-40B4-BE49-F238E27FC236}">
                <a16:creationId xmlns:a16="http://schemas.microsoft.com/office/drawing/2014/main" id="{9EE7332B-EDEB-F4F5-F942-A8375D48426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7340263" cy="3260705"/>
          </a:xfrm>
        </p:spPr>
      </p:pic>
    </p:spTree>
    <p:extLst>
      <p:ext uri="{BB962C8B-B14F-4D97-AF65-F5344CB8AC3E}">
        <p14:creationId xmlns:p14="http://schemas.microsoft.com/office/powerpoint/2010/main" val="10781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3"/>
            <a:extLst>
              <a:ext uri="{FF2B5EF4-FFF2-40B4-BE49-F238E27FC236}">
                <a16:creationId xmlns:a16="http://schemas.microsoft.com/office/drawing/2014/main" id="{8DE2399F-FEE7-2DDD-D8FC-789DC5B94A6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t="-1" b="-273"/>
          <a:stretch/>
        </p:blipFill>
        <p:spPr>
          <a:xfrm>
            <a:off x="1" y="5"/>
            <a:ext cx="17340263" cy="8915396"/>
          </a:xfrm>
        </p:spPr>
      </p:pic>
      <p:pic>
        <p:nvPicPr>
          <p:cNvPr id="7" name="Graphic 6" descr="Play with solid fill">
            <a:hlinkClick r:id="rId3"/>
            <a:extLst>
              <a:ext uri="{FF2B5EF4-FFF2-40B4-BE49-F238E27FC236}">
                <a16:creationId xmlns:a16="http://schemas.microsoft.com/office/drawing/2014/main" id="{48312F6E-77C3-CF26-4C71-89CE14C6325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00315" y="3537169"/>
            <a:ext cx="1339631" cy="1339631"/>
          </a:xfrm>
          <a:prstGeom prst="rect">
            <a:avLst/>
          </a:prstGeom>
        </p:spPr>
      </p:pic>
    </p:spTree>
    <p:extLst>
      <p:ext uri="{BB962C8B-B14F-4D97-AF65-F5344CB8AC3E}">
        <p14:creationId xmlns:p14="http://schemas.microsoft.com/office/powerpoint/2010/main" val="338836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8AE0B-5ADB-E541-82D1-893F976CFF33}"/>
              </a:ext>
            </a:extLst>
          </p:cNvPr>
          <p:cNvSpPr>
            <a:spLocks noGrp="1"/>
          </p:cNvSpPr>
          <p:nvPr>
            <p:ph type="body" sz="half" idx="2"/>
          </p:nvPr>
        </p:nvSpPr>
        <p:spPr>
          <a:xfrm>
            <a:off x="831810" y="2000250"/>
            <a:ext cx="9409784" cy="6457950"/>
          </a:xfrm>
        </p:spPr>
        <p:txBody>
          <a:bodyPr lIns="91440" tIns="45720" rIns="91440" bIns="45720">
            <a:normAutofit/>
          </a:bodyPr>
          <a:lstStyle/>
          <a:p>
            <a:pPr marL="342900">
              <a:lnSpc>
                <a:spcPct val="103000"/>
              </a:lnSpc>
              <a:spcAft>
                <a:spcPts val="1200"/>
              </a:spcAft>
              <a:buAutoNum type="arabicPeriod"/>
            </a:pPr>
            <a:r>
              <a:rPr lang="en-AU" sz="2800" kern="1200" dirty="0">
                <a:solidFill>
                  <a:srgbClr val="414042"/>
                </a:solidFill>
                <a:ea typeface="Roboto" panose="02000000000000000000" pitchFamily="2" charset="0"/>
              </a:rPr>
              <a:t> Lorenz Worthmann began Caritas in 1897, in Germany.</a:t>
            </a:r>
            <a:endParaRPr lang="en-US" sz="2800" kern="1200" dirty="0">
              <a:solidFill>
                <a:srgbClr val="414042"/>
              </a:solidFill>
              <a:ea typeface="Roboto" panose="02000000000000000000" pitchFamily="2" charset="0"/>
            </a:endParaRPr>
          </a:p>
          <a:p>
            <a:pPr marL="342900">
              <a:lnSpc>
                <a:spcPct val="103000"/>
              </a:lnSpc>
              <a:spcAft>
                <a:spcPts val="1200"/>
              </a:spcAft>
              <a:buAutoNum type="arabicPeriod"/>
            </a:pPr>
            <a:r>
              <a:rPr lang="en-AU" sz="2800" kern="1200" dirty="0">
                <a:solidFill>
                  <a:srgbClr val="414042"/>
                </a:solidFill>
                <a:ea typeface="Roboto" panose="02000000000000000000" pitchFamily="2" charset="0"/>
              </a:rPr>
              <a:t> Caritas Australia was founded in Australia in 1964 as the Catholic Overseas Relief Committee. Parishioners in the diocese of Sydney, Adelaide and Wagga Wagga were holding local Lenten appeals to fund missionary work and poverty relief projects overseas; now known as Project Compassion. </a:t>
            </a:r>
          </a:p>
          <a:p>
            <a:pPr marL="342900">
              <a:lnSpc>
                <a:spcPct val="103000"/>
              </a:lnSpc>
              <a:spcAft>
                <a:spcPts val="1200"/>
              </a:spcAft>
              <a:buAutoNum type="arabicPeriod"/>
            </a:pPr>
            <a:r>
              <a:rPr lang="en-US" sz="2800" kern="1200" dirty="0">
                <a:solidFill>
                  <a:srgbClr val="414042"/>
                </a:solidFill>
                <a:ea typeface="Roboto" panose="02000000000000000000" pitchFamily="2" charset="0"/>
              </a:rPr>
              <a:t> For 60 years, Caritas Australia has worked hand-in-hand with the most </a:t>
            </a:r>
            <a:r>
              <a:rPr lang="en-US" sz="2800" kern="1200" dirty="0" err="1">
                <a:solidFill>
                  <a:srgbClr val="414042"/>
                </a:solidFill>
                <a:ea typeface="Roboto" panose="02000000000000000000" pitchFamily="2" charset="0"/>
              </a:rPr>
              <a:t>marginalised</a:t>
            </a:r>
            <a:r>
              <a:rPr lang="en-US" sz="2800" kern="1200" dirty="0">
                <a:solidFill>
                  <a:srgbClr val="414042"/>
                </a:solidFill>
                <a:ea typeface="Roboto" panose="02000000000000000000" pitchFamily="2" charset="0"/>
              </a:rPr>
              <a:t> and remote communities in Australia and overseas, to confront the challenges of poverty.​</a:t>
            </a:r>
          </a:p>
        </p:txBody>
      </p:sp>
      <p:sp>
        <p:nvSpPr>
          <p:cNvPr id="2" name="Title 1">
            <a:extLst>
              <a:ext uri="{FF2B5EF4-FFF2-40B4-BE49-F238E27FC236}">
                <a16:creationId xmlns:a16="http://schemas.microsoft.com/office/drawing/2014/main" id="{4EB60871-B40B-6F05-B529-E5DD9D0B5698}"/>
              </a:ext>
            </a:extLst>
          </p:cNvPr>
          <p:cNvSpPr>
            <a:spLocks noGrp="1"/>
          </p:cNvSpPr>
          <p:nvPr>
            <p:ph type="title"/>
          </p:nvPr>
        </p:nvSpPr>
        <p:spPr>
          <a:xfrm>
            <a:off x="831810" y="346401"/>
            <a:ext cx="14644752" cy="1036261"/>
          </a:xfrm>
        </p:spPr>
        <p:txBody>
          <a:bodyPr>
            <a:normAutofit/>
          </a:bodyPr>
          <a:lstStyle/>
          <a:p>
            <a:r>
              <a:rPr lang="en-US" sz="4400"/>
              <a:t>Our History</a:t>
            </a:r>
            <a:endParaRPr lang="en-US" sz="4400" kern="0"/>
          </a:p>
        </p:txBody>
      </p:sp>
      <p:pic>
        <p:nvPicPr>
          <p:cNvPr id="5" name="Picture 4" descr="A person and person with children at a table&#10;&#10;Description automatically generated">
            <a:extLst>
              <a:ext uri="{FF2B5EF4-FFF2-40B4-BE49-F238E27FC236}">
                <a16:creationId xmlns:a16="http://schemas.microsoft.com/office/drawing/2014/main" id="{D868C9CD-9690-E7FE-6831-BB4AC09C0E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29288" y="2059093"/>
            <a:ext cx="6096186" cy="5566814"/>
          </a:xfrm>
          <a:prstGeom prst="rect">
            <a:avLst/>
          </a:prstGeom>
          <a:noFill/>
        </p:spPr>
      </p:pic>
      <p:sp>
        <p:nvSpPr>
          <p:cNvPr id="10" name="Text Placeholder 4">
            <a:extLst>
              <a:ext uri="{FF2B5EF4-FFF2-40B4-BE49-F238E27FC236}">
                <a16:creationId xmlns:a16="http://schemas.microsoft.com/office/drawing/2014/main" id="{A00F8E14-2C11-D30C-8D1C-4FEF01C865D0}"/>
              </a:ext>
            </a:extLst>
          </p:cNvPr>
          <p:cNvSpPr>
            <a:spLocks noGrp="1"/>
          </p:cNvSpPr>
          <p:nvPr>
            <p:ph type="body" sz="quarter" idx="11"/>
          </p:nvPr>
        </p:nvSpPr>
        <p:spPr>
          <a:xfrm>
            <a:off x="10729288" y="7786861"/>
            <a:ext cx="6096186" cy="584077"/>
          </a:xfrm>
        </p:spPr>
        <p:txBody>
          <a:bodyPr/>
          <a:lstStyle/>
          <a:p>
            <a:r>
              <a:rPr lang="en-US" sz="1600" kern="1200" dirty="0">
                <a:solidFill>
                  <a:schemeClr val="tx1">
                    <a:lumMod val="75000"/>
                    <a:lumOff val="25000"/>
                  </a:schemeClr>
                </a:solidFill>
                <a:latin typeface="Arial" panose="020B0604020202020204" pitchFamily="34" charset="0"/>
                <a:cs typeface="Arial" panose="020B0604020202020204" pitchFamily="34" charset="0"/>
              </a:rPr>
              <a:t>A family around the table with one of the first Project Compassion boxes. Photo credit: The Catholic Weekly 1968</a:t>
            </a:r>
          </a:p>
        </p:txBody>
      </p:sp>
    </p:spTree>
    <p:extLst>
      <p:ext uri="{BB962C8B-B14F-4D97-AF65-F5344CB8AC3E}">
        <p14:creationId xmlns:p14="http://schemas.microsoft.com/office/powerpoint/2010/main" val="41828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young woman walking over a bridge in Nepal.">
            <a:extLst>
              <a:ext uri="{FF2B5EF4-FFF2-40B4-BE49-F238E27FC236}">
                <a16:creationId xmlns:a16="http://schemas.microsoft.com/office/drawing/2014/main" id="{5C05F9E8-F848-BC4A-9A95-EA7BD74B68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7340263" cy="8839200"/>
          </a:xfrm>
        </p:spPr>
      </p:pic>
      <p:sp>
        <p:nvSpPr>
          <p:cNvPr id="5" name="Round Diagonal Corner of Rectangle 4">
            <a:extLst>
              <a:ext uri="{FF2B5EF4-FFF2-40B4-BE49-F238E27FC236}">
                <a16:creationId xmlns:a16="http://schemas.microsoft.com/office/drawing/2014/main" id="{A3E0F707-74E8-AA4C-B9D5-7E89D470764F}"/>
              </a:ext>
            </a:extLst>
          </p:cNvPr>
          <p:cNvSpPr/>
          <p:nvPr/>
        </p:nvSpPr>
        <p:spPr>
          <a:xfrm rot="16200000">
            <a:off x="9525026" y="1354907"/>
            <a:ext cx="6857217" cy="6433403"/>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8BE52C3-8A16-4B4E-9BF4-E0412404F340}"/>
              </a:ext>
            </a:extLst>
          </p:cNvPr>
          <p:cNvSpPr>
            <a:spLocks noGrp="1"/>
          </p:cNvSpPr>
          <p:nvPr>
            <p:ph type="title" idx="4294967295"/>
          </p:nvPr>
        </p:nvSpPr>
        <p:spPr>
          <a:xfrm>
            <a:off x="10318176" y="1551737"/>
            <a:ext cx="4297363" cy="814400"/>
          </a:xfrm>
          <a:prstGeom prst="rect">
            <a:avLst/>
          </a:prstGeom>
        </p:spPr>
        <p:txBody>
          <a:bodyPr/>
          <a:lstStyle/>
          <a:p>
            <a:r>
              <a:rPr lang="en-AU" sz="4400" b="1" dirty="0">
                <a:solidFill>
                  <a:srgbClr val="762000"/>
                </a:solidFill>
                <a:latin typeface="Arial" panose="020B0604020202020204" pitchFamily="34" charset="0"/>
                <a:ea typeface="Roboto" panose="02000000000000000000" pitchFamily="2" charset="0"/>
                <a:cs typeface="Arial" panose="020B0604020202020204" pitchFamily="34" charset="0"/>
              </a:rPr>
              <a:t>Our Vision</a:t>
            </a:r>
            <a:endParaRPr lang="en-US" sz="4400" b="1"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8EAD3E4F-D8FF-3A45-9110-1BE8905DCC34}"/>
              </a:ext>
            </a:extLst>
          </p:cNvPr>
          <p:cNvSpPr txBox="1"/>
          <p:nvPr/>
        </p:nvSpPr>
        <p:spPr>
          <a:xfrm>
            <a:off x="10320767" y="3143193"/>
            <a:ext cx="4953000" cy="1951496"/>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Justice, dignity and hope for humanity and all of God’s creation. </a:t>
            </a:r>
          </a:p>
          <a:p>
            <a:pPr>
              <a:lnSpc>
                <a:spcPct val="110000"/>
              </a:lnSpc>
            </a:pPr>
            <a:endParaRPr lang="en-US" sz="2800" dirty="0">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885ED562-59F5-7645-950F-FA1BBBAA1826}"/>
              </a:ext>
            </a:extLst>
          </p:cNvPr>
          <p:cNvCxnSpPr>
            <a:cxnSpLocks/>
          </p:cNvCxnSpPr>
          <p:nvPr/>
        </p:nvCxnSpPr>
        <p:spPr>
          <a:xfrm>
            <a:off x="9736933" y="2705728"/>
            <a:ext cx="3302000" cy="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1CCA0EC-5432-AE4D-8534-B61B330E1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3237" y="5134784"/>
            <a:ext cx="867597" cy="1093035"/>
          </a:xfrm>
          <a:prstGeom prst="rect">
            <a:avLst/>
          </a:prstGeom>
        </p:spPr>
      </p:pic>
      <p:pic>
        <p:nvPicPr>
          <p:cNvPr id="13" name="Picture 12">
            <a:extLst>
              <a:ext uri="{FF2B5EF4-FFF2-40B4-BE49-F238E27FC236}">
                <a16:creationId xmlns:a16="http://schemas.microsoft.com/office/drawing/2014/main" id="{F56EF8AB-791E-5A43-9F05-D77AC813A4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75010" y="5121137"/>
            <a:ext cx="1022329" cy="1122418"/>
          </a:xfrm>
          <a:prstGeom prst="rect">
            <a:avLst/>
          </a:prstGeom>
        </p:spPr>
      </p:pic>
      <p:pic>
        <p:nvPicPr>
          <p:cNvPr id="14" name="Picture 13">
            <a:extLst>
              <a:ext uri="{FF2B5EF4-FFF2-40B4-BE49-F238E27FC236}">
                <a16:creationId xmlns:a16="http://schemas.microsoft.com/office/drawing/2014/main" id="{F3758614-435F-AC4F-B815-D6ED8F35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78847" y="5105400"/>
            <a:ext cx="1132348" cy="1074066"/>
          </a:xfrm>
          <a:prstGeom prst="rect">
            <a:avLst/>
          </a:prstGeom>
        </p:spPr>
      </p:pic>
      <p:sp>
        <p:nvSpPr>
          <p:cNvPr id="15" name="TextBox 14">
            <a:extLst>
              <a:ext uri="{FF2B5EF4-FFF2-40B4-BE49-F238E27FC236}">
                <a16:creationId xmlns:a16="http://schemas.microsoft.com/office/drawing/2014/main" id="{8835DD70-64AB-2944-B678-1D30A8142BEF}"/>
              </a:ext>
            </a:extLst>
          </p:cNvPr>
          <p:cNvSpPr txBox="1"/>
          <p:nvPr/>
        </p:nvSpPr>
        <p:spPr>
          <a:xfrm>
            <a:off x="10507639"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Justice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25B7B11D-888A-BD42-973C-CF3319718D55}"/>
              </a:ext>
            </a:extLst>
          </p:cNvPr>
          <p:cNvSpPr txBox="1"/>
          <p:nvPr/>
        </p:nvSpPr>
        <p:spPr>
          <a:xfrm>
            <a:off x="1232447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Dignity</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60EE0569-1AD7-584F-95CD-40985A5DBE1A}"/>
              </a:ext>
            </a:extLst>
          </p:cNvPr>
          <p:cNvSpPr txBox="1"/>
          <p:nvPr/>
        </p:nvSpPr>
        <p:spPr>
          <a:xfrm>
            <a:off x="1409651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Hope</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40106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farmer couches down next to leafy green plants growing in the ground.">
            <a:extLst>
              <a:ext uri="{FF2B5EF4-FFF2-40B4-BE49-F238E27FC236}">
                <a16:creationId xmlns:a16="http://schemas.microsoft.com/office/drawing/2014/main" id="{9424687A-8DE8-4759-9D92-EE973DF66A6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439" b="11439"/>
          <a:stretch>
            <a:fillRect/>
          </a:stretch>
        </p:blipFill>
        <p:spPr/>
      </p:pic>
      <p:sp>
        <p:nvSpPr>
          <p:cNvPr id="8" name="Round Diagonal Corner of Rectangle 7">
            <a:extLst>
              <a:ext uri="{FF2B5EF4-FFF2-40B4-BE49-F238E27FC236}">
                <a16:creationId xmlns:a16="http://schemas.microsoft.com/office/drawing/2014/main" id="{8CDB10FD-D648-9F9D-8008-35A0519E125D}"/>
              </a:ext>
            </a:extLst>
          </p:cNvPr>
          <p:cNvSpPr/>
          <p:nvPr/>
        </p:nvSpPr>
        <p:spPr>
          <a:xfrm rot="16200000">
            <a:off x="10447580" y="1614621"/>
            <a:ext cx="6692387" cy="5836691"/>
          </a:xfrm>
          <a:prstGeom prst="round2DiagRect">
            <a:avLst/>
          </a:prstGeom>
          <a:solidFill>
            <a:srgbClr val="E5DB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Title 2">
            <a:extLst>
              <a:ext uri="{FF2B5EF4-FFF2-40B4-BE49-F238E27FC236}">
                <a16:creationId xmlns:a16="http://schemas.microsoft.com/office/drawing/2014/main" id="{08DCEEE9-B257-C9D2-4F70-E71C264E9446}"/>
              </a:ext>
            </a:extLst>
          </p:cNvPr>
          <p:cNvSpPr txBox="1">
            <a:spLocks/>
          </p:cNvSpPr>
          <p:nvPr/>
        </p:nvSpPr>
        <p:spPr>
          <a:xfrm>
            <a:off x="11509183" y="1519672"/>
            <a:ext cx="4297363" cy="814400"/>
          </a:xfrm>
          <a:prstGeom prst="rect">
            <a:avLst/>
          </a:prstGeom>
        </p:spPr>
        <p:txBody>
          <a:bodyPr/>
          <a:lstStyle>
            <a:lvl1pPr eaLnBrk="1" hangingPunct="1">
              <a:defRPr baseline="0">
                <a:latin typeface="+mj-lt"/>
                <a:ea typeface="+mj-ea"/>
                <a:cs typeface="+mj-cs"/>
              </a:defRPr>
            </a:lvl1pPr>
          </a:lstStyle>
          <a:p>
            <a:r>
              <a:rPr lang="en-AU"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Values</a:t>
            </a:r>
            <a:endPar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E5B0EFE-E3FA-FD77-F713-C16D9111B537}"/>
              </a:ext>
            </a:extLst>
          </p:cNvPr>
          <p:cNvCxnSpPr>
            <a:cxnSpLocks/>
          </p:cNvCxnSpPr>
          <p:nvPr/>
        </p:nvCxnSpPr>
        <p:spPr>
          <a:xfrm>
            <a:off x="10875428" y="2584672"/>
            <a:ext cx="3302000" cy="0"/>
          </a:xfrm>
          <a:prstGeom prst="line">
            <a:avLst/>
          </a:prstGeom>
          <a:ln w="92075">
            <a:solidFill>
              <a:srgbClr val="73808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316064D-EAA8-E748-81D7-075FFB28F2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09183" y="3244300"/>
            <a:ext cx="1241549" cy="1036897"/>
          </a:xfrm>
          <a:prstGeom prst="rect">
            <a:avLst/>
          </a:prstGeom>
        </p:spPr>
      </p:pic>
      <p:pic>
        <p:nvPicPr>
          <p:cNvPr id="7" name="Picture 6">
            <a:extLst>
              <a:ext uri="{FF2B5EF4-FFF2-40B4-BE49-F238E27FC236}">
                <a16:creationId xmlns:a16="http://schemas.microsoft.com/office/drawing/2014/main" id="{7A915304-B587-454C-9006-CBFCF7BDE3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76745" y="3061699"/>
            <a:ext cx="1166364" cy="1128738"/>
          </a:xfrm>
          <a:prstGeom prst="rect">
            <a:avLst/>
          </a:prstGeom>
        </p:spPr>
      </p:pic>
      <p:pic>
        <p:nvPicPr>
          <p:cNvPr id="13" name="Picture 12">
            <a:extLst>
              <a:ext uri="{FF2B5EF4-FFF2-40B4-BE49-F238E27FC236}">
                <a16:creationId xmlns:a16="http://schemas.microsoft.com/office/drawing/2014/main" id="{AFDDE3EE-16E7-E241-BC95-C353204F88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09422" y="5413079"/>
            <a:ext cx="1141310" cy="1055172"/>
          </a:xfrm>
          <a:prstGeom prst="rect">
            <a:avLst/>
          </a:prstGeom>
        </p:spPr>
      </p:pic>
      <p:pic>
        <p:nvPicPr>
          <p:cNvPr id="14" name="Picture 13">
            <a:extLst>
              <a:ext uri="{FF2B5EF4-FFF2-40B4-BE49-F238E27FC236}">
                <a16:creationId xmlns:a16="http://schemas.microsoft.com/office/drawing/2014/main" id="{3432F743-68E2-1945-8579-596C0B8E83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393960" y="5327946"/>
            <a:ext cx="1540624" cy="1043920"/>
          </a:xfrm>
          <a:prstGeom prst="rect">
            <a:avLst/>
          </a:prstGeom>
        </p:spPr>
      </p:pic>
      <p:sp>
        <p:nvSpPr>
          <p:cNvPr id="15" name="TextBox 14">
            <a:extLst>
              <a:ext uri="{FF2B5EF4-FFF2-40B4-BE49-F238E27FC236}">
                <a16:creationId xmlns:a16="http://schemas.microsoft.com/office/drawing/2014/main" id="{A34059DC-4123-4647-8950-A783A2F5C916}"/>
              </a:ext>
            </a:extLst>
          </p:cNvPr>
          <p:cNvSpPr txBox="1"/>
          <p:nvPr/>
        </p:nvSpPr>
        <p:spPr>
          <a:xfrm>
            <a:off x="11376862" y="4432376"/>
            <a:ext cx="150618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Courage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41A8863E-0DCB-D347-A353-24A2C41922C5}"/>
              </a:ext>
            </a:extLst>
          </p:cNvPr>
          <p:cNvSpPr txBox="1"/>
          <p:nvPr/>
        </p:nvSpPr>
        <p:spPr>
          <a:xfrm>
            <a:off x="14172986" y="4341617"/>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Partnership</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1E3D395A-E5C1-8C49-B173-7C4E165BC3BD}"/>
              </a:ext>
            </a:extLst>
          </p:cNvPr>
          <p:cNvSpPr txBox="1"/>
          <p:nvPr/>
        </p:nvSpPr>
        <p:spPr>
          <a:xfrm>
            <a:off x="11223522" y="6627706"/>
            <a:ext cx="1913110"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Stewardship</a:t>
            </a:r>
            <a:endParaRPr lang="en-US" sz="2000" b="1" dirty="0">
              <a:solidFill>
                <a:srgbClr val="414042"/>
              </a:solidFill>
              <a:latin typeface="Arial" panose="020B0604020202020204" pitchFamily="34" charset="0"/>
            </a:endParaRPr>
          </a:p>
        </p:txBody>
      </p:sp>
      <p:sp>
        <p:nvSpPr>
          <p:cNvPr id="18" name="TextBox 17">
            <a:extLst>
              <a:ext uri="{FF2B5EF4-FFF2-40B4-BE49-F238E27FC236}">
                <a16:creationId xmlns:a16="http://schemas.microsoft.com/office/drawing/2014/main" id="{F8E8A965-A2D8-F341-AE17-A0BE1D158D69}"/>
              </a:ext>
            </a:extLst>
          </p:cNvPr>
          <p:cNvSpPr txBox="1"/>
          <p:nvPr/>
        </p:nvSpPr>
        <p:spPr>
          <a:xfrm>
            <a:off x="14177331" y="6536947"/>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Compassion</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2459463577"/>
      </p:ext>
    </p:extLst>
  </p:cSld>
  <p:clrMapOvr>
    <a:masterClrMapping/>
  </p:clrMapOvr>
</p:sld>
</file>

<file path=ppt/theme/theme1.xml><?xml version="1.0" encoding="utf-8"?>
<a:theme xmlns:a="http://schemas.openxmlformats.org/drawingml/2006/main" name="Maro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74f41e8-2c9a-4a9a-8a86-1b2eca9cb15f">
      <UserInfo>
        <DisplayName>Dan Skehan</DisplayName>
        <AccountId>1617</AccountId>
        <AccountType/>
      </UserInfo>
      <UserInfo>
        <DisplayName>Aline Peres</DisplayName>
        <AccountId>308</AccountId>
        <AccountType/>
      </UserInfo>
      <UserInfo>
        <DisplayName>Damian Spruce</DisplayName>
        <AccountId>1839</AccountId>
        <AccountType/>
      </UserInfo>
      <UserInfo>
        <DisplayName>Beth O'Toole</DisplayName>
        <AccountId>6041</AccountId>
        <AccountType/>
      </UserInfo>
      <UserInfo>
        <DisplayName>Lana Hanley</DisplayName>
        <AccountId>3043</AccountId>
        <AccountType/>
      </UserInfo>
    </SharedWithUsers>
    <Calendar_x0020_Year xmlns="a74f41e8-2c9a-4a9a-8a86-1b2eca9cb15f" xsi:nil="true"/>
    <Term xmlns="d0426e0c-4a75-4487-8a8c-05f70a1c3a62" xsi:nil="true"/>
    <ResourcesType xmlns="d0426e0c-4a75-4487-8a8c-05f70a1c3a62" xsi:nil="true"/>
    <ResourceAudience xmlns="d0426e0c-4a75-4487-8a8c-05f70a1c3a62" xsi:nil="true"/>
    <Cross_x002d_Curriculum_x0020_Priorities xmlns="d0426e0c-4a75-4487-8a8c-05f70a1c3a62" xsi:nil="true"/>
    <bc52f877b74e4892aa9edc07f5db4423 xmlns="d0426e0c-4a75-4487-8a8c-05f70a1c3a62">
      <Terms xmlns="http://schemas.microsoft.com/office/infopath/2007/PartnerControls"/>
    </bc52f877b74e4892aa9edc07f5db4423>
    <TaxCatchAll xmlns="a74f41e8-2c9a-4a9a-8a86-1b2eca9cb15f" xsi:nil="true"/>
    <ResourceTopic xmlns="d0426e0c-4a75-4487-8a8c-05f70a1c3a62" xsi:nil="true"/>
    <Curriculum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Document_x0020_Status xmlns="a74f41e8-2c9a-4a9a-8a86-1b2eca9cb15f" xsi:nil="true"/>
    <General_x0020_Capabilities xmlns="d0426e0c-4a75-4487-8a8c-05f70a1c3a62" xsi:nil="true"/>
  </documentManagement>
</p:properties>
</file>

<file path=customXml/itemProps1.xml><?xml version="1.0" encoding="utf-8"?>
<ds:datastoreItem xmlns:ds="http://schemas.openxmlformats.org/officeDocument/2006/customXml" ds:itemID="{F04E59E7-E94C-4AEC-9E8B-73A9C8A2E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C11AD1-5DB2-4CF9-850D-2C6D1D14B5CD}">
  <ds:schemaRefs>
    <ds:schemaRef ds:uri="http://schemas.microsoft.com/sharepoint/v3/contenttype/forms"/>
  </ds:schemaRefs>
</ds:datastoreItem>
</file>

<file path=customXml/itemProps3.xml><?xml version="1.0" encoding="utf-8"?>
<ds:datastoreItem xmlns:ds="http://schemas.openxmlformats.org/officeDocument/2006/customXml" ds:itemID="{9D945FEC-79CB-4AB9-9827-8D2612096774}">
  <ds:schemaRefs>
    <ds:schemaRef ds:uri="http://purl.org/dc/terms/"/>
    <ds:schemaRef ds:uri="d0426e0c-4a75-4487-8a8c-05f70a1c3a62"/>
    <ds:schemaRef ds:uri="http://www.w3.org/XML/1998/namespace"/>
    <ds:schemaRef ds:uri="http://purl.org/dc/elements/1.1/"/>
    <ds:schemaRef ds:uri="http://schemas.microsoft.com/office/infopath/2007/PartnerControls"/>
    <ds:schemaRef ds:uri="http://schemas.microsoft.com/office/2006/documentManagement/types"/>
    <ds:schemaRef ds:uri="http://purl.org/dc/dcmitype/"/>
    <ds:schemaRef ds:uri="http://schemas.microsoft.com/sharepoint/v3/fields"/>
    <ds:schemaRef ds:uri="http://schemas.openxmlformats.org/package/2006/metadata/core-properties"/>
    <ds:schemaRef ds:uri="a74f41e8-2c9a-4a9a-8a86-1b2eca9cb15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Caritas Australia presentation_March 2024</Template>
  <TotalTime>263</TotalTime>
  <Words>2277</Words>
  <Application>Microsoft Office PowerPoint</Application>
  <PresentationFormat>Custom</PresentationFormat>
  <Paragraphs>196</Paragraphs>
  <Slides>27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Roboto</vt:lpstr>
      <vt:lpstr>Roboto Light</vt:lpstr>
      <vt:lpstr>Roboto Medium</vt:lpstr>
      <vt:lpstr>Tahoma</vt:lpstr>
      <vt:lpstr>Maroon</vt:lpstr>
      <vt:lpstr>PowerPoint Presentation</vt:lpstr>
      <vt:lpstr>Share Your Concerns And Ideas</vt:lpstr>
      <vt:lpstr>PowerPoint Presentation</vt:lpstr>
      <vt:lpstr>CARITAS AUSTRALIA</vt:lpstr>
      <vt:lpstr>Acknowledgement of Country</vt:lpstr>
      <vt:lpstr>PowerPoint Presentation</vt:lpstr>
      <vt:lpstr>Our History</vt:lpstr>
      <vt:lpstr>Our Vision</vt:lpstr>
      <vt:lpstr>PowerPoint Presentation</vt:lpstr>
      <vt:lpstr>PowerPoint Presentation</vt:lpstr>
      <vt:lpstr>PowerPoint Presentation</vt:lpstr>
      <vt:lpstr>PowerPoint Presentation</vt:lpstr>
      <vt:lpstr>PowerPoint Presentation</vt:lpstr>
      <vt:lpstr>Our Work Is Guided By</vt:lpstr>
      <vt:lpstr>Our Network</vt:lpstr>
      <vt:lpstr>Where We Work</vt:lpstr>
      <vt:lpstr>What We Do</vt:lpstr>
      <vt:lpstr>Humanitarian Aid</vt:lpstr>
      <vt:lpstr>Long-Term Development</vt:lpstr>
      <vt:lpstr>PowerPoint Presentation</vt:lpstr>
      <vt:lpstr>Our Impact: Stories</vt:lpstr>
      <vt:lpstr>How We Work </vt:lpstr>
      <vt:lpstr>How We Work</vt:lpstr>
      <vt:lpstr>How can you help?</vt:lpstr>
      <vt:lpstr>ACT - Fundraising</vt:lpstr>
      <vt:lpstr>Want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dc:title>
  <dc:creator>Nicole Dobrohotoff</dc:creator>
  <cp:lastModifiedBy>Nicole Dobrohotoff</cp:lastModifiedBy>
  <cp:revision>23</cp:revision>
  <dcterms:created xsi:type="dcterms:W3CDTF">2024-04-02T03:19:24Z</dcterms:created>
  <dcterms:modified xsi:type="dcterms:W3CDTF">2024-05-23T01:17:55Z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2020-09-02T00:00:00Z</vt:filetime>
  </property>
  <property fmtid="{D5CDD505-2E9C-101B-9397-08002B2CF9AE}" pid="3" name="Creator">
    <vt:lpwstr>Adobe InDesign 15.1 (Macintosh)</vt:lpwstr>
  </property>
  <property fmtid="{D5CDD505-2E9C-101B-9397-08002B2CF9AE}" pid="4" name="LastSaved">
    <vt:filetime>2020-09-02T00:00:00Z</vt:filetime>
  </property>
  <property fmtid="{D5CDD505-2E9C-101B-9397-08002B2CF9AE}" pid="5" name="MediaServiceImageTags">
    <vt:lpwstr/>
  </property>
  <property fmtid="{D5CDD505-2E9C-101B-9397-08002B2CF9AE}" pid="6" name="TaxKeyword">
    <vt:lpwstr/>
  </property>
  <property fmtid="{D5CDD505-2E9C-101B-9397-08002B2CF9AE}" pid="7" name="Topic">
    <vt:lpwstr/>
  </property>
  <property fmtid="{D5CDD505-2E9C-101B-9397-08002B2CF9AE}" pid="8" name="ContentTypeId">
    <vt:lpwstr>0x0101007A5B4263F7BA4B4FB1DEE6AB7F3265F0</vt:lpwstr>
  </property>
</Properties>
</file>