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slides/slide41.xml" ContentType="application/vnd.openxmlformats-officedocument.presentationml.slide+xml"/>
  <Override PartName="/ppt/slides/slide42.xml" ContentType="application/vnd.openxmlformats-officedocument.presentationml.slide+xml"/>
  <Override PartName="/ppt/presentation.xml" ContentType="application/vnd.openxmlformats-officedocument.presentationml.presentation.main+xml"/>
  <Override PartName="/ppt/slides/slide40.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23.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3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7.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58.xml" ContentType="application/vnd.openxmlformats-officedocument.presentationml.slideLayout+xml"/>
  <Override PartName="/ppt/slideLayouts/slideLayout56.xml" ContentType="application/vnd.openxmlformats-officedocument.presentationml.slideLayout+xml"/>
  <Override PartName="/ppt/slideLayouts/slideLayout60.xml" ContentType="application/vnd.openxmlformats-officedocument.presentationml.slideLayout+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slideLayouts/slideLayout59.xml" ContentType="application/vnd.openxmlformats-officedocument.presentationml.slideLayout+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4"/>
  </p:sldMasterIdLst>
  <p:notesMasterIdLst>
    <p:notesMasterId r:id="rId47"/>
  </p:notesMasterIdLst>
  <p:sldIdLst>
    <p:sldId id="485" r:id="rId5"/>
    <p:sldId id="256" r:id="rId6"/>
    <p:sldId id="401" r:id="rId7"/>
    <p:sldId id="404" r:id="rId8"/>
    <p:sldId id="402" r:id="rId9"/>
    <p:sldId id="438" r:id="rId10"/>
    <p:sldId id="486" r:id="rId11"/>
    <p:sldId id="405" r:id="rId12"/>
    <p:sldId id="440" r:id="rId13"/>
    <p:sldId id="487" r:id="rId14"/>
    <p:sldId id="442" r:id="rId15"/>
    <p:sldId id="443" r:id="rId16"/>
    <p:sldId id="488" r:id="rId17"/>
    <p:sldId id="445" r:id="rId18"/>
    <p:sldId id="446" r:id="rId19"/>
    <p:sldId id="489" r:id="rId20"/>
    <p:sldId id="448" r:id="rId21"/>
    <p:sldId id="449" r:id="rId22"/>
    <p:sldId id="490" r:id="rId23"/>
    <p:sldId id="451" r:id="rId24"/>
    <p:sldId id="452" r:id="rId25"/>
    <p:sldId id="491" r:id="rId26"/>
    <p:sldId id="454" r:id="rId27"/>
    <p:sldId id="455" r:id="rId28"/>
    <p:sldId id="492" r:id="rId29"/>
    <p:sldId id="457" r:id="rId30"/>
    <p:sldId id="459" r:id="rId31"/>
    <p:sldId id="493" r:id="rId32"/>
    <p:sldId id="460" r:id="rId33"/>
    <p:sldId id="461" r:id="rId34"/>
    <p:sldId id="494" r:id="rId35"/>
    <p:sldId id="463" r:id="rId36"/>
    <p:sldId id="464" r:id="rId37"/>
    <p:sldId id="495" r:id="rId38"/>
    <p:sldId id="466" r:id="rId39"/>
    <p:sldId id="467" r:id="rId40"/>
    <p:sldId id="496" r:id="rId41"/>
    <p:sldId id="469" r:id="rId42"/>
    <p:sldId id="481" r:id="rId43"/>
    <p:sldId id="497" r:id="rId44"/>
    <p:sldId id="483" r:id="rId45"/>
    <p:sldId id="437" r:id="rId46"/>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0" clrIdx="0">
    <p:extLst>
      <p:ext uri="{19B8F6BF-5375-455C-9EA6-DF929625EA0E}">
        <p15:presenceInfo xmlns:p15="http://schemas.microsoft.com/office/powerpoint/2012/main" userId="S::nicoled@caritas.org.au::2dc4cf58-dc7e-422a-950b-38460c74cb76" providerId="AD"/>
      </p:ext>
    </p:extLst>
  </p:cmAuthor>
  <p:cmAuthor id="2" name="Sarah Latif" initials="SL" lastIdx="2" clrIdx="1">
    <p:extLst>
      <p:ext uri="{19B8F6BF-5375-455C-9EA6-DF929625EA0E}">
        <p15:presenceInfo xmlns:p15="http://schemas.microsoft.com/office/powerpoint/2012/main" userId="S-1-5-21-568877940-3399399001-4121681156-7304" providerId="AD"/>
      </p:ext>
    </p:extLst>
  </p:cmAuthor>
  <p:cmAuthor id="3" name="Nicole Dobrohotoff" initials="ND [2]" lastIdx="5" clrIdx="2">
    <p:extLst>
      <p:ext uri="{19B8F6BF-5375-455C-9EA6-DF929625EA0E}">
        <p15:presenceInfo xmlns:p15="http://schemas.microsoft.com/office/powerpoint/2012/main" userId="S-1-5-21-1801674531-2111687655-1343024091-178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34B"/>
    <a:srgbClr val="C3DDD7"/>
    <a:srgbClr val="E4DBCA"/>
    <a:srgbClr val="D86075"/>
    <a:srgbClr val="761F00"/>
    <a:srgbClr val="63B1A4"/>
    <a:srgbClr val="004751"/>
    <a:srgbClr val="0C244C"/>
    <a:srgbClr val="E5DBCB"/>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53" autoAdjust="0"/>
    <p:restoredTop sz="87368" autoAdjust="0"/>
  </p:normalViewPr>
  <p:slideViewPr>
    <p:cSldViewPr snapToGrid="0">
      <p:cViewPr varScale="1">
        <p:scale>
          <a:sx n="95" d="100"/>
          <a:sy n="95" d="100"/>
        </p:scale>
        <p:origin x="66" y="168"/>
      </p:cViewPr>
      <p:guideLst>
        <p:guide orient="horz" pos="1038"/>
        <p:guide pos="587"/>
      </p:guideLst>
    </p:cSldViewPr>
  </p:slid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ustomXml" Target="../customXml/item4.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23/02/2021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eforum.org/agenda/2019/06/hotspots-h2o-new-un-report-details-global-progress-and-problems-with-access-to-safe-water-and-sanitatio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unwater.org/water-facts/gende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unwater.org/water-facts/gende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unicef.org/wash/3942_3952.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from left to right: </a:t>
            </a:r>
            <a:br>
              <a:rPr lang="en-AU" dirty="0"/>
            </a:br>
            <a:r>
              <a:rPr lang="en-AU" dirty="0"/>
              <a:t>Halima carries fresh water from a pump near her shelter in a Rohingya refugee camp in Cox’s Bazar. </a:t>
            </a:r>
            <a:r>
              <a:rPr lang="en-AU" sz="1200" dirty="0">
                <a:latin typeface="Roboto" pitchFamily="2" charset="0"/>
                <a:ea typeface="Roboto" pitchFamily="2" charset="0"/>
              </a:rPr>
              <a:t>Photo credit: Caritas Bangladesh.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 student washes his hands at the San Isidro Care Centre in Guadalcanal province, Solomon Islands.  Photo credit:  Neil </a:t>
            </a:r>
            <a:r>
              <a:rPr lang="en-AU" dirty="0" err="1"/>
              <a:t>Nuia</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latin typeface="+mn-lt"/>
                <a:ea typeface="+mn-ea"/>
                <a:cs typeface="+mn-cs"/>
              </a:rPr>
              <a:t>Thandolwayo</a:t>
            </a:r>
            <a:r>
              <a:rPr lang="en-AU" sz="1200" b="0" i="0" kern="1200" dirty="0">
                <a:solidFill>
                  <a:schemeClr val="tx1"/>
                </a:solidFill>
                <a:effectLst/>
                <a:latin typeface="+mn-lt"/>
                <a:ea typeface="+mn-ea"/>
                <a:cs typeface="+mn-cs"/>
              </a:rPr>
              <a:t>, a Zimbabwean girl carrying a 5 litre container of water. Photo credit:  Richard Wainwright.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2124669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Credit: </a:t>
            </a:r>
          </a:p>
          <a:p>
            <a:r>
              <a:rPr lang="en-US" b="0"/>
              <a:t>https://www.livestrong.com/article/494958-how-long-can-the-average-human-go-without-water/</a:t>
            </a:r>
          </a:p>
          <a:p>
            <a:r>
              <a:rPr lang="en-US" b="0"/>
              <a:t>October 3, 2017</a:t>
            </a:r>
          </a:p>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88360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https://www.livestrong.com/article/494958-how-long-can-the-average-human-go-without-water/</a:t>
            </a:r>
          </a:p>
          <a:p>
            <a:r>
              <a:rPr lang="en-US" b="0"/>
              <a:t>October 3, 2017</a:t>
            </a:r>
          </a:p>
          <a:p>
            <a:endParaRPr lang="en-US" b="1"/>
          </a:p>
          <a:p>
            <a:endParaRPr lang="en-US" b="0"/>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318663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https://www.weforum.org/agenda/2019/06/hotspots-h2o-new-un-report-details-global-progress-and-problems-with-access-to-safe-water-and-sanitation</a:t>
            </a:r>
            <a:r>
              <a:rPr lang="en-AU"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AU" sz="12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28 June 2019</a:t>
            </a:r>
            <a:endParaRPr lang="en-US" u="none" dirty="0"/>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2206210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Source </a:t>
            </a:r>
            <a:r>
              <a:rPr lang="en-AU"/>
              <a:t>https://www.weforum.org/agenda/2019/06/hotspots-h2o-new-un-report-details-global-progress-and-problems-with-access-to-safe-water-and-sanitation  28 June 2019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Sustainable Development Goal 6: </a:t>
            </a:r>
            <a:r>
              <a:rPr lang="en-US" b="0"/>
              <a:t>Clean water and sanitation calls for universal access to safe and adequate access to drinking water and sanitation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a:solidFill>
                  <a:schemeClr val="tx1"/>
                </a:solidFill>
                <a:effectLst/>
                <a:latin typeface="+mn-lt"/>
                <a:ea typeface="+mn-ea"/>
                <a:cs typeface="+mn-cs"/>
              </a:rPr>
              <a:t>Women and girls are responsible for water collection in </a:t>
            </a:r>
            <a:r>
              <a:rPr lang="en-AU" sz="1200" b="0" i="0" u="sng" kern="1200">
                <a:solidFill>
                  <a:schemeClr val="tx1"/>
                </a:solidFill>
                <a:effectLst/>
                <a:latin typeface="+mn-lt"/>
                <a:ea typeface="+mn-ea"/>
                <a:cs typeface="+mn-cs"/>
                <a:hlinkClick r:id="rId3"/>
              </a:rPr>
              <a:t>80 per cent of households</a:t>
            </a:r>
            <a:r>
              <a:rPr lang="en-AU" sz="1200" b="0" i="0" kern="1200">
                <a:solidFill>
                  <a:schemeClr val="tx1"/>
                </a:solidFill>
                <a:effectLst/>
                <a:latin typeface="+mn-lt"/>
                <a:ea typeface="+mn-ea"/>
                <a:cs typeface="+mn-cs"/>
              </a:rPr>
              <a:t> without access to water on premises. Source https://www.un.org/sustainabledevelopment/water-and-sanitation/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2841352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Credit: </a:t>
            </a:r>
            <a:r>
              <a:rPr lang="en-US" b="0"/>
              <a:t>JMP (2018) Drinking water, sanitation and hygiene in schools; Global baseline report</a:t>
            </a:r>
          </a:p>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4062594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https://data.unicef.org/resources/wash-in-schools/</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2858933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Source https://www.un.org/sustainabledevelopment/water-and-sanitation/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2435666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a:solidFill>
                  <a:schemeClr val="tx1"/>
                </a:solidFill>
                <a:effectLst/>
                <a:latin typeface="+mn-lt"/>
                <a:ea typeface="+mn-ea"/>
                <a:cs typeface="+mn-cs"/>
              </a:rPr>
              <a:t>Women and girls are responsible for water collection in </a:t>
            </a:r>
            <a:r>
              <a:rPr lang="en-AU" sz="1200" b="0" i="0" u="sng" kern="1200">
                <a:solidFill>
                  <a:schemeClr val="tx1"/>
                </a:solidFill>
                <a:effectLst/>
                <a:latin typeface="+mn-lt"/>
                <a:ea typeface="+mn-ea"/>
                <a:cs typeface="+mn-cs"/>
                <a:hlinkClick r:id="rId3"/>
              </a:rPr>
              <a:t>80 per cent of households</a:t>
            </a:r>
            <a:r>
              <a:rPr lang="en-AU" sz="1200" b="0" i="0" kern="1200">
                <a:solidFill>
                  <a:schemeClr val="tx1"/>
                </a:solidFill>
                <a:effectLst/>
                <a:latin typeface="+mn-lt"/>
                <a:ea typeface="+mn-ea"/>
                <a:cs typeface="+mn-cs"/>
              </a:rPr>
              <a:t> without access to water on premises. Source https://www.un.org/sustainabledevelopment/water-and-sanitation/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304364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https://blogs.worldbank.org/opendata/are-cell-phones-becoming-more-popular-toilets 26 August 2019</a:t>
            </a:r>
            <a:endParaRPr lang="en-AU"/>
          </a:p>
          <a:p>
            <a:endParaRPr lang="en-US" b="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2624303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https://blogs.worldbank.org/opendata/are-cell-phones-becoming-more-popular-toilets 26 August 2019</a:t>
            </a:r>
            <a:endParaRPr lang="en-AU"/>
          </a:p>
          <a:p>
            <a:r>
              <a:rPr lang="en-AU"/>
              <a:t>https://www.un.org/sustainabledevelopment/water-and-sanitation/</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1874333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Credit: </a:t>
            </a:r>
            <a:r>
              <a:rPr lang="en-US"/>
              <a:t>https://www.worldatlas.com/articles/what-percentage-of-the-earth-s-water-is-drinkable.html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3276087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Source https://www.un.org/sustainabledevelopment/water-and-sanitation/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r>
              <a:rPr lang="en-US" b="1"/>
              <a:t>Sustainable Development Goal 6: Clean water and sanitation</a:t>
            </a:r>
          </a:p>
          <a:p>
            <a:r>
              <a:rPr lang="en-AU" sz="1200" b="0" i="0" u="none" strike="noStrike" kern="1200">
                <a:solidFill>
                  <a:schemeClr val="tx1"/>
                </a:solidFill>
                <a:effectLst/>
                <a:latin typeface="+mn-lt"/>
                <a:ea typeface="+mn-ea"/>
                <a:cs typeface="+mn-cs"/>
              </a:rPr>
              <a:t>By 2030, achieve access to adequate and equitable sanitation and hygiene for all and end open defecation, paying special attention to the needs of women and girls and those in vulnerable situations</a:t>
            </a:r>
          </a:p>
          <a:p>
            <a:r>
              <a:rPr lang="en-US"/>
              <a:t>https://www.un.org/sustainabledevelopment/water-and-sanitation/</a:t>
            </a:r>
          </a:p>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2088461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Source https://www.un.org/sustainabledevelopment/water-and-sanitation/</a:t>
            </a:r>
          </a:p>
          <a:p>
            <a:endParaRPr lang="en-US" b="1"/>
          </a:p>
          <a:p>
            <a:r>
              <a:rPr lang="en-US" b="1"/>
              <a:t>Sustainable Development Goal 6: Clean water and sanitation</a:t>
            </a:r>
          </a:p>
          <a:p>
            <a:r>
              <a:rPr lang="en-AU" sz="1200" b="0" i="0" u="none" strike="noStrike" kern="1200">
                <a:solidFill>
                  <a:schemeClr val="tx1"/>
                </a:solidFill>
                <a:effectLst/>
                <a:latin typeface="+mn-lt"/>
                <a:ea typeface="+mn-ea"/>
                <a:cs typeface="+mn-cs"/>
              </a:rPr>
              <a:t>By 2030, achieve access to adequate and equitable sanitation and hygiene for all and end open defecation, paying special attention to the needs of women and girls and those in vulnerable situations</a:t>
            </a:r>
          </a:p>
          <a:p>
            <a:r>
              <a:rPr lang="en-US"/>
              <a:t>https://www.un.org/sustainabledevelopment/water-and-sanitation/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32</a:t>
            </a:fld>
            <a:endParaRPr lang="en-AU"/>
          </a:p>
        </p:txBody>
      </p:sp>
    </p:spTree>
    <p:extLst>
      <p:ext uri="{BB962C8B-B14F-4D97-AF65-F5344CB8AC3E}">
        <p14:creationId xmlns:p14="http://schemas.microsoft.com/office/powerpoint/2010/main" val="2489151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Https://news.un.org/en/story/2019/03/1035171 </a:t>
            </a:r>
            <a:r>
              <a:rPr lang="en-US" b="1" dirty="0"/>
              <a:t>21 March 2019</a:t>
            </a: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33</a:t>
            </a:fld>
            <a:endParaRPr lang="en-AU"/>
          </a:p>
        </p:txBody>
      </p:sp>
    </p:spTree>
    <p:extLst>
      <p:ext uri="{BB962C8B-B14F-4D97-AF65-F5344CB8AC3E}">
        <p14:creationId xmlns:p14="http://schemas.microsoft.com/office/powerpoint/2010/main" val="1340299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Https://news.un.org/en/story/2019/03/1035171 </a:t>
            </a:r>
            <a:r>
              <a:rPr lang="en-US" b="1" dirty="0"/>
              <a:t>21 March 2019</a:t>
            </a:r>
          </a:p>
          <a:p>
            <a:r>
              <a:rPr lang="en-AU" sz="1200" b="0" i="0" kern="1200" dirty="0">
                <a:solidFill>
                  <a:schemeClr val="tx1"/>
                </a:solidFill>
                <a:effectLst/>
                <a:latin typeface="+mn-lt"/>
                <a:ea typeface="+mn-ea"/>
                <a:cs typeface="+mn-cs"/>
              </a:rPr>
              <a:t>According to a UNICEF 16 –nation report, every year, 85,700 children under-15 die from diarrhoea linked to unsafe water, sanitation and hygiene facilities (</a:t>
            </a:r>
            <a:r>
              <a:rPr lang="en-AU" sz="1200" b="0" i="0" u="none" strike="noStrike" kern="1200" dirty="0">
                <a:solidFill>
                  <a:schemeClr val="tx1"/>
                </a:solidFill>
                <a:effectLst/>
                <a:latin typeface="+mn-lt"/>
                <a:ea typeface="+mn-ea"/>
                <a:cs typeface="+mn-cs"/>
                <a:hlinkClick r:id="rId3"/>
              </a:rPr>
              <a:t>WASH</a:t>
            </a:r>
            <a:r>
              <a:rPr lang="en-AU" sz="1200" b="0" i="0" kern="1200" dirty="0">
                <a:solidFill>
                  <a:schemeClr val="tx1"/>
                </a:solidFill>
                <a:effectLst/>
                <a:latin typeface="+mn-lt"/>
                <a:ea typeface="+mn-ea"/>
                <a:cs typeface="+mn-cs"/>
              </a:rPr>
              <a:t>), compared with 30,900 from conflict.</a:t>
            </a:r>
          </a:p>
          <a:p>
            <a:r>
              <a:rPr lang="en-AU" sz="1200" b="0" i="0" kern="1200" dirty="0">
                <a:solidFill>
                  <a:schemeClr val="tx1"/>
                </a:solidFill>
                <a:effectLst/>
                <a:latin typeface="+mn-lt"/>
                <a:ea typeface="+mn-ea"/>
                <a:cs typeface="+mn-cs"/>
              </a:rPr>
              <a:t>Some 72,000 under-fives die annually from similar illnesses linked to WASH-access problems, compared to 3,400 from war-related violence.</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35</a:t>
            </a:fld>
            <a:endParaRPr lang="en-AU"/>
          </a:p>
        </p:txBody>
      </p:sp>
    </p:spTree>
    <p:extLst>
      <p:ext uri="{BB962C8B-B14F-4D97-AF65-F5344CB8AC3E}">
        <p14:creationId xmlns:p14="http://schemas.microsoft.com/office/powerpoint/2010/main" val="41242345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270944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38</a:t>
            </a:fld>
            <a:endParaRPr lang="en-AU"/>
          </a:p>
        </p:txBody>
      </p:sp>
    </p:spTree>
    <p:extLst>
      <p:ext uri="{BB962C8B-B14F-4D97-AF65-F5344CB8AC3E}">
        <p14:creationId xmlns:p14="http://schemas.microsoft.com/office/powerpoint/2010/main" val="2953118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panose="020B0604020202020204" pitchFamily="34" charset="0"/>
                <a:cs typeface="Arial" panose="020B0604020202020204" pitchFamily="34" charset="0"/>
              </a:rPr>
              <a:t>Https://www.worldbank.org/en/topic/water/brief/wash-water-sanitation-hygiene-and-covid-19 </a:t>
            </a:r>
            <a:r>
              <a:rPr lang="en-US" b="1">
                <a:latin typeface="Arial" panose="020B0604020202020204" pitchFamily="34" charset="0"/>
                <a:cs typeface="Arial" panose="020B0604020202020204" pitchFamily="34" charset="0"/>
              </a:rPr>
              <a:t>April 6, 2020</a:t>
            </a:r>
          </a:p>
          <a:p>
            <a:r>
              <a:rPr lang="en-US" b="1">
                <a:latin typeface="Arial" panose="020B0604020202020204" pitchFamily="34" charset="0"/>
                <a:cs typeface="Arial" panose="020B0604020202020204" pitchFamily="34" charset="0"/>
              </a:rPr>
              <a:t>Additional</a:t>
            </a:r>
            <a:r>
              <a:rPr lang="en-US" b="1" baseline="0">
                <a:latin typeface="Arial" panose="020B0604020202020204" pitchFamily="34" charset="0"/>
                <a:cs typeface="Arial" panose="020B0604020202020204" pitchFamily="34" charset="0"/>
              </a:rPr>
              <a:t> photo information:</a:t>
            </a:r>
            <a:endParaRPr lang="en-AU" sz="1200" i="0" kern="1200">
              <a:solidFill>
                <a:schemeClr val="tx1"/>
              </a:solidFill>
              <a:effectLst/>
              <a:latin typeface="Arial" panose="020B0604020202020204" pitchFamily="34" charset="0"/>
              <a:ea typeface="+mn-ea"/>
              <a:cs typeface="Arial" panose="020B0604020202020204" pitchFamily="34" charset="0"/>
            </a:endParaRPr>
          </a:p>
          <a:p>
            <a:r>
              <a:rPr lang="en-AU" sz="1200" i="0" kern="1200">
                <a:solidFill>
                  <a:schemeClr val="tx1"/>
                </a:solidFill>
                <a:effectLst/>
                <a:latin typeface="Arial" panose="020B0604020202020204" pitchFamily="34" charset="0"/>
                <a:ea typeface="+mn-ea"/>
                <a:cs typeface="Arial" panose="020B0604020202020204" pitchFamily="34" charset="0"/>
              </a:rPr>
              <a:t>The image is from the province of </a:t>
            </a:r>
            <a:r>
              <a:rPr lang="en-AU" sz="1200" i="0" kern="1200" err="1">
                <a:solidFill>
                  <a:schemeClr val="tx1"/>
                </a:solidFill>
                <a:effectLst/>
                <a:latin typeface="Arial" panose="020B0604020202020204" pitchFamily="34" charset="0"/>
                <a:ea typeface="+mn-ea"/>
                <a:cs typeface="Arial" panose="020B0604020202020204" pitchFamily="34" charset="0"/>
              </a:rPr>
              <a:t>Pursat</a:t>
            </a:r>
            <a:r>
              <a:rPr lang="en-AU" sz="1200" i="0" kern="1200">
                <a:solidFill>
                  <a:schemeClr val="tx1"/>
                </a:solidFill>
                <a:effectLst/>
                <a:latin typeface="Arial" panose="020B0604020202020204" pitchFamily="34" charset="0"/>
                <a:ea typeface="+mn-ea"/>
                <a:cs typeface="Arial" panose="020B0604020202020204" pitchFamily="34" charset="0"/>
              </a:rPr>
              <a:t> in Cambodia.  The</a:t>
            </a:r>
            <a:r>
              <a:rPr lang="en-AU" sz="1200" i="0" kern="1200" baseline="0">
                <a:solidFill>
                  <a:schemeClr val="tx1"/>
                </a:solidFill>
                <a:effectLst/>
                <a:latin typeface="Arial" panose="020B0604020202020204" pitchFamily="34" charset="0"/>
                <a:ea typeface="+mn-ea"/>
                <a:cs typeface="Arial" panose="020B0604020202020204" pitchFamily="34" charset="0"/>
              </a:rPr>
              <a:t> Caritas </a:t>
            </a:r>
            <a:r>
              <a:rPr lang="en-AU" sz="1200" i="0" kern="1200">
                <a:solidFill>
                  <a:schemeClr val="tx1"/>
                </a:solidFill>
                <a:effectLst/>
                <a:latin typeface="Arial" panose="020B0604020202020204" pitchFamily="34" charset="0"/>
                <a:ea typeface="+mn-ea"/>
                <a:cs typeface="Arial" panose="020B0604020202020204" pitchFamily="34" charset="0"/>
              </a:rPr>
              <a:t>partner is AK and the program is part of the Sustainable Change with Dignity program which is implemented by our office (ACR) in Cambodia.</a:t>
            </a:r>
          </a:p>
          <a:p>
            <a:endParaRPr lang="en-US" b="1"/>
          </a:p>
        </p:txBody>
      </p:sp>
      <p:sp>
        <p:nvSpPr>
          <p:cNvPr id="4" name="Slide Number Placeholder 3"/>
          <p:cNvSpPr>
            <a:spLocks noGrp="1"/>
          </p:cNvSpPr>
          <p:nvPr>
            <p:ph type="sldNum" sz="quarter" idx="5"/>
          </p:nvPr>
        </p:nvSpPr>
        <p:spPr/>
        <p:txBody>
          <a:bodyPr/>
          <a:lstStyle/>
          <a:p>
            <a:fld id="{E11F737D-84AB-4399-9DE3-748B081B038D}" type="slidenum">
              <a:rPr lang="en-AU" smtClean="0"/>
              <a:t>39</a:t>
            </a:fld>
            <a:endParaRPr lang="en-AU"/>
          </a:p>
        </p:txBody>
      </p:sp>
    </p:spTree>
    <p:extLst>
      <p:ext uri="{BB962C8B-B14F-4D97-AF65-F5344CB8AC3E}">
        <p14:creationId xmlns:p14="http://schemas.microsoft.com/office/powerpoint/2010/main" val="23310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https://www.worldbank.org/en/topic/water/brief/wash-water-sanitation-hygiene-and-covid-19 </a:t>
            </a:r>
            <a:r>
              <a:rPr lang="en-US" b="1"/>
              <a:t>April 6, 2020</a:t>
            </a:r>
          </a:p>
          <a:p>
            <a:endParaRPr lang="en-AU"/>
          </a:p>
          <a:p>
            <a:r>
              <a:rPr lang="en-US" b="1"/>
              <a:t>Additional</a:t>
            </a:r>
            <a:r>
              <a:rPr lang="en-US" b="1" baseline="0"/>
              <a:t> photo information:</a:t>
            </a:r>
            <a:endParaRPr lang="en-AU" sz="1200" i="0" kern="1200">
              <a:solidFill>
                <a:schemeClr val="tx1"/>
              </a:solidFill>
              <a:effectLst/>
              <a:latin typeface="+mn-lt"/>
              <a:ea typeface="+mn-ea"/>
              <a:cs typeface="+mn-cs"/>
            </a:endParaRPr>
          </a:p>
          <a:p>
            <a:r>
              <a:rPr lang="en-AU" sz="1200" i="0" kern="1200">
                <a:solidFill>
                  <a:schemeClr val="tx1"/>
                </a:solidFill>
                <a:effectLst/>
                <a:latin typeface="+mn-lt"/>
                <a:ea typeface="+mn-ea"/>
                <a:cs typeface="+mn-cs"/>
              </a:rPr>
              <a:t>The image is from the province of </a:t>
            </a:r>
            <a:r>
              <a:rPr lang="en-AU" sz="1200" i="0" kern="1200" err="1">
                <a:solidFill>
                  <a:schemeClr val="tx1"/>
                </a:solidFill>
                <a:effectLst/>
                <a:latin typeface="+mn-lt"/>
                <a:ea typeface="+mn-ea"/>
                <a:cs typeface="+mn-cs"/>
              </a:rPr>
              <a:t>Pursat</a:t>
            </a:r>
            <a:r>
              <a:rPr lang="en-AU" sz="1200" i="0" kern="1200">
                <a:solidFill>
                  <a:schemeClr val="tx1"/>
                </a:solidFill>
                <a:effectLst/>
                <a:latin typeface="+mn-lt"/>
                <a:ea typeface="+mn-ea"/>
                <a:cs typeface="+mn-cs"/>
              </a:rPr>
              <a:t> in Cambodia.  The</a:t>
            </a:r>
            <a:r>
              <a:rPr lang="en-AU" sz="1200" i="0" kern="1200" baseline="0">
                <a:solidFill>
                  <a:schemeClr val="tx1"/>
                </a:solidFill>
                <a:effectLst/>
                <a:latin typeface="+mn-lt"/>
                <a:ea typeface="+mn-ea"/>
                <a:cs typeface="+mn-cs"/>
              </a:rPr>
              <a:t> Caritas </a:t>
            </a:r>
            <a:r>
              <a:rPr lang="en-AU" sz="1200" i="0" kern="1200">
                <a:solidFill>
                  <a:schemeClr val="tx1"/>
                </a:solidFill>
                <a:effectLst/>
                <a:latin typeface="+mn-lt"/>
                <a:ea typeface="+mn-ea"/>
                <a:cs typeface="+mn-cs"/>
              </a:rPr>
              <a:t>partner is AK and the program is part of the Sustainable Change with Dignity program which is implemented by our office (ACR) in Cambodia.</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41</a:t>
            </a:fld>
            <a:endParaRPr lang="en-AU"/>
          </a:p>
        </p:txBody>
      </p:sp>
    </p:spTree>
    <p:extLst>
      <p:ext uri="{BB962C8B-B14F-4D97-AF65-F5344CB8AC3E}">
        <p14:creationId xmlns:p14="http://schemas.microsoft.com/office/powerpoint/2010/main" val="2314614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Credit: </a:t>
            </a:r>
            <a:r>
              <a:rPr lang="en-US" dirty="0"/>
              <a:t>https://www.worldatlas.com/articles/what-percentage-of-the-earth-s-water-is-drinkable.html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3701098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C4006E"/>
                </a:solidFill>
              </a:rPr>
              <a:t>Credit</a:t>
            </a:r>
            <a:r>
              <a:rPr lang="en-US" sz="1200">
                <a:solidFill>
                  <a:srgbClr val="C4006E"/>
                </a:solidFill>
              </a:rPr>
              <a:t> https://www.usbr.gov/mp/arwec/water-facts-ww-water-sup.html April 2020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E11F737D-84AB-4399-9DE3-748B081B038D}" type="slidenum">
              <a:rPr lang="en-AU" smtClean="0"/>
              <a:t>6</a:t>
            </a:fld>
            <a:endParaRPr lang="en-AU"/>
          </a:p>
        </p:txBody>
      </p:sp>
    </p:spTree>
    <p:extLst>
      <p:ext uri="{BB962C8B-B14F-4D97-AF65-F5344CB8AC3E}">
        <p14:creationId xmlns:p14="http://schemas.microsoft.com/office/powerpoint/2010/main" val="233813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C4006E"/>
                </a:solidFill>
              </a:rPr>
              <a:t>Credit</a:t>
            </a:r>
            <a:r>
              <a:rPr lang="en-US" sz="1200">
                <a:solidFill>
                  <a:srgbClr val="C4006E"/>
                </a:solidFill>
              </a:rPr>
              <a:t> https://www.usbr.gov/mp/arwec/water-facts-ww-water-sup.html April 2020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C4006E"/>
              </a:solidFill>
            </a:endParaRP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773368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Source</a:t>
            </a:r>
            <a:r>
              <a:rPr lang="en-US"/>
              <a:t> https://www.usgs.gov/special-topic/water-science-school/science/water-you-water-and-human-body?qt-science_center_objects=0#qt-science_center_objects</a:t>
            </a:r>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3077913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Source</a:t>
            </a:r>
            <a:r>
              <a:rPr lang="en-US"/>
              <a:t> https://www.usgs.gov/special-topic/water-science-school/science/water-you-water-and-human-body?qt-science_center_objects=0#qt-science_center_objects</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1701315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Credit: </a:t>
            </a:r>
            <a:r>
              <a:rPr lang="en-US" b="0"/>
              <a:t>https://www.abc.net.au/news/health/2017-10-18/how-much-water-do-we-need-to-drink-a-day/8996668</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81500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a:t>Credit: </a:t>
            </a:r>
            <a:r>
              <a:rPr lang="en-US" b="0"/>
              <a:t>https://www.abc.net.au/news/health/2017-10-18/how-much-water-do-we-need-to-drink-a-day/8996668</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357879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9862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671707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3081658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354603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94470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29100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2670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830020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8749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7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03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3648635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113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0189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067769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65749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25572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39913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803659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856542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45458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42274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552563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463908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5845407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55172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890493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11011829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1533136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1431780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37609486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38722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429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140270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5349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99090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598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55074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61295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83703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363041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531490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0874146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6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2387948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8634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7417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227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13221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50789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002232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9147674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5038500" y="3477797"/>
            <a:ext cx="3367539" cy="924056"/>
          </a:xfrm>
          <a:prstGeom prst="rect">
            <a:avLst/>
          </a:prstGeom>
        </p:spPr>
      </p:pic>
      <p:sp>
        <p:nvSpPr>
          <p:cNvPr id="6" name="bg object 21">
            <a:extLst>
              <a:ext uri="{FF2B5EF4-FFF2-40B4-BE49-F238E27FC236}">
                <a16:creationId xmlns:a16="http://schemas.microsoft.com/office/drawing/2014/main" id="{5C11644A-6942-1844-BF77-950DF079187C}"/>
              </a:ext>
            </a:extLst>
          </p:cNvPr>
          <p:cNvSpPr>
            <a:spLocks noChangeAspect="1"/>
          </p:cNvSpPr>
          <p:nvPr userDrawn="1"/>
        </p:nvSpPr>
        <p:spPr>
          <a:xfrm>
            <a:off x="8222841" y="2867025"/>
            <a:ext cx="200887" cy="20061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390199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408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hank you taglin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95595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282500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74090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227723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7419114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2"/>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3909202E-0FE2-2A42-8B42-2E558D19EDC7}"/>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704A707F-4EE1-3C4D-9C6A-ACEF100EFFD8}"/>
              </a:ext>
            </a:extLst>
          </p:cNvPr>
          <p:cNvSpPr/>
          <p:nvPr userDrawn="1"/>
        </p:nvSpPr>
        <p:spPr>
          <a:xfrm>
            <a:off x="12322946" y="7164004"/>
            <a:ext cx="796920" cy="251460"/>
          </a:xfrm>
          <a:prstGeom prst="rect">
            <a:avLst/>
          </a:prstGeom>
          <a:blipFill>
            <a:blip r:embed="rId6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17710527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7" r:id="rId59"/>
    <p:sldLayoutId id="2147483662" r:id="rId60"/>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slide" Target="slide1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8.xml"/><Relationship Id="rId6" Type="http://schemas.openxmlformats.org/officeDocument/2006/relationships/slide" Target="slide13.xml"/><Relationship Id="rId5" Type="http://schemas.openxmlformats.org/officeDocument/2006/relationships/image" Target="../media/image16.jpeg"/><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7.xml"/><Relationship Id="rId5" Type="http://schemas.openxmlformats.org/officeDocument/2006/relationships/slide" Target="slide15.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16.xml"/><Relationship Id="rId2" Type="http://schemas.openxmlformats.org/officeDocument/2006/relationships/notesSlide" Target="../notesSlides/notesSlide10.xml"/><Relationship Id="rId1" Type="http://schemas.openxmlformats.org/officeDocument/2006/relationships/slideLayout" Target="../slideLayouts/slideLayout48.xml"/><Relationship Id="rId6" Type="http://schemas.openxmlformats.org/officeDocument/2006/relationships/image" Target="../media/image18.emf"/><Relationship Id="rId5" Type="http://schemas.openxmlformats.org/officeDocument/2006/relationships/slide" Target="slide1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7.xml"/><Relationship Id="rId5" Type="http://schemas.openxmlformats.org/officeDocument/2006/relationships/slide" Target="slide18.x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8.xml"/><Relationship Id="rId6" Type="http://schemas.openxmlformats.org/officeDocument/2006/relationships/slide" Target="slide19.xml"/><Relationship Id="rId5" Type="http://schemas.openxmlformats.org/officeDocument/2006/relationships/image" Target="../media/image19.emf"/><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hyperlink" Target="https://play.kahoot.it/#/k/f6249415-d8a4-4d10-97ab-2cf1f41ed493" TargetMode="External"/><Relationship Id="rId1" Type="http://schemas.openxmlformats.org/officeDocument/2006/relationships/slideLayout" Target="../slideLayouts/slideLayout39.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7.xml"/><Relationship Id="rId5" Type="http://schemas.openxmlformats.org/officeDocument/2006/relationships/slide" Target="slide21.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8.xml"/><Relationship Id="rId6" Type="http://schemas.openxmlformats.org/officeDocument/2006/relationships/slide" Target="slide22.xml"/><Relationship Id="rId5" Type="http://schemas.openxmlformats.org/officeDocument/2006/relationships/image" Target="../media/image20.jpeg"/><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7.xml"/><Relationship Id="rId5" Type="http://schemas.openxmlformats.org/officeDocument/2006/relationships/slide" Target="slide24.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slide" Target="slide25.xml"/><Relationship Id="rId5" Type="http://schemas.openxmlformats.org/officeDocument/2006/relationships/image" Target="../media/image21.jpeg"/><Relationship Id="rId4" Type="http://schemas.openxmlformats.org/officeDocument/2006/relationships/slide" Target="slide2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7.xml"/><Relationship Id="rId5" Type="http://schemas.openxmlformats.org/officeDocument/2006/relationships/slide" Target="slide27.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8.xml"/><Relationship Id="rId6" Type="http://schemas.openxmlformats.org/officeDocument/2006/relationships/slide" Target="slide28.xml"/><Relationship Id="rId5" Type="http://schemas.openxmlformats.org/officeDocument/2006/relationships/image" Target="../media/image22.png"/><Relationship Id="rId4" Type="http://schemas.openxmlformats.org/officeDocument/2006/relationships/slide" Target="slide29.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7.xml"/><Relationship Id="rId5" Type="http://schemas.openxmlformats.org/officeDocument/2006/relationships/slide" Target="slide30.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slide" Target="slide32.xml"/><Relationship Id="rId2" Type="http://schemas.openxmlformats.org/officeDocument/2006/relationships/notesSlide" Target="../notesSlides/notesSlide20.xml"/><Relationship Id="rId1" Type="http://schemas.openxmlformats.org/officeDocument/2006/relationships/slideLayout" Target="../slideLayouts/slideLayout48.xml"/><Relationship Id="rId6" Type="http://schemas.openxmlformats.org/officeDocument/2006/relationships/slide" Target="slide31.xml"/><Relationship Id="rId5" Type="http://schemas.openxmlformats.org/officeDocument/2006/relationships/image" Target="../media/image24.jpe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7.xml"/><Relationship Id="rId5" Type="http://schemas.openxmlformats.org/officeDocument/2006/relationships/slide" Target="slide33.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48.xml"/><Relationship Id="rId6" Type="http://schemas.openxmlformats.org/officeDocument/2006/relationships/slide" Target="slide34.xml"/><Relationship Id="rId5" Type="http://schemas.openxmlformats.org/officeDocument/2006/relationships/image" Target="../media/image25.jpeg"/><Relationship Id="rId4" Type="http://schemas.openxmlformats.org/officeDocument/2006/relationships/slide" Target="slide35.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47.xml"/><Relationship Id="rId5" Type="http://schemas.openxmlformats.org/officeDocument/2006/relationships/slide" Target="slide36.xml"/><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48.xml"/><Relationship Id="rId6" Type="http://schemas.openxmlformats.org/officeDocument/2006/relationships/slide" Target="slide37.xml"/><Relationship Id="rId5" Type="http://schemas.openxmlformats.org/officeDocument/2006/relationships/slide" Target="slide38.xml"/><Relationship Id="rId4" Type="http://schemas.openxmlformats.org/officeDocument/2006/relationships/image" Target="../media/image26.jpe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7.xml"/><Relationship Id="rId5" Type="http://schemas.openxmlformats.org/officeDocument/2006/relationships/slide" Target="slide39.xml"/><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slide" Target="slide40.xml"/><Relationship Id="rId2" Type="http://schemas.openxmlformats.org/officeDocument/2006/relationships/notesSlide" Target="../notesSlides/notesSlide26.xml"/><Relationship Id="rId1" Type="http://schemas.openxmlformats.org/officeDocument/2006/relationships/slideLayout" Target="../slideLayouts/slideLayout48.xml"/><Relationship Id="rId6" Type="http://schemas.openxmlformats.org/officeDocument/2006/relationships/slide" Target="slide41.xml"/><Relationship Id="rId5" Type="http://schemas.openxmlformats.org/officeDocument/2006/relationships/image" Target="../media/image27.jpeg"/><Relationship Id="rId4" Type="http://schemas.openxmlformats.org/officeDocument/2006/relationships/slide" Target="slide2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5" Type="http://schemas.openxmlformats.org/officeDocument/2006/relationships/slide" Target="slide39.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47.xml"/><Relationship Id="rId5" Type="http://schemas.openxmlformats.org/officeDocument/2006/relationships/slide" Target="slide42.xml"/><Relationship Id="rId4" Type="http://schemas.openxmlformats.org/officeDocument/2006/relationships/image" Target="../media/image2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slide" Target="slide7.xml"/><Relationship Id="rId5" Type="http://schemas.openxmlformats.org/officeDocument/2006/relationships/image" Target="../media/image14.jpeg"/><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slide" Target="slide9.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slide" Target="slide10.xml"/><Relationship Id="rId5" Type="http://schemas.openxmlformats.org/officeDocument/2006/relationships/image" Target="../media/image15.jpeg"/><Relationship Id="rId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64AD6-47D4-4C78-B579-1574C866CE0C}"/>
              </a:ext>
            </a:extLst>
          </p:cNvPr>
          <p:cNvSpPr>
            <a:spLocks noGrp="1"/>
          </p:cNvSpPr>
          <p:nvPr>
            <p:ph type="ctrTitle"/>
          </p:nvPr>
        </p:nvSpPr>
        <p:spPr/>
        <p:txBody>
          <a:bodyPr/>
          <a:lstStyle/>
          <a:p>
            <a:r>
              <a:rPr lang="en-AU" sz="4800"/>
              <a:t>WATER QUIZ</a:t>
            </a:r>
            <a:endParaRPr lang="en-AU"/>
          </a:p>
        </p:txBody>
      </p:sp>
      <p:pic>
        <p:nvPicPr>
          <p:cNvPr id="8" name="Picture 7">
            <a:extLst>
              <a:ext uri="{FF2B5EF4-FFF2-40B4-BE49-F238E27FC236}">
                <a16:creationId xmlns:a16="http://schemas.microsoft.com/office/drawing/2014/main" id="{3624A0C2-F71B-440F-B6E9-635B01C8FE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381" r="19425"/>
          <a:stretch/>
        </p:blipFill>
        <p:spPr>
          <a:xfrm>
            <a:off x="9389269" y="2562226"/>
            <a:ext cx="3587262" cy="4267200"/>
          </a:xfrm>
          <a:prstGeom prst="rect">
            <a:avLst/>
          </a:prstGeom>
        </p:spPr>
      </p:pic>
      <p:pic>
        <p:nvPicPr>
          <p:cNvPr id="9" name="Picture 2" descr="https://eastasia1-mediap.svc.ms/transform/thumbnail?provider=spo&amp;inputFormat=jpg&amp;cs=fFNQTw&amp;docid=https%3A%2F%2Fcaritasaus-my.sharepoint.com%3A443%2F_api%2Fv2.0%2Fdrives%2Fb!Q193SlK-PUyT61a6UID4bk0yfIKV3epFhe1xJoE7UY9NMwCeAN14T5gVKAjYNROC%2Fitems%2F01P3EFBMQ4I4Y7FHGEGRFYOEAWKH3JCLV4%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05055295-FA6C-45DE-9F23-E163E987FF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849" t="30760" r="37884"/>
          <a:stretch/>
        </p:blipFill>
        <p:spPr bwMode="auto">
          <a:xfrm>
            <a:off x="473869" y="2562225"/>
            <a:ext cx="3789749" cy="42672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EC3D6BC-A8AB-472D-B6FC-6A5351878973}"/>
              </a:ext>
            </a:extLst>
          </p:cNvPr>
          <p:cNvSpPr txBox="1"/>
          <p:nvPr/>
        </p:nvSpPr>
        <p:spPr>
          <a:xfrm>
            <a:off x="397669" y="7210425"/>
            <a:ext cx="1828800" cy="246221"/>
          </a:xfrm>
          <a:prstGeom prst="rect">
            <a:avLst/>
          </a:prstGeom>
          <a:noFill/>
        </p:spPr>
        <p:txBody>
          <a:bodyPr wrap="square" rtlCol="0">
            <a:spAutoFit/>
          </a:bodyPr>
          <a:lstStyle/>
          <a:p>
            <a:r>
              <a:rPr lang="en-AU" sz="1000" b="1">
                <a:solidFill>
                  <a:srgbClr val="C3DDD7"/>
                </a:solidFill>
                <a:latin typeface="Roboto" pitchFamily="2" charset="0"/>
                <a:ea typeface="Roboto" pitchFamily="2" charset="0"/>
              </a:rPr>
              <a:t>Updated December 2020</a:t>
            </a:r>
          </a:p>
        </p:txBody>
      </p:sp>
      <p:pic>
        <p:nvPicPr>
          <p:cNvPr id="16" name="Picture 4" descr="https://eastasia1-mediap.svc.ms/transform/thumbnail?provider=spo&amp;inputFormat=jpg&amp;cs=fFNQTw&amp;docid=https%3A%2F%2Fcaritasaus-my.sharepoint.com%3A443%2F_api%2Fv2.0%2Fdrives%2Fb!Q193SlK-PUyT61a6UID4bk0yfIKV3epFhe1xJoE7UY9NMwCeAN14T5gVKAjYNROC%2Fitems%2F01P3EFBMUYE5AIC4QAJBGJZR36XX2QS72L%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285&amp;height=722&amp;action=Access">
            <a:extLst>
              <a:ext uri="{FF2B5EF4-FFF2-40B4-BE49-F238E27FC236}">
                <a16:creationId xmlns:a16="http://schemas.microsoft.com/office/drawing/2014/main" id="{E96799E8-5300-4DF9-8F5C-376F69E98DE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34" t="6935" r="37761"/>
          <a:stretch/>
        </p:blipFill>
        <p:spPr bwMode="auto">
          <a:xfrm>
            <a:off x="4741069" y="2562225"/>
            <a:ext cx="4191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83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73438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50069" y="2181225"/>
            <a:ext cx="5636840" cy="4524315"/>
          </a:xfrm>
          <a:prstGeom prst="rect">
            <a:avLst/>
          </a:prstGeom>
        </p:spPr>
        <p:txBody>
          <a:bodyPr wrap="square" lIns="91440" tIns="45720" rIns="91440" bIns="45720" anchor="t">
            <a:spAutoFit/>
          </a:bodyPr>
          <a:lstStyle/>
          <a:p>
            <a:r>
              <a:rPr lang="en-AU" sz="3600" b="1" dirty="0">
                <a:solidFill>
                  <a:srgbClr val="0C244C"/>
                </a:solidFill>
                <a:latin typeface="Roboto"/>
                <a:ea typeface="Roboto" pitchFamily="2" charset="0"/>
              </a:rPr>
              <a:t>CORRECT!</a:t>
            </a:r>
          </a:p>
          <a:p>
            <a:r>
              <a:rPr lang="en-AU" sz="2800" dirty="0">
                <a:latin typeface="Arial"/>
                <a:cs typeface="Arial"/>
              </a:rPr>
              <a:t>No matter where you live in the world, every person needs water to survive. Not only is the human body 60% water, but water is also essential for producing food, clothing, computers, moving our waste stream and keeping us and the environment healthy.</a:t>
            </a:r>
          </a:p>
          <a:p>
            <a:endParaRPr lang="en-AU" sz="2800" dirty="0">
              <a:solidFill>
                <a:srgbClr val="0C244C"/>
              </a:solidFill>
              <a:latin typeface="Arial"/>
              <a:ea typeface="Roboto" pitchFamily="2" charset="0"/>
              <a:cs typeface="Arial"/>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916098" y="2086371"/>
            <a:ext cx="3193854" cy="1893136"/>
            <a:chOff x="3500514" y="4476551"/>
            <a:chExt cx="3193854" cy="1893136"/>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9353" y="5436155"/>
              <a:ext cx="1690555" cy="933532"/>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793130" y="3461513"/>
              <a:ext cx="641430" cy="2671505"/>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500514" y="4526008"/>
              <a:ext cx="3193854"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C. 60%</a:t>
              </a:r>
            </a:p>
          </p:txBody>
        </p:sp>
      </p:grpSp>
      <p:pic>
        <p:nvPicPr>
          <p:cNvPr id="15"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3E86D938-1281-4C2C-AAFF-3F5C591360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234" r="14234"/>
          <a:stretch>
            <a:fillRect/>
          </a:stretch>
        </p:blipFill>
        <p:spPr bwMode="auto">
          <a:xfrm>
            <a:off x="8322469" y="2333625"/>
            <a:ext cx="3933825" cy="3666218"/>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11">
            <a:extLst>
              <a:ext uri="{FF2B5EF4-FFF2-40B4-BE49-F238E27FC236}">
                <a16:creationId xmlns:a16="http://schemas.microsoft.com/office/drawing/2014/main" id="{35236E72-9A72-4CEC-8E95-A3DC19CFAFCE}"/>
              </a:ext>
            </a:extLst>
          </p:cNvPr>
          <p:cNvSpPr txBox="1">
            <a:spLocks/>
          </p:cNvSpPr>
          <p:nvPr/>
        </p:nvSpPr>
        <p:spPr>
          <a:xfrm>
            <a:off x="8170069" y="6143625"/>
            <a:ext cx="4804747"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rPr>
              <a:t>Halima shows her daughter how to wash her hands correctly outside their shelter in a Rohingya refugee camp. </a:t>
            </a:r>
            <a:r>
              <a:rPr lang="en-AU" sz="1000" dirty="0">
                <a:solidFill>
                  <a:prstClr val="black"/>
                </a:solidFill>
                <a:ea typeface="Roboto" pitchFamily="2" charset="0"/>
              </a:rPr>
              <a:t>Photo credit: Caritas Bangladesh</a:t>
            </a:r>
          </a:p>
        </p:txBody>
      </p:sp>
      <p:sp>
        <p:nvSpPr>
          <p:cNvPr id="2" name="Rectangle 1">
            <a:hlinkClick r:id="rId5" action="ppaction://hlinksldjump"/>
            <a:extLst>
              <a:ext uri="{FF2B5EF4-FFF2-40B4-BE49-F238E27FC236}">
                <a16:creationId xmlns:a16="http://schemas.microsoft.com/office/drawing/2014/main" id="{FC2E3960-6640-4621-BEEB-35AD0F96A156}"/>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488766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2971672" y="2350422"/>
            <a:ext cx="856838" cy="29568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2971672" y="1359822"/>
            <a:ext cx="856838" cy="29568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626269" y="1571625"/>
            <a:ext cx="11984842" cy="609600"/>
          </a:xfrm>
        </p:spPr>
        <p:txBody>
          <a:bodyPr/>
          <a:lstStyle/>
          <a:p>
            <a:pPr>
              <a:lnSpc>
                <a:spcPct val="100000"/>
              </a:lnSpc>
            </a:pPr>
            <a:r>
              <a:rPr lang="en-AU" sz="3200" b="1" dirty="0">
                <a:solidFill>
                  <a:srgbClr val="0B234B"/>
                </a:solidFill>
                <a:latin typeface="Roboto" pitchFamily="2" charset="0"/>
                <a:ea typeface="Roboto" pitchFamily="2" charset="0"/>
              </a:rPr>
              <a:t>How many glasses of water should you drink every day?</a:t>
            </a:r>
            <a:endParaRPr lang="en-US" sz="3200" b="1" dirty="0">
              <a:solidFill>
                <a:srgbClr val="0B234B"/>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4</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1388269" y="2486025"/>
            <a:ext cx="337407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A. 4</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 action="ppaction://hlinkshowjump?jump=nextslide"/>
            <a:extLst>
              <a:ext uri="{FF2B5EF4-FFF2-40B4-BE49-F238E27FC236}">
                <a16:creationId xmlns:a16="http://schemas.microsoft.com/office/drawing/2014/main" id="{84DB6817-91B3-E548-8AE1-27FE34C708F3}"/>
              </a:ext>
            </a:extLst>
          </p:cNvPr>
          <p:cNvSpPr txBox="1"/>
          <p:nvPr/>
        </p:nvSpPr>
        <p:spPr>
          <a:xfrm>
            <a:off x="1388269" y="3476625"/>
            <a:ext cx="3374072" cy="646331"/>
          </a:xfrm>
          <a:prstGeom prst="rect">
            <a:avLst/>
          </a:prstGeom>
          <a:noFill/>
          <a:ln>
            <a:noFill/>
          </a:ln>
        </p:spPr>
        <p:txBody>
          <a:bodyPr wrap="square" rtlCol="0">
            <a:spAutoFit/>
          </a:bodyPr>
          <a:lstStyle/>
          <a:p>
            <a:pPr algn="ctr"/>
            <a:r>
              <a:rPr lang="en-AU" sz="3600" b="1" dirty="0">
                <a:solidFill>
                  <a:srgbClr val="761F00"/>
                </a:solidFill>
                <a:latin typeface="Roboto" pitchFamily="2" charset="0"/>
                <a:ea typeface="Roboto" pitchFamily="2" charset="0"/>
              </a:rPr>
              <a:t>B. 8</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2971672" y="3341022"/>
            <a:ext cx="856838" cy="29568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rId4" action="ppaction://hlinksldjump"/>
            <a:extLst>
              <a:ext uri="{FF2B5EF4-FFF2-40B4-BE49-F238E27FC236}">
                <a16:creationId xmlns:a16="http://schemas.microsoft.com/office/drawing/2014/main" id="{03E7EA66-F205-4342-9537-CC51E49BBDDD}"/>
              </a:ext>
            </a:extLst>
          </p:cNvPr>
          <p:cNvSpPr txBox="1"/>
          <p:nvPr/>
        </p:nvSpPr>
        <p:spPr>
          <a:xfrm>
            <a:off x="1464469" y="4543425"/>
            <a:ext cx="337407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C. 12</a:t>
            </a:r>
          </a:p>
        </p:txBody>
      </p:sp>
      <p:sp>
        <p:nvSpPr>
          <p:cNvPr id="15" name="Round Diagonal Corner Rectangle 24">
            <a:extLst>
              <a:ext uri="{FF2B5EF4-FFF2-40B4-BE49-F238E27FC236}">
                <a16:creationId xmlns:a16="http://schemas.microsoft.com/office/drawing/2014/main" id="{0A8BAAD6-22E9-446D-BDBB-78B80BD33DC3}"/>
              </a:ext>
            </a:extLst>
          </p:cNvPr>
          <p:cNvSpPr/>
          <p:nvPr/>
        </p:nvSpPr>
        <p:spPr>
          <a:xfrm rot="16200000">
            <a:off x="2971672" y="4407822"/>
            <a:ext cx="856838" cy="29568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F5E6B55-FF92-4F70-A223-0DC0DA7AB072}"/>
              </a:ext>
            </a:extLst>
          </p:cNvPr>
          <p:cNvSpPr txBox="1"/>
          <p:nvPr/>
        </p:nvSpPr>
        <p:spPr>
          <a:xfrm>
            <a:off x="2531269" y="5534025"/>
            <a:ext cx="1828800"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D. 16</a:t>
            </a:r>
          </a:p>
        </p:txBody>
      </p:sp>
      <p:pic>
        <p:nvPicPr>
          <p:cNvPr id="18" name="Picture Placeholder 6">
            <a:extLst>
              <a:ext uri="{FF2B5EF4-FFF2-40B4-BE49-F238E27FC236}">
                <a16:creationId xmlns:a16="http://schemas.microsoft.com/office/drawing/2014/main" id="{AAB18D93-69C5-4B19-8969-4D58844E3BF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806790" y="2351990"/>
            <a:ext cx="4304361" cy="3790462"/>
          </a:xfrm>
          <a:prstGeom prst="rect">
            <a:avLst/>
          </a:prstGeom>
        </p:spPr>
      </p:pic>
      <p:sp>
        <p:nvSpPr>
          <p:cNvPr id="5" name="Rectangle 4">
            <a:extLst>
              <a:ext uri="{FF2B5EF4-FFF2-40B4-BE49-F238E27FC236}">
                <a16:creationId xmlns:a16="http://schemas.microsoft.com/office/drawing/2014/main" id="{2D5FA090-EB7E-46B0-BBD3-27402875FC9F}"/>
              </a:ext>
            </a:extLst>
          </p:cNvPr>
          <p:cNvSpPr/>
          <p:nvPr/>
        </p:nvSpPr>
        <p:spPr>
          <a:xfrm>
            <a:off x="7691552" y="6193009"/>
            <a:ext cx="4419600" cy="507831"/>
          </a:xfrm>
          <a:prstGeom prst="rect">
            <a:avLst/>
          </a:prstGeom>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AU" sz="900" b="0" i="0" u="none" strike="noStrike" kern="0" cap="none" spc="0" normalizeH="0" baseline="0" noProof="0" dirty="0" err="1">
                <a:ln>
                  <a:noFill/>
                </a:ln>
                <a:solidFill>
                  <a:srgbClr val="000000"/>
                </a:solidFill>
                <a:effectLst/>
                <a:uLnTx/>
                <a:uFillTx/>
              </a:rPr>
              <a:t>Thandolwayo’s</a:t>
            </a:r>
            <a:r>
              <a:rPr kumimoji="0" lang="en-AU" sz="900" b="0" i="0" u="none" strike="noStrike" kern="0" cap="none" spc="0" normalizeH="0" baseline="0" noProof="0" dirty="0">
                <a:ln>
                  <a:noFill/>
                </a:ln>
                <a:solidFill>
                  <a:srgbClr val="000000"/>
                </a:solidFill>
                <a:effectLst/>
                <a:uLnTx/>
                <a:uFillTx/>
              </a:rPr>
              <a:t> (Zimbabwe) collects water from the new water pipe next to </a:t>
            </a:r>
            <a:r>
              <a:rPr lang="en-AU" sz="900" kern="0" dirty="0">
                <a:solidFill>
                  <a:srgbClr val="000000"/>
                </a:solidFill>
              </a:rPr>
              <a:t>her</a:t>
            </a:r>
            <a:r>
              <a:rPr kumimoji="0" lang="en-AU" sz="900" b="0" i="0" u="none" strike="noStrike" kern="0" cap="none" spc="0" normalizeH="0" baseline="0" noProof="0" dirty="0">
                <a:ln>
                  <a:noFill/>
                </a:ln>
                <a:solidFill>
                  <a:srgbClr val="000000"/>
                </a:solidFill>
                <a:effectLst/>
                <a:uLnTx/>
                <a:uFillTx/>
              </a:rPr>
              <a:t> primary school. </a:t>
            </a:r>
            <a:r>
              <a:rPr lang="en-AU" sz="900" kern="0" dirty="0">
                <a:solidFill>
                  <a:srgbClr val="000000"/>
                </a:solidFill>
              </a:rPr>
              <a:t>Caritas assisted to install </a:t>
            </a:r>
            <a:r>
              <a:rPr kumimoji="0" lang="en-AU" sz="900" b="0" i="0" u="none" strike="noStrike" kern="0" cap="none" spc="0" normalizeH="0" baseline="0" noProof="0" dirty="0">
                <a:ln>
                  <a:noFill/>
                </a:ln>
                <a:solidFill>
                  <a:srgbClr val="000000"/>
                </a:solidFill>
                <a:effectLst/>
                <a:uLnTx/>
                <a:uFillTx/>
              </a:rPr>
              <a:t>a solar powered, piped water system into her village bringing fresh clean drinking water. </a:t>
            </a:r>
            <a:r>
              <a:rPr kumimoji="0" lang="en-AU" sz="900" b="1" i="0" u="none" strike="noStrike" kern="0" cap="none" spc="0" normalizeH="0" baseline="0" noProof="0" dirty="0">
                <a:ln>
                  <a:noFill/>
                </a:ln>
                <a:solidFill>
                  <a:srgbClr val="000000"/>
                </a:solidFill>
                <a:effectLst/>
                <a:uLnTx/>
                <a:uFillTx/>
              </a:rPr>
              <a:t>Credit: </a:t>
            </a:r>
            <a:r>
              <a:rPr kumimoji="0" lang="en-AU" sz="900" b="0" i="0" u="none" strike="noStrike" kern="0" cap="none" spc="0" normalizeH="0" baseline="0" noProof="0" dirty="0">
                <a:ln>
                  <a:noFill/>
                </a:ln>
                <a:solidFill>
                  <a:srgbClr val="000000"/>
                </a:solidFill>
                <a:effectLst/>
                <a:uLnTx/>
                <a:uFillTx/>
              </a:rPr>
              <a:t>Richard Wainwright</a:t>
            </a:r>
            <a:endParaRPr kumimoji="0" lang="en-US" sz="900" b="0" i="0" u="none" strike="noStrike" kern="0" cap="none" spc="0" normalizeH="0" baseline="0" noProof="0" dirty="0">
              <a:ln>
                <a:noFill/>
              </a:ln>
              <a:solidFill>
                <a:srgbClr val="000000"/>
              </a:solidFill>
              <a:effectLst/>
              <a:uLnTx/>
              <a:uFillTx/>
            </a:endParaRPr>
          </a:p>
        </p:txBody>
      </p:sp>
      <p:sp>
        <p:nvSpPr>
          <p:cNvPr id="2" name="Rectangle 1">
            <a:hlinkClick r:id="rId6" action="ppaction://hlinksldjump"/>
            <a:extLst>
              <a:ext uri="{FF2B5EF4-FFF2-40B4-BE49-F238E27FC236}">
                <a16:creationId xmlns:a16="http://schemas.microsoft.com/office/drawing/2014/main" id="{DC2EC570-4B16-4A3C-9229-EE8620069FA8}"/>
              </a:ext>
            </a:extLst>
          </p:cNvPr>
          <p:cNvSpPr/>
          <p:nvPr/>
        </p:nvSpPr>
        <p:spPr>
          <a:xfrm>
            <a:off x="1878904" y="2442575"/>
            <a:ext cx="3219189" cy="814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275522A-40DF-404D-8C39-02FECF9498D3}"/>
              </a:ext>
            </a:extLst>
          </p:cNvPr>
          <p:cNvSpPr/>
          <p:nvPr/>
        </p:nvSpPr>
        <p:spPr>
          <a:xfrm>
            <a:off x="1916482" y="3382028"/>
            <a:ext cx="290603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6" action="ppaction://hlinksldjump"/>
            <a:extLst>
              <a:ext uri="{FF2B5EF4-FFF2-40B4-BE49-F238E27FC236}">
                <a16:creationId xmlns:a16="http://schemas.microsoft.com/office/drawing/2014/main" id="{D79343B1-5284-48F4-97B7-00A256EEE9EA}"/>
              </a:ext>
            </a:extLst>
          </p:cNvPr>
          <p:cNvSpPr/>
          <p:nvPr/>
        </p:nvSpPr>
        <p:spPr>
          <a:xfrm>
            <a:off x="1828800" y="4384110"/>
            <a:ext cx="3068877" cy="8893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hlinkClick r:id="rId6" action="ppaction://hlinksldjump"/>
            <a:extLst>
              <a:ext uri="{FF2B5EF4-FFF2-40B4-BE49-F238E27FC236}">
                <a16:creationId xmlns:a16="http://schemas.microsoft.com/office/drawing/2014/main" id="{13DEA1C7-5C9D-43DE-93D6-B2CB0CDE3A88}"/>
              </a:ext>
            </a:extLst>
          </p:cNvPr>
          <p:cNvSpPr/>
          <p:nvPr/>
        </p:nvSpPr>
        <p:spPr>
          <a:xfrm>
            <a:off x="1866378" y="5448822"/>
            <a:ext cx="3081403" cy="939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hlinkClick r:id="rId4" action="ppaction://hlinksldjump"/>
            <a:extLst>
              <a:ext uri="{FF2B5EF4-FFF2-40B4-BE49-F238E27FC236}">
                <a16:creationId xmlns:a16="http://schemas.microsoft.com/office/drawing/2014/main" id="{AA6D4DCF-4114-4E85-8CAF-915FD6259280}"/>
              </a:ext>
            </a:extLst>
          </p:cNvPr>
          <p:cNvSpPr/>
          <p:nvPr/>
        </p:nvSpPr>
        <p:spPr>
          <a:xfrm>
            <a:off x="1841326" y="3407080"/>
            <a:ext cx="3006247" cy="8893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8070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5512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50069" y="1647825"/>
            <a:ext cx="6501145" cy="4524315"/>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r>
              <a:rPr lang="en-AU" sz="2800" dirty="0"/>
              <a:t>The amount of water each one of us needs depends on a range of factors: </a:t>
            </a:r>
          </a:p>
          <a:p>
            <a:pPr marL="342900" indent="-342900">
              <a:buFont typeface="Arial" panose="020B0604020202020204" pitchFamily="34" charset="0"/>
              <a:buChar char="•"/>
            </a:pPr>
            <a:r>
              <a:rPr lang="en-AU" sz="2800" dirty="0"/>
              <a:t>Age</a:t>
            </a:r>
          </a:p>
          <a:p>
            <a:pPr marL="342900" indent="-342900">
              <a:buFont typeface="Arial" panose="020B0604020202020204" pitchFamily="34" charset="0"/>
              <a:buChar char="•"/>
            </a:pPr>
            <a:r>
              <a:rPr lang="en-AU" sz="2800" dirty="0"/>
              <a:t>Body fat</a:t>
            </a:r>
          </a:p>
          <a:p>
            <a:pPr marL="342900" indent="-342900">
              <a:buFont typeface="Arial" panose="020B0604020202020204" pitchFamily="34" charset="0"/>
              <a:buChar char="•"/>
            </a:pPr>
            <a:r>
              <a:rPr lang="en-AU" sz="2800" dirty="0"/>
              <a:t>Gender</a:t>
            </a:r>
          </a:p>
          <a:p>
            <a:pPr marL="342900" indent="-342900">
              <a:buFont typeface="Arial" panose="020B0604020202020204" pitchFamily="34" charset="0"/>
              <a:buChar char="•"/>
            </a:pPr>
            <a:r>
              <a:rPr lang="en-AU" sz="2800" dirty="0"/>
              <a:t>Physical activity </a:t>
            </a:r>
          </a:p>
          <a:p>
            <a:pPr marL="342900" indent="-342900">
              <a:buFont typeface="Arial" panose="020B0604020202020204" pitchFamily="34" charset="0"/>
              <a:buChar char="•"/>
            </a:pPr>
            <a:r>
              <a:rPr lang="en-AU" sz="2800" dirty="0"/>
              <a:t>Illness </a:t>
            </a:r>
          </a:p>
          <a:p>
            <a:pPr marL="342900" indent="-342900">
              <a:buFont typeface="Arial" panose="020B0604020202020204" pitchFamily="34" charset="0"/>
              <a:buChar char="•"/>
            </a:pPr>
            <a:r>
              <a:rPr lang="en-AU" sz="2800" dirty="0"/>
              <a:t>Climate </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525324" y="3461700"/>
            <a:ext cx="2533677" cy="2056524"/>
            <a:chOff x="3915702" y="4317165"/>
            <a:chExt cx="2533677" cy="2056524"/>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596212" y="3711625"/>
              <a:ext cx="1002462" cy="2213542"/>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915702" y="4526007"/>
              <a:ext cx="2363478"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C. 8</a:t>
              </a:r>
            </a:p>
          </p:txBody>
        </p:sp>
      </p:grpSp>
      <p:pic>
        <p:nvPicPr>
          <p:cNvPr id="11" name="Picture Placeholder 6">
            <a:extLst>
              <a:ext uri="{FF2B5EF4-FFF2-40B4-BE49-F238E27FC236}">
                <a16:creationId xmlns:a16="http://schemas.microsoft.com/office/drawing/2014/main" id="{D452EDF8-4F04-4C63-8914-F94B0C4557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92860" y="1759934"/>
            <a:ext cx="4415336" cy="4042982"/>
          </a:xfrm>
          <a:prstGeom prst="rect">
            <a:avLst/>
          </a:prstGeom>
        </p:spPr>
      </p:pic>
      <p:sp>
        <p:nvSpPr>
          <p:cNvPr id="4" name="Rectangle 3">
            <a:extLst>
              <a:ext uri="{FF2B5EF4-FFF2-40B4-BE49-F238E27FC236}">
                <a16:creationId xmlns:a16="http://schemas.microsoft.com/office/drawing/2014/main" id="{79716747-6509-4E79-8618-35492E65C3B4}"/>
              </a:ext>
            </a:extLst>
          </p:cNvPr>
          <p:cNvSpPr/>
          <p:nvPr/>
        </p:nvSpPr>
        <p:spPr>
          <a:xfrm>
            <a:off x="7992859" y="6012735"/>
            <a:ext cx="4709137" cy="507831"/>
          </a:xfrm>
          <a:prstGeom prst="rect">
            <a:avLst/>
          </a:prstGeom>
        </p:spPr>
        <p:txBody>
          <a:bodyPr wrap="square">
            <a:spAutoFit/>
          </a:bodyPr>
          <a:lstStyle/>
          <a:p>
            <a:pPr lvl="0" defTabSz="457200">
              <a:defRPr/>
            </a:pPr>
            <a:r>
              <a:rPr lang="en-AU" sz="900" kern="0" dirty="0" err="1">
                <a:solidFill>
                  <a:srgbClr val="000000"/>
                </a:solidFill>
              </a:rPr>
              <a:t>Thandolwayo</a:t>
            </a:r>
            <a:r>
              <a:rPr lang="en-AU" sz="900" kern="0" dirty="0">
                <a:solidFill>
                  <a:srgbClr val="000000"/>
                </a:solidFill>
              </a:rPr>
              <a:t> (Zimbabwe) collects water from the new water pipe next to her primary school. Caritas assisted to install a solar powered, piped water system into her village bringing fresh, clean drinking water. </a:t>
            </a:r>
            <a:r>
              <a:rPr lang="en-AU" sz="900" b="1" kern="0" dirty="0">
                <a:solidFill>
                  <a:srgbClr val="000000"/>
                </a:solidFill>
              </a:rPr>
              <a:t>Credit: </a:t>
            </a:r>
            <a:r>
              <a:rPr lang="en-AU" sz="900" kern="0" dirty="0">
                <a:solidFill>
                  <a:srgbClr val="000000"/>
                </a:solidFill>
              </a:rPr>
              <a:t>Richard Wainwright</a:t>
            </a:r>
            <a:endParaRPr lang="en-US" sz="900" kern="0" dirty="0">
              <a:solidFill>
                <a:srgbClr val="000000"/>
              </a:solidFill>
            </a:endParaRPr>
          </a:p>
        </p:txBody>
      </p:sp>
      <p:sp>
        <p:nvSpPr>
          <p:cNvPr id="2" name="Rectangle 1">
            <a:hlinkClick r:id="rId5" action="ppaction://hlinksldjump"/>
            <a:extLst>
              <a:ext uri="{FF2B5EF4-FFF2-40B4-BE49-F238E27FC236}">
                <a16:creationId xmlns:a16="http://schemas.microsoft.com/office/drawing/2014/main" id="{5FD4EFFB-B204-474A-BD21-AB7FBABF9C50}"/>
              </a:ext>
            </a:extLst>
          </p:cNvPr>
          <p:cNvSpPr/>
          <p:nvPr/>
        </p:nvSpPr>
        <p:spPr>
          <a:xfrm>
            <a:off x="0" y="0"/>
            <a:ext cx="13444538" cy="756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985830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C023C7-EE31-43BA-A3FB-D68DAB787F0B}"/>
              </a:ext>
            </a:extLst>
          </p:cNvPr>
          <p:cNvPicPr>
            <a:picLocks noChangeAspect="1"/>
          </p:cNvPicPr>
          <p:nvPr/>
        </p:nvPicPr>
        <p:blipFill>
          <a:blip r:embed="rId3"/>
          <a:stretch>
            <a:fillRect/>
          </a:stretch>
        </p:blipFill>
        <p:spPr>
          <a:xfrm>
            <a:off x="1235869" y="2714625"/>
            <a:ext cx="4590686" cy="853514"/>
          </a:xfrm>
          <a:prstGeom prst="rect">
            <a:avLst/>
          </a:prstGeom>
        </p:spPr>
      </p:pic>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124073" y="1817021"/>
            <a:ext cx="856838" cy="4633246"/>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104085" y="3896373"/>
            <a:ext cx="856838" cy="459327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719385" y="1502750"/>
            <a:ext cx="12198077" cy="1404606"/>
          </a:xfrm>
        </p:spPr>
        <p:txBody>
          <a:bodyPr/>
          <a:lstStyle/>
          <a:p>
            <a:pPr>
              <a:lnSpc>
                <a:spcPct val="100000"/>
              </a:lnSpc>
            </a:pPr>
            <a:r>
              <a:rPr lang="en-AU" sz="3200" b="1" dirty="0">
                <a:solidFill>
                  <a:srgbClr val="0B234B"/>
                </a:solidFill>
                <a:latin typeface="Roboto" pitchFamily="2" charset="0"/>
                <a:ea typeface="Roboto" pitchFamily="2" charset="0"/>
              </a:rPr>
              <a:t>About how long can a person survive without drinking any water?</a:t>
            </a:r>
          </a:p>
          <a:p>
            <a:pPr>
              <a:lnSpc>
                <a:spcPct val="100000"/>
              </a:lnSpc>
            </a:pPr>
            <a:endParaRPr lang="en-US" sz="3200" dirty="0">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493140" y="6085567"/>
            <a:ext cx="5407406"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900" dirty="0" err="1">
                <a:ea typeface="Roboto" pitchFamily="2" charset="0"/>
              </a:rPr>
              <a:t>Thandolwayo</a:t>
            </a:r>
            <a:r>
              <a:rPr lang="en-AU" sz="900" dirty="0">
                <a:ea typeface="Roboto" pitchFamily="2" charset="0"/>
              </a:rPr>
              <a:t> drinking water from a fresh water tap in Zimbabwe. A Caritas program assisted to install solar powered pumps, filters, water tanks and pipes to transport water from the Gweru river to her village.  Credit:</a:t>
            </a:r>
            <a:r>
              <a:rPr lang="en-AU" sz="900" b="1" dirty="0">
                <a:ea typeface="Roboto" pitchFamily="2" charset="0"/>
              </a:rPr>
              <a:t> </a:t>
            </a:r>
            <a:r>
              <a:rPr lang="en-AU" sz="900" dirty="0">
                <a:ea typeface="Roboto" pitchFamily="2" charset="0"/>
              </a:rPr>
              <a:t>Richard Wainwright</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5</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4"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626269" y="2790825"/>
            <a:ext cx="4288472" cy="646331"/>
          </a:xfrm>
          <a:prstGeom prst="rect">
            <a:avLst/>
          </a:prstGeom>
          <a:noFill/>
        </p:spPr>
        <p:txBody>
          <a:bodyPr wrap="square" rtlCol="0">
            <a:spAutoFit/>
          </a:bodyPr>
          <a:lstStyle/>
          <a:p>
            <a:pPr algn="ctr"/>
            <a:r>
              <a:rPr lang="en-AU" sz="3600" b="1">
                <a:solidFill>
                  <a:srgbClr val="0B234B"/>
                </a:solidFill>
                <a:latin typeface="Roboto" pitchFamily="2" charset="0"/>
                <a:ea typeface="Roboto" pitchFamily="2" charset="0"/>
              </a:rPr>
              <a:t>A. One Day </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rId5" action="ppaction://hlinksldjump"/>
            <a:extLst>
              <a:ext uri="{FF2B5EF4-FFF2-40B4-BE49-F238E27FC236}">
                <a16:creationId xmlns:a16="http://schemas.microsoft.com/office/drawing/2014/main" id="{84DB6817-91B3-E548-8AE1-27FE34C708F3}"/>
              </a:ext>
            </a:extLst>
          </p:cNvPr>
          <p:cNvSpPr txBox="1"/>
          <p:nvPr/>
        </p:nvSpPr>
        <p:spPr>
          <a:xfrm>
            <a:off x="1312069" y="3781425"/>
            <a:ext cx="3374072" cy="646331"/>
          </a:xfrm>
          <a:prstGeom prst="rect">
            <a:avLst/>
          </a:prstGeom>
          <a:noFill/>
        </p:spPr>
        <p:txBody>
          <a:bodyPr wrap="square" rtlCol="0">
            <a:spAutoFit/>
          </a:bodyPr>
          <a:lstStyle/>
          <a:p>
            <a:pPr algn="ctr"/>
            <a:r>
              <a:rPr lang="en-AU" sz="3600" b="1" dirty="0">
                <a:solidFill>
                  <a:srgbClr val="0B234B"/>
                </a:solidFill>
                <a:latin typeface="Roboto" pitchFamily="2" charset="0"/>
                <a:ea typeface="Roboto" pitchFamily="2" charset="0"/>
              </a:rPr>
              <a:t>B. One Week</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3124071" y="2865899"/>
            <a:ext cx="856838" cy="46332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 action="ppaction://hlinkshowjump?jump=nextslide"/>
            <a:extLst>
              <a:ext uri="{FF2B5EF4-FFF2-40B4-BE49-F238E27FC236}">
                <a16:creationId xmlns:a16="http://schemas.microsoft.com/office/drawing/2014/main" id="{03E7EA66-F205-4342-9537-CC51E49BBDDD}"/>
              </a:ext>
            </a:extLst>
          </p:cNvPr>
          <p:cNvSpPr txBox="1"/>
          <p:nvPr/>
        </p:nvSpPr>
        <p:spPr>
          <a:xfrm>
            <a:off x="931069" y="4848225"/>
            <a:ext cx="4288472" cy="646331"/>
          </a:xfrm>
          <a:prstGeom prst="rect">
            <a:avLst/>
          </a:prstGeom>
          <a:noFill/>
        </p:spPr>
        <p:txBody>
          <a:bodyPr wrap="square" rtlCol="0">
            <a:spAutoFit/>
          </a:bodyPr>
          <a:lstStyle/>
          <a:p>
            <a:pPr algn="ctr"/>
            <a:r>
              <a:rPr lang="en-AU" sz="3600" b="1" dirty="0">
                <a:solidFill>
                  <a:srgbClr val="0B234B"/>
                </a:solidFill>
                <a:latin typeface="Roboto" pitchFamily="2" charset="0"/>
                <a:ea typeface="Roboto" pitchFamily="2" charset="0"/>
              </a:rPr>
              <a:t>C. One Month </a:t>
            </a:r>
          </a:p>
        </p:txBody>
      </p:sp>
      <p:sp>
        <p:nvSpPr>
          <p:cNvPr id="15" name="TextBox 14">
            <a:hlinkClick r:id="" action="ppaction://hlinkshowjump?jump=nextslide"/>
            <a:extLst>
              <a:ext uri="{FF2B5EF4-FFF2-40B4-BE49-F238E27FC236}">
                <a16:creationId xmlns:a16="http://schemas.microsoft.com/office/drawing/2014/main" id="{55A7C337-88B6-4B13-B56F-D1B75AFD6A16}"/>
              </a:ext>
            </a:extLst>
          </p:cNvPr>
          <p:cNvSpPr txBox="1"/>
          <p:nvPr/>
        </p:nvSpPr>
        <p:spPr>
          <a:xfrm>
            <a:off x="719385" y="5814904"/>
            <a:ext cx="4288472" cy="646331"/>
          </a:xfrm>
          <a:prstGeom prst="rect">
            <a:avLst/>
          </a:prstGeom>
          <a:noFill/>
        </p:spPr>
        <p:txBody>
          <a:bodyPr wrap="square" rtlCol="0">
            <a:spAutoFit/>
          </a:bodyPr>
          <a:lstStyle/>
          <a:p>
            <a:pPr algn="ctr"/>
            <a:r>
              <a:rPr lang="en-AU" sz="3600" b="1" dirty="0">
                <a:solidFill>
                  <a:srgbClr val="0B234B"/>
                </a:solidFill>
                <a:latin typeface="Roboto" pitchFamily="2" charset="0"/>
                <a:ea typeface="Roboto" pitchFamily="2" charset="0"/>
              </a:rPr>
              <a:t>D. One Year </a:t>
            </a:r>
          </a:p>
        </p:txBody>
      </p:sp>
      <p:pic>
        <p:nvPicPr>
          <p:cNvPr id="3" name="Picture 2">
            <a:extLst>
              <a:ext uri="{FF2B5EF4-FFF2-40B4-BE49-F238E27FC236}">
                <a16:creationId xmlns:a16="http://schemas.microsoft.com/office/drawing/2014/main" id="{4434695A-7347-4273-9201-3A49B3BBD260}"/>
              </a:ext>
            </a:extLst>
          </p:cNvPr>
          <p:cNvPicPr>
            <a:picLocks noChangeAspect="1"/>
          </p:cNvPicPr>
          <p:nvPr/>
        </p:nvPicPr>
        <p:blipFill>
          <a:blip r:embed="rId6"/>
          <a:stretch>
            <a:fillRect/>
          </a:stretch>
        </p:blipFill>
        <p:spPr>
          <a:xfrm>
            <a:off x="7536463" y="2467945"/>
            <a:ext cx="5364083" cy="3559223"/>
          </a:xfrm>
          <a:prstGeom prst="rect">
            <a:avLst/>
          </a:prstGeom>
        </p:spPr>
      </p:pic>
      <p:sp>
        <p:nvSpPr>
          <p:cNvPr id="4" name="Rectangle 3">
            <a:hlinkClick r:id="rId7" action="ppaction://hlinksldjump"/>
            <a:extLst>
              <a:ext uri="{FF2B5EF4-FFF2-40B4-BE49-F238E27FC236}">
                <a16:creationId xmlns:a16="http://schemas.microsoft.com/office/drawing/2014/main" id="{84063A0B-695F-4EE4-8E66-3B5954A924C8}"/>
              </a:ext>
            </a:extLst>
          </p:cNvPr>
          <p:cNvSpPr/>
          <p:nvPr/>
        </p:nvSpPr>
        <p:spPr>
          <a:xfrm>
            <a:off x="1215025" y="2718148"/>
            <a:ext cx="4672208" cy="8893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hlinkClick r:id="rId5" action="ppaction://hlinksldjump"/>
            <a:extLst>
              <a:ext uri="{FF2B5EF4-FFF2-40B4-BE49-F238E27FC236}">
                <a16:creationId xmlns:a16="http://schemas.microsoft.com/office/drawing/2014/main" id="{D8D6B109-4E27-49CB-964B-ED20665A8EC8}"/>
              </a:ext>
            </a:extLst>
          </p:cNvPr>
          <p:cNvSpPr/>
          <p:nvPr/>
        </p:nvSpPr>
        <p:spPr>
          <a:xfrm>
            <a:off x="1189973" y="3732756"/>
            <a:ext cx="4784942" cy="876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7" action="ppaction://hlinksldjump"/>
            <a:extLst>
              <a:ext uri="{FF2B5EF4-FFF2-40B4-BE49-F238E27FC236}">
                <a16:creationId xmlns:a16="http://schemas.microsoft.com/office/drawing/2014/main" id="{AB5D61DE-C7C6-4364-A1E3-F1858B0D761F}"/>
              </a:ext>
            </a:extLst>
          </p:cNvPr>
          <p:cNvSpPr/>
          <p:nvPr/>
        </p:nvSpPr>
        <p:spPr>
          <a:xfrm>
            <a:off x="1235868" y="4800709"/>
            <a:ext cx="4672208" cy="826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hlinkClick r:id="rId7" action="ppaction://hlinksldjump"/>
            <a:extLst>
              <a:ext uri="{FF2B5EF4-FFF2-40B4-BE49-F238E27FC236}">
                <a16:creationId xmlns:a16="http://schemas.microsoft.com/office/drawing/2014/main" id="{EEEAB9BB-23DC-45FE-A4A2-C3152DF56C19}"/>
              </a:ext>
            </a:extLst>
          </p:cNvPr>
          <p:cNvSpPr/>
          <p:nvPr/>
        </p:nvSpPr>
        <p:spPr>
          <a:xfrm>
            <a:off x="1229503" y="5757717"/>
            <a:ext cx="4597052" cy="876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5556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12807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245269" y="2714625"/>
            <a:ext cx="5636840" cy="4524315"/>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r>
              <a:rPr lang="en-AU" sz="2800" dirty="0"/>
              <a:t>Engaging in a great deal of physical activity or exercise, even walking long distances because of famine, can increase the amount of water you need to survive.</a:t>
            </a:r>
          </a:p>
          <a:p>
            <a:r>
              <a:rPr lang="en-AU" sz="2800" dirty="0"/>
              <a:t>Reflect on the day to day activities and challenges of people living in remote communities.</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3803398" y="1717912"/>
            <a:ext cx="3289242" cy="2056523"/>
            <a:chOff x="3452822" y="4317166"/>
            <a:chExt cx="3289242" cy="2056523"/>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596212" y="3173776"/>
              <a:ext cx="1002462" cy="3289242"/>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500514" y="4526008"/>
              <a:ext cx="3193854"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B. One Week</a:t>
              </a:r>
            </a:p>
          </p:txBody>
        </p:sp>
      </p:grpSp>
      <p:pic>
        <p:nvPicPr>
          <p:cNvPr id="16" name="Picture 15">
            <a:extLst>
              <a:ext uri="{FF2B5EF4-FFF2-40B4-BE49-F238E27FC236}">
                <a16:creationId xmlns:a16="http://schemas.microsoft.com/office/drawing/2014/main" id="{7A56A144-8C9D-4BA2-AC0C-5E6E812EC4DB}"/>
              </a:ext>
            </a:extLst>
          </p:cNvPr>
          <p:cNvPicPr>
            <a:picLocks noChangeAspect="1"/>
          </p:cNvPicPr>
          <p:nvPr/>
        </p:nvPicPr>
        <p:blipFill>
          <a:blip r:embed="rId4"/>
          <a:stretch>
            <a:fillRect/>
          </a:stretch>
        </p:blipFill>
        <p:spPr>
          <a:xfrm>
            <a:off x="7560469" y="2285786"/>
            <a:ext cx="5111478" cy="3391613"/>
          </a:xfrm>
          <a:prstGeom prst="rect">
            <a:avLst/>
          </a:prstGeom>
        </p:spPr>
      </p:pic>
      <p:sp>
        <p:nvSpPr>
          <p:cNvPr id="17" name="Text Placeholder 11">
            <a:extLst>
              <a:ext uri="{FF2B5EF4-FFF2-40B4-BE49-F238E27FC236}">
                <a16:creationId xmlns:a16="http://schemas.microsoft.com/office/drawing/2014/main" id="{F3B9614A-05FE-434B-9D72-78668BF07B37}"/>
              </a:ext>
            </a:extLst>
          </p:cNvPr>
          <p:cNvSpPr txBox="1">
            <a:spLocks/>
          </p:cNvSpPr>
          <p:nvPr/>
        </p:nvSpPr>
        <p:spPr>
          <a:xfrm>
            <a:off x="7500938" y="5714786"/>
            <a:ext cx="5171009"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900" dirty="0" err="1">
                <a:latin typeface="+mj-lt"/>
                <a:ea typeface="Roboto" pitchFamily="2" charset="0"/>
              </a:rPr>
              <a:t>Thandolwayo</a:t>
            </a:r>
            <a:r>
              <a:rPr lang="en-AU" sz="900" dirty="0">
                <a:latin typeface="+mj-lt"/>
                <a:ea typeface="Roboto" pitchFamily="2" charset="0"/>
              </a:rPr>
              <a:t> drinking water from a fresh water tap in </a:t>
            </a:r>
            <a:r>
              <a:rPr lang="en-AU" sz="900" dirty="0" err="1">
                <a:latin typeface="+mj-lt"/>
                <a:ea typeface="Roboto" pitchFamily="2" charset="0"/>
              </a:rPr>
              <a:t>Zimbabwe.A</a:t>
            </a:r>
            <a:r>
              <a:rPr lang="en-AU" sz="900" dirty="0">
                <a:latin typeface="+mj-lt"/>
                <a:ea typeface="Roboto" pitchFamily="2" charset="0"/>
              </a:rPr>
              <a:t> Caritas program assisted to install solar powered pumps, filters, water tanks and pipes to transport water from the Gweru river to her village. Credit: Richard Wainwright</a:t>
            </a:r>
          </a:p>
        </p:txBody>
      </p:sp>
      <p:sp>
        <p:nvSpPr>
          <p:cNvPr id="2" name="Rectangle 1">
            <a:hlinkClick r:id="rId5" action="ppaction://hlinksldjump"/>
            <a:extLst>
              <a:ext uri="{FF2B5EF4-FFF2-40B4-BE49-F238E27FC236}">
                <a16:creationId xmlns:a16="http://schemas.microsoft.com/office/drawing/2014/main" id="{9CF9BAFE-7254-4E29-836A-F7BAC47DA800}"/>
              </a:ext>
            </a:extLst>
          </p:cNvPr>
          <p:cNvSpPr/>
          <p:nvPr/>
        </p:nvSpPr>
        <p:spPr>
          <a:xfrm>
            <a:off x="-87682" y="0"/>
            <a:ext cx="1353222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24592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570641" y="2038534"/>
            <a:ext cx="856838" cy="40236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553284" y="989091"/>
            <a:ext cx="856838" cy="3988930"/>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245268" y="1419225"/>
            <a:ext cx="12568831" cy="1404606"/>
          </a:xfrm>
        </p:spPr>
        <p:txBody>
          <a:bodyPr/>
          <a:lstStyle/>
          <a:p>
            <a:pPr>
              <a:lnSpc>
                <a:spcPct val="100000"/>
              </a:lnSpc>
            </a:pPr>
            <a:r>
              <a:rPr lang="en-US" sz="3200" b="1" dirty="0">
                <a:solidFill>
                  <a:srgbClr val="0B234B"/>
                </a:solidFill>
                <a:latin typeface="Roboto" pitchFamily="2" charset="0"/>
                <a:ea typeface="Roboto" pitchFamily="2" charset="0"/>
              </a:rPr>
              <a:t>How many people in the world do not have access to clean, safe drinking water?</a:t>
            </a: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8156506" y="6316044"/>
            <a:ext cx="4232292"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defRPr/>
            </a:pPr>
            <a:r>
              <a:rPr lang="en-AU" sz="900" dirty="0">
                <a:latin typeface="+mj-lt"/>
                <a:ea typeface="Roboto" pitchFamily="2" charset="0"/>
              </a:rPr>
              <a:t>Peter from the Solomon Islands had to walk long distances to find water until Caritas assisted to install water tanks and pipe water to his school.</a:t>
            </a:r>
          </a:p>
          <a:p>
            <a:pPr>
              <a:defRPr/>
            </a:pPr>
            <a:r>
              <a:rPr lang="en-AU" sz="900" dirty="0">
                <a:latin typeface="+mj-lt"/>
                <a:ea typeface="Roboto" pitchFamily="2" charset="0"/>
              </a:rPr>
              <a:t>Credit:</a:t>
            </a:r>
            <a:r>
              <a:rPr lang="en-AU" sz="900" b="1" dirty="0">
                <a:latin typeface="+mj-lt"/>
                <a:ea typeface="Roboto" pitchFamily="2" charset="0"/>
              </a:rPr>
              <a:t> </a:t>
            </a:r>
            <a:r>
              <a:rPr lang="en-AU" sz="900" dirty="0">
                <a:latin typeface="+mj-lt"/>
                <a:ea typeface="Roboto" pitchFamily="2" charset="0"/>
              </a:rPr>
              <a:t>Cassandra Hill</a:t>
            </a:r>
          </a:p>
          <a:p>
            <a:pPr lvl="0">
              <a:defRPr/>
            </a:pPr>
            <a:endParaRPr lang="en-AU" sz="900" dirty="0">
              <a:latin typeface="+mj-lt"/>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6</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rId4" action="ppaction://hlinksldjump"/>
            <a:extLst>
              <a:ext uri="{FF2B5EF4-FFF2-40B4-BE49-F238E27FC236}">
                <a16:creationId xmlns:a16="http://schemas.microsoft.com/office/drawing/2014/main" id="{C9853827-FE94-E441-BBCE-9DABF749E5A7}"/>
              </a:ext>
            </a:extLst>
          </p:cNvPr>
          <p:cNvSpPr txBox="1"/>
          <p:nvPr/>
        </p:nvSpPr>
        <p:spPr>
          <a:xfrm>
            <a:off x="1606238" y="2631337"/>
            <a:ext cx="3986301"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500 million</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3570640" y="3105335"/>
            <a:ext cx="856838" cy="402364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 action="ppaction://hlinkshowjump?jump=nextslide"/>
            <a:extLst>
              <a:ext uri="{FF2B5EF4-FFF2-40B4-BE49-F238E27FC236}">
                <a16:creationId xmlns:a16="http://schemas.microsoft.com/office/drawing/2014/main" id="{03E7EA66-F205-4342-9537-CC51E49BBDDD}"/>
              </a:ext>
            </a:extLst>
          </p:cNvPr>
          <p:cNvSpPr txBox="1"/>
          <p:nvPr/>
        </p:nvSpPr>
        <p:spPr>
          <a:xfrm>
            <a:off x="1377638" y="4764937"/>
            <a:ext cx="4023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 billion</a:t>
            </a:r>
          </a:p>
        </p:txBody>
      </p:sp>
      <p:sp>
        <p:nvSpPr>
          <p:cNvPr id="15" name="Round Diagonal Corner Rectangle 31">
            <a:extLst>
              <a:ext uri="{FF2B5EF4-FFF2-40B4-BE49-F238E27FC236}">
                <a16:creationId xmlns:a16="http://schemas.microsoft.com/office/drawing/2014/main" id="{9CA98022-B694-4C1C-8DB0-446B3560345F}"/>
              </a:ext>
            </a:extLst>
          </p:cNvPr>
          <p:cNvSpPr/>
          <p:nvPr/>
        </p:nvSpPr>
        <p:spPr>
          <a:xfrm rot="16200000">
            <a:off x="3570640" y="4172135"/>
            <a:ext cx="856838" cy="402364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hlinkClick r:id="" action="ppaction://hlinkshowjump?jump=nextslide"/>
            <a:extLst>
              <a:ext uri="{FF2B5EF4-FFF2-40B4-BE49-F238E27FC236}">
                <a16:creationId xmlns:a16="http://schemas.microsoft.com/office/drawing/2014/main" id="{BBFA68C3-CD43-4512-A8F8-1D75E68FFB24}"/>
              </a:ext>
            </a:extLst>
          </p:cNvPr>
          <p:cNvSpPr txBox="1"/>
          <p:nvPr/>
        </p:nvSpPr>
        <p:spPr>
          <a:xfrm>
            <a:off x="1682438" y="3698137"/>
            <a:ext cx="4023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663 million</a:t>
            </a:r>
          </a:p>
        </p:txBody>
      </p:sp>
      <p:sp>
        <p:nvSpPr>
          <p:cNvPr id="18" name="TextBox 17">
            <a:hlinkClick r:id="" action="ppaction://hlinkshowjump?jump=nextslide"/>
            <a:extLst>
              <a:ext uri="{FF2B5EF4-FFF2-40B4-BE49-F238E27FC236}">
                <a16:creationId xmlns:a16="http://schemas.microsoft.com/office/drawing/2014/main" id="{93E8403A-CF11-4CF4-9ADB-167792987A70}"/>
              </a:ext>
            </a:extLst>
          </p:cNvPr>
          <p:cNvSpPr txBox="1"/>
          <p:nvPr/>
        </p:nvSpPr>
        <p:spPr>
          <a:xfrm>
            <a:off x="1561937" y="5842176"/>
            <a:ext cx="4023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D. 2.2 billion</a:t>
            </a:r>
          </a:p>
        </p:txBody>
      </p:sp>
      <p:pic>
        <p:nvPicPr>
          <p:cNvPr id="4" name="Picture Placeholder 3">
            <a:extLst>
              <a:ext uri="{FF2B5EF4-FFF2-40B4-BE49-F238E27FC236}">
                <a16:creationId xmlns:a16="http://schemas.microsoft.com/office/drawing/2014/main" id="{FB396B36-7457-47DF-A83D-26433D393405}"/>
              </a:ext>
            </a:extLst>
          </p:cNvPr>
          <p:cNvPicPr>
            <a:picLocks noGrp="1" noChangeAspect="1"/>
          </p:cNvPicPr>
          <p:nvPr>
            <p:ph type="pic" sz="quarter" idx="14"/>
          </p:nvPr>
        </p:nvPicPr>
        <p:blipFill>
          <a:blip r:embed="rId5"/>
          <a:srcRect l="14459" r="14459"/>
          <a:stretch>
            <a:fillRect/>
          </a:stretch>
        </p:blipFill>
        <p:spPr>
          <a:xfrm>
            <a:off x="8255210" y="2429172"/>
            <a:ext cx="4133588" cy="3851534"/>
          </a:xfrm>
          <a:prstGeom prst="rect">
            <a:avLst/>
          </a:prstGeom>
        </p:spPr>
      </p:pic>
      <p:sp>
        <p:nvSpPr>
          <p:cNvPr id="2" name="Rectangle 1">
            <a:hlinkClick r:id="rId6" action="ppaction://hlinksldjump"/>
            <a:extLst>
              <a:ext uri="{FF2B5EF4-FFF2-40B4-BE49-F238E27FC236}">
                <a16:creationId xmlns:a16="http://schemas.microsoft.com/office/drawing/2014/main" id="{3E94DB0F-59D9-4F88-959B-A318F0FDA8F7}"/>
              </a:ext>
            </a:extLst>
          </p:cNvPr>
          <p:cNvSpPr/>
          <p:nvPr/>
        </p:nvSpPr>
        <p:spPr>
          <a:xfrm>
            <a:off x="1955955" y="2546134"/>
            <a:ext cx="4033381" cy="8893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rId4" action="ppaction://hlinksldjump"/>
            <a:extLst>
              <a:ext uri="{FF2B5EF4-FFF2-40B4-BE49-F238E27FC236}">
                <a16:creationId xmlns:a16="http://schemas.microsoft.com/office/drawing/2014/main" id="{A3B51811-8D90-4A2D-ABB9-79A68C3A1510}"/>
              </a:ext>
            </a:extLst>
          </p:cNvPr>
          <p:cNvSpPr/>
          <p:nvPr/>
        </p:nvSpPr>
        <p:spPr>
          <a:xfrm>
            <a:off x="1868273" y="5765324"/>
            <a:ext cx="432151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hlinkClick r:id="rId6" action="ppaction://hlinksldjump"/>
            <a:extLst>
              <a:ext uri="{FF2B5EF4-FFF2-40B4-BE49-F238E27FC236}">
                <a16:creationId xmlns:a16="http://schemas.microsoft.com/office/drawing/2014/main" id="{A034427C-3093-446F-9624-5BBB180944F7}"/>
              </a:ext>
            </a:extLst>
          </p:cNvPr>
          <p:cNvSpPr/>
          <p:nvPr/>
        </p:nvSpPr>
        <p:spPr>
          <a:xfrm>
            <a:off x="1843222" y="3573268"/>
            <a:ext cx="4208744"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6" action="ppaction://hlinksldjump"/>
            <a:extLst>
              <a:ext uri="{FF2B5EF4-FFF2-40B4-BE49-F238E27FC236}">
                <a16:creationId xmlns:a16="http://schemas.microsoft.com/office/drawing/2014/main" id="{2AF88560-2EB0-4964-A668-506F67A55946}"/>
              </a:ext>
            </a:extLst>
          </p:cNvPr>
          <p:cNvSpPr/>
          <p:nvPr/>
        </p:nvSpPr>
        <p:spPr>
          <a:xfrm>
            <a:off x="1930904" y="4650507"/>
            <a:ext cx="407997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72512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6804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09585D-65E8-A043-A23C-434221DC1AA3}"/>
              </a:ext>
            </a:extLst>
          </p:cNvPr>
          <p:cNvSpPr>
            <a:spLocks noGrp="1"/>
          </p:cNvSpPr>
          <p:nvPr>
            <p:ph type="title"/>
          </p:nvPr>
        </p:nvSpPr>
        <p:spPr>
          <a:xfrm>
            <a:off x="1083469" y="366846"/>
            <a:ext cx="11197199" cy="873497"/>
          </a:xfrm>
        </p:spPr>
        <p:txBody>
          <a:bodyPr/>
          <a:lstStyle/>
          <a:p>
            <a:r>
              <a:rPr lang="en-US" sz="4500"/>
              <a:t>instructions</a:t>
            </a:r>
          </a:p>
        </p:txBody>
      </p:sp>
      <p:sp>
        <p:nvSpPr>
          <p:cNvPr id="4" name="Text Placeholder 3">
            <a:extLst>
              <a:ext uri="{FF2B5EF4-FFF2-40B4-BE49-F238E27FC236}">
                <a16:creationId xmlns:a16="http://schemas.microsoft.com/office/drawing/2014/main" id="{8FA8AD70-3F7A-DA4A-BAFC-52B4E4D33CF1}"/>
              </a:ext>
            </a:extLst>
          </p:cNvPr>
          <p:cNvSpPr>
            <a:spLocks noGrp="1"/>
          </p:cNvSpPr>
          <p:nvPr>
            <p:ph type="body" sz="quarter" idx="10"/>
          </p:nvPr>
        </p:nvSpPr>
        <p:spPr>
          <a:xfrm>
            <a:off x="528625" y="1766006"/>
            <a:ext cx="12271005" cy="3768019"/>
          </a:xfrm>
        </p:spPr>
        <p:txBody>
          <a:bodyPr/>
          <a:lstStyle/>
          <a:p>
            <a:r>
              <a:rPr lang="en-AU" sz="2400" dirty="0">
                <a:hlinkClick r:id="rId2"/>
              </a:rPr>
              <a:t>Click here </a:t>
            </a:r>
            <a:r>
              <a:rPr lang="en-AU" sz="2400" dirty="0"/>
              <a:t>to play this quiz on the Kahoot interactive learning platform.</a:t>
            </a:r>
          </a:p>
          <a:p>
            <a:endParaRPr lang="en-AU" sz="2400" dirty="0"/>
          </a:p>
          <a:p>
            <a:r>
              <a:rPr lang="en-AU" sz="2400" dirty="0"/>
              <a:t>This is an interactive resource. As you go through this quiz </a:t>
            </a:r>
            <a:r>
              <a:rPr lang="en-US" sz="2400" dirty="0"/>
              <a:t>use your mouse to click on the correct answer for each question. </a:t>
            </a:r>
          </a:p>
          <a:p>
            <a:endParaRPr lang="en-US" sz="2400" dirty="0"/>
          </a:p>
          <a:p>
            <a:r>
              <a:rPr lang="en-US" sz="2400" dirty="0"/>
              <a:t>If you make a mistake you can go back and try again. </a:t>
            </a:r>
          </a:p>
          <a:p>
            <a:endParaRPr lang="en-US" sz="2400" dirty="0"/>
          </a:p>
          <a:p>
            <a:r>
              <a:rPr lang="en-US" sz="2400" dirty="0"/>
              <a:t>Click on the arrows to take you to the next question.</a:t>
            </a:r>
          </a:p>
          <a:p>
            <a:r>
              <a:rPr lang="en-US" sz="2400" dirty="0"/>
              <a:t>Good luck!</a:t>
            </a:r>
          </a:p>
          <a:p>
            <a:pPr>
              <a:lnSpc>
                <a:spcPct val="100000"/>
              </a:lnSpc>
              <a:spcAft>
                <a:spcPts val="600"/>
              </a:spcAft>
            </a:pPr>
            <a:endParaRPr lang="en-US" sz="2400" dirty="0">
              <a:solidFill>
                <a:srgbClr val="0B234B"/>
              </a:solidFill>
            </a:endParaRPr>
          </a:p>
        </p:txBody>
      </p:sp>
      <p:sp>
        <p:nvSpPr>
          <p:cNvPr id="3" name="TextBox 2">
            <a:extLst>
              <a:ext uri="{FF2B5EF4-FFF2-40B4-BE49-F238E27FC236}">
                <a16:creationId xmlns:a16="http://schemas.microsoft.com/office/drawing/2014/main" id="{9B295C5D-6043-4420-A989-E216E7CAA7A4}"/>
              </a:ext>
            </a:extLst>
          </p:cNvPr>
          <p:cNvSpPr txBox="1"/>
          <p:nvPr/>
        </p:nvSpPr>
        <p:spPr>
          <a:xfrm>
            <a:off x="528625" y="5734310"/>
            <a:ext cx="1241566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AU" sz="1200" b="1" spc="-5" dirty="0">
                <a:solidFill>
                  <a:srgbClr val="414042"/>
                </a:solidFill>
                <a:latin typeface="Roboto"/>
                <a:cs typeface="Arial"/>
              </a:rPr>
              <a:t>Note: </a:t>
            </a:r>
            <a:r>
              <a:rPr lang="en-AU" sz="1200" dirty="0">
                <a:solidFill>
                  <a:srgbClr val="414042"/>
                </a:solidFill>
                <a:latin typeface="Roboto"/>
                <a:cs typeface="Arial"/>
              </a:rPr>
              <a:t>If you </a:t>
            </a:r>
            <a:r>
              <a:rPr lang="en-AU" sz="1200" spc="-5" dirty="0">
                <a:solidFill>
                  <a:srgbClr val="414042"/>
                </a:solidFill>
                <a:latin typeface="Roboto"/>
                <a:cs typeface="Arial"/>
              </a:rPr>
              <a:t>do edit this </a:t>
            </a:r>
            <a:r>
              <a:rPr lang="en-AU" sz="1200" dirty="0">
                <a:solidFill>
                  <a:srgbClr val="414042"/>
                </a:solidFill>
                <a:latin typeface="Roboto"/>
                <a:cs typeface="Arial"/>
              </a:rPr>
              <a:t>resource </a:t>
            </a:r>
            <a:r>
              <a:rPr lang="en-AU" sz="1200" spc="-5" dirty="0">
                <a:solidFill>
                  <a:srgbClr val="414042"/>
                </a:solidFill>
                <a:latin typeface="Roboto"/>
                <a:cs typeface="Arial"/>
              </a:rPr>
              <a:t>please ensure </a:t>
            </a:r>
            <a:r>
              <a:rPr lang="en-AU" sz="1200" dirty="0">
                <a:solidFill>
                  <a:srgbClr val="414042"/>
                </a:solidFill>
                <a:latin typeface="Roboto"/>
                <a:cs typeface="Arial"/>
              </a:rPr>
              <a:t>content </a:t>
            </a:r>
            <a:r>
              <a:rPr lang="en-AU" sz="1200" spc="-5" dirty="0">
                <a:solidFill>
                  <a:srgbClr val="414042"/>
                </a:solidFill>
                <a:latin typeface="Roboto"/>
                <a:cs typeface="Arial"/>
              </a:rPr>
              <a:t>and photos </a:t>
            </a:r>
            <a:r>
              <a:rPr lang="en-AU" sz="1200" dirty="0">
                <a:solidFill>
                  <a:srgbClr val="414042"/>
                </a:solidFill>
                <a:latin typeface="Roboto"/>
                <a:cs typeface="Arial"/>
              </a:rPr>
              <a:t>remain </a:t>
            </a:r>
            <a:r>
              <a:rPr lang="en-AU" sz="1200" spc="-5" dirty="0">
                <a:solidFill>
                  <a:srgbClr val="414042"/>
                </a:solidFill>
                <a:latin typeface="Roboto"/>
                <a:cs typeface="Arial"/>
              </a:rPr>
              <a:t>with </a:t>
            </a:r>
            <a:r>
              <a:rPr lang="en-AU" sz="1200" dirty="0">
                <a:solidFill>
                  <a:srgbClr val="414042"/>
                </a:solidFill>
                <a:latin typeface="Roboto"/>
                <a:cs typeface="Arial"/>
              </a:rPr>
              <a:t>the </a:t>
            </a:r>
            <a:r>
              <a:rPr lang="en-AU" sz="1200" spc="-5" dirty="0">
                <a:solidFill>
                  <a:srgbClr val="414042"/>
                </a:solidFill>
                <a:latin typeface="Roboto"/>
                <a:cs typeface="Arial"/>
              </a:rPr>
              <a:t>appropriate </a:t>
            </a:r>
            <a:r>
              <a:rPr lang="en-AU" sz="1200" dirty="0">
                <a:solidFill>
                  <a:srgbClr val="414042"/>
                </a:solidFill>
                <a:latin typeface="Roboto"/>
                <a:cs typeface="Arial"/>
              </a:rPr>
              <a:t>credit to </a:t>
            </a:r>
            <a:r>
              <a:rPr lang="en-AU" sz="1200" spc="-5" dirty="0">
                <a:solidFill>
                  <a:srgbClr val="414042"/>
                </a:solidFill>
                <a:latin typeface="Roboto"/>
                <a:cs typeface="Arial"/>
              </a:rPr>
              <a:t>Caritas </a:t>
            </a:r>
            <a:r>
              <a:rPr lang="en-AU" sz="1200" dirty="0">
                <a:solidFill>
                  <a:srgbClr val="414042"/>
                </a:solidFill>
                <a:latin typeface="Roboto"/>
                <a:cs typeface="Arial"/>
              </a:rPr>
              <a:t>Australia </a:t>
            </a:r>
            <a:r>
              <a:rPr lang="en-AU" sz="1200" spc="-5" dirty="0">
                <a:solidFill>
                  <a:srgbClr val="414042"/>
                </a:solidFill>
                <a:latin typeface="Roboto"/>
                <a:cs typeface="Arial"/>
              </a:rPr>
              <a:t>and </a:t>
            </a:r>
            <a:r>
              <a:rPr lang="en-AU" sz="1200" dirty="0">
                <a:solidFill>
                  <a:srgbClr val="414042"/>
                </a:solidFill>
                <a:latin typeface="Roboto"/>
                <a:cs typeface="Arial"/>
              </a:rPr>
              <a:t>the</a:t>
            </a:r>
            <a:r>
              <a:rPr lang="en-AU" sz="1200" spc="-94" dirty="0">
                <a:solidFill>
                  <a:srgbClr val="414042"/>
                </a:solidFill>
                <a:latin typeface="Roboto"/>
                <a:cs typeface="Arial"/>
              </a:rPr>
              <a:t> </a:t>
            </a:r>
            <a:r>
              <a:rPr lang="en-AU" sz="1200" spc="-5" dirty="0">
                <a:solidFill>
                  <a:srgbClr val="414042"/>
                </a:solidFill>
                <a:latin typeface="Roboto"/>
                <a:cs typeface="Arial"/>
              </a:rPr>
              <a:t>photographers.</a:t>
            </a:r>
          </a:p>
          <a:p>
            <a:pPr>
              <a:spcAft>
                <a:spcPts val="1200"/>
              </a:spcAft>
            </a:pPr>
            <a:r>
              <a:rPr lang="en-AU" sz="1200" b="1" spc="-5" dirty="0">
                <a:solidFill>
                  <a:srgbClr val="414042"/>
                </a:solidFill>
                <a:latin typeface="Roboto"/>
                <a:cs typeface="Arial"/>
              </a:rPr>
              <a:t>Copyright </a:t>
            </a:r>
            <a:r>
              <a:rPr lang="en-AU" sz="1200" b="1" dirty="0">
                <a:solidFill>
                  <a:srgbClr val="414042"/>
                </a:solidFill>
                <a:latin typeface="Roboto"/>
                <a:cs typeface="Arial"/>
              </a:rPr>
              <a:t>Policy: </a:t>
            </a:r>
            <a:r>
              <a:rPr lang="en-AU" sz="1200" dirty="0">
                <a:solidFill>
                  <a:srgbClr val="414042"/>
                </a:solidFill>
                <a:latin typeface="Roboto"/>
                <a:cs typeface="Arial"/>
              </a:rPr>
              <a:t>Material </a:t>
            </a:r>
            <a:r>
              <a:rPr lang="en-AU" sz="1200" spc="-5" dirty="0">
                <a:solidFill>
                  <a:srgbClr val="414042"/>
                </a:solidFill>
                <a:latin typeface="Roboto"/>
                <a:cs typeface="Arial"/>
              </a:rPr>
              <a:t>within our</a:t>
            </a:r>
            <a:r>
              <a:rPr lang="en-AU" sz="1200" dirty="0">
                <a:solidFill>
                  <a:srgbClr val="414042"/>
                </a:solidFill>
                <a:latin typeface="Roboto"/>
                <a:cs typeface="Arial"/>
              </a:rPr>
              <a:t> resources comes from a variety </a:t>
            </a:r>
            <a:r>
              <a:rPr lang="en-AU" sz="1200" spc="-5" dirty="0">
                <a:solidFill>
                  <a:srgbClr val="414042"/>
                </a:solidFill>
                <a:latin typeface="Roboto"/>
                <a:cs typeface="Arial"/>
              </a:rPr>
              <a:t>of </a:t>
            </a:r>
            <a:r>
              <a:rPr lang="en-AU" sz="1200" dirty="0">
                <a:solidFill>
                  <a:srgbClr val="414042"/>
                </a:solidFill>
                <a:latin typeface="Roboto"/>
                <a:cs typeface="Arial"/>
              </a:rPr>
              <a:t>sources </a:t>
            </a:r>
            <a:r>
              <a:rPr lang="en-AU" sz="1200" spc="-5" dirty="0">
                <a:solidFill>
                  <a:srgbClr val="414042"/>
                </a:solidFill>
                <a:latin typeface="Roboto"/>
                <a:cs typeface="Arial"/>
              </a:rPr>
              <a:t>and authors, including Caritas staff </a:t>
            </a:r>
            <a:r>
              <a:rPr lang="en-AU" sz="1200" dirty="0">
                <a:solidFill>
                  <a:srgbClr val="414042"/>
                </a:solidFill>
                <a:latin typeface="Roboto"/>
                <a:cs typeface="Arial"/>
              </a:rPr>
              <a:t>volunteers, </a:t>
            </a:r>
            <a:r>
              <a:rPr lang="en-AU" sz="1200" spc="-5" dirty="0">
                <a:solidFill>
                  <a:srgbClr val="414042"/>
                </a:solidFill>
                <a:latin typeface="Roboto"/>
                <a:cs typeface="Arial"/>
              </a:rPr>
              <a:t>overseas partners and news organisations. Our </a:t>
            </a:r>
            <a:r>
              <a:rPr lang="en-AU" sz="1200" dirty="0">
                <a:solidFill>
                  <a:srgbClr val="414042"/>
                </a:solidFill>
                <a:latin typeface="Roboto"/>
                <a:cs typeface="Arial"/>
              </a:rPr>
              <a:t>resources </a:t>
            </a:r>
            <a:r>
              <a:rPr lang="en-AU" sz="1200" spc="-5" dirty="0">
                <a:solidFill>
                  <a:srgbClr val="414042"/>
                </a:solidFill>
                <a:latin typeface="Roboto"/>
                <a:cs typeface="Arial"/>
              </a:rPr>
              <a:t>and </a:t>
            </a:r>
            <a:r>
              <a:rPr lang="en-AU" sz="1200" dirty="0">
                <a:solidFill>
                  <a:srgbClr val="414042"/>
                </a:solidFill>
                <a:latin typeface="Roboto"/>
                <a:cs typeface="Arial"/>
              </a:rPr>
              <a:t>the </a:t>
            </a:r>
            <a:r>
              <a:rPr lang="en-AU" sz="1200" spc="-5" dirty="0">
                <a:solidFill>
                  <a:srgbClr val="414042"/>
                </a:solidFill>
                <a:latin typeface="Roboto"/>
                <a:cs typeface="Arial"/>
              </a:rPr>
              <a:t>information, names, images, pictures, logos are provided </a:t>
            </a:r>
            <a:r>
              <a:rPr lang="en-AU" sz="1200" dirty="0">
                <a:solidFill>
                  <a:srgbClr val="414042"/>
                </a:solidFill>
                <a:latin typeface="Roboto"/>
                <a:cs typeface="Arial"/>
              </a:rPr>
              <a:t>“as </a:t>
            </a:r>
            <a:r>
              <a:rPr lang="en-AU" sz="1200" spc="-5" dirty="0">
                <a:solidFill>
                  <a:srgbClr val="414042"/>
                </a:solidFill>
                <a:latin typeface="Roboto"/>
                <a:cs typeface="Arial"/>
              </a:rPr>
              <a:t>is”, without </a:t>
            </a:r>
            <a:r>
              <a:rPr lang="en-AU" sz="1200" spc="-14" dirty="0">
                <a:solidFill>
                  <a:srgbClr val="414042"/>
                </a:solidFill>
                <a:latin typeface="Roboto"/>
                <a:cs typeface="Arial"/>
              </a:rPr>
              <a:t>warranty. </a:t>
            </a:r>
            <a:r>
              <a:rPr lang="en-AU" sz="1200" dirty="0">
                <a:solidFill>
                  <a:srgbClr val="414042"/>
                </a:solidFill>
                <a:latin typeface="Roboto"/>
                <a:cs typeface="Arial"/>
              </a:rPr>
              <a:t>Any mistakes </a:t>
            </a:r>
            <a:r>
              <a:rPr lang="en-AU" sz="1200" spc="-5" dirty="0">
                <a:solidFill>
                  <a:srgbClr val="414042"/>
                </a:solidFill>
                <a:latin typeface="Roboto"/>
                <a:cs typeface="Arial"/>
              </a:rPr>
              <a:t>brought </a:t>
            </a:r>
            <a:r>
              <a:rPr lang="en-AU" sz="1200" dirty="0">
                <a:solidFill>
                  <a:srgbClr val="414042"/>
                </a:solidFill>
                <a:latin typeface="Roboto"/>
                <a:cs typeface="Arial"/>
              </a:rPr>
              <a:t>to the </a:t>
            </a:r>
            <a:r>
              <a:rPr lang="en-AU" sz="1200" spc="-5" dirty="0">
                <a:solidFill>
                  <a:srgbClr val="414042"/>
                </a:solidFill>
                <a:latin typeface="Roboto"/>
                <a:cs typeface="Arial"/>
              </a:rPr>
              <a:t>attention of Caritas </a:t>
            </a:r>
            <a:r>
              <a:rPr lang="en-AU" sz="1200" dirty="0">
                <a:solidFill>
                  <a:srgbClr val="414042"/>
                </a:solidFill>
                <a:latin typeface="Roboto"/>
                <a:cs typeface="Arial"/>
              </a:rPr>
              <a:t>Australia</a:t>
            </a:r>
            <a:r>
              <a:rPr lang="en-AU" sz="1200" spc="-85" dirty="0">
                <a:solidFill>
                  <a:srgbClr val="414042"/>
                </a:solidFill>
                <a:latin typeface="Roboto"/>
                <a:cs typeface="Arial"/>
              </a:rPr>
              <a:t> </a:t>
            </a:r>
            <a:r>
              <a:rPr lang="en-AU" sz="1200" spc="-5" dirty="0">
                <a:solidFill>
                  <a:srgbClr val="414042"/>
                </a:solidFill>
                <a:latin typeface="Roboto"/>
                <a:cs typeface="Arial"/>
              </a:rPr>
              <a:t>will</a:t>
            </a:r>
            <a:r>
              <a:rPr lang="en-AU" sz="1200" dirty="0">
                <a:latin typeface="Roboto"/>
                <a:cs typeface="Arial"/>
              </a:rPr>
              <a:t> </a:t>
            </a:r>
            <a:r>
              <a:rPr lang="en-AU" sz="1200" spc="-5" dirty="0">
                <a:solidFill>
                  <a:srgbClr val="414042"/>
                </a:solidFill>
                <a:latin typeface="Roboto"/>
                <a:cs typeface="Arial"/>
              </a:rPr>
              <a:t>be </a:t>
            </a:r>
            <a:r>
              <a:rPr lang="en-AU" sz="1200" dirty="0">
                <a:solidFill>
                  <a:srgbClr val="414042"/>
                </a:solidFill>
                <a:latin typeface="Roboto"/>
                <a:cs typeface="Arial"/>
              </a:rPr>
              <a:t>corrected </a:t>
            </a:r>
            <a:r>
              <a:rPr lang="en-AU" sz="1200" spc="-5" dirty="0">
                <a:solidFill>
                  <a:srgbClr val="414042"/>
                </a:solidFill>
                <a:latin typeface="Roboto"/>
                <a:cs typeface="Arial"/>
              </a:rPr>
              <a:t>as </a:t>
            </a:r>
            <a:r>
              <a:rPr lang="en-AU" sz="1200" dirty="0">
                <a:solidFill>
                  <a:srgbClr val="414042"/>
                </a:solidFill>
                <a:latin typeface="Roboto"/>
                <a:cs typeface="Arial"/>
              </a:rPr>
              <a:t>soon </a:t>
            </a:r>
            <a:r>
              <a:rPr lang="en-AU" sz="1200" spc="-5" dirty="0">
                <a:solidFill>
                  <a:srgbClr val="414042"/>
                </a:solidFill>
                <a:latin typeface="Roboto"/>
                <a:cs typeface="Arial"/>
              </a:rPr>
              <a:t>as possible. </a:t>
            </a:r>
            <a:r>
              <a:rPr lang="en-AU" sz="1200" spc="-47" dirty="0">
                <a:solidFill>
                  <a:srgbClr val="414042"/>
                </a:solidFill>
                <a:latin typeface="Roboto"/>
                <a:cs typeface="Arial"/>
              </a:rPr>
              <a:t>To </a:t>
            </a:r>
            <a:r>
              <a:rPr lang="en-AU" sz="1200" dirty="0">
                <a:solidFill>
                  <a:srgbClr val="414042"/>
                </a:solidFill>
                <a:latin typeface="Roboto"/>
                <a:cs typeface="Arial"/>
              </a:rPr>
              <a:t>review the full </a:t>
            </a:r>
            <a:r>
              <a:rPr lang="en-AU" sz="1200" spc="-5" dirty="0">
                <a:solidFill>
                  <a:srgbClr val="414042"/>
                </a:solidFill>
                <a:latin typeface="Roboto"/>
                <a:cs typeface="Arial"/>
              </a:rPr>
              <a:t>Caritas Copyright </a:t>
            </a:r>
            <a:r>
              <a:rPr lang="en-AU" sz="1200" spc="-9" dirty="0">
                <a:solidFill>
                  <a:srgbClr val="414042"/>
                </a:solidFill>
                <a:latin typeface="Roboto"/>
                <a:cs typeface="Arial"/>
              </a:rPr>
              <a:t>Policy, </a:t>
            </a:r>
            <a:r>
              <a:rPr lang="en-AU" sz="1200" spc="-5" dirty="0">
                <a:solidFill>
                  <a:srgbClr val="414042"/>
                </a:solidFill>
                <a:latin typeface="Roboto"/>
                <a:cs typeface="Arial"/>
              </a:rPr>
              <a:t>please </a:t>
            </a:r>
            <a:r>
              <a:rPr lang="en-AU" sz="1200" dirty="0">
                <a:solidFill>
                  <a:srgbClr val="414042"/>
                </a:solidFill>
                <a:latin typeface="Roboto"/>
                <a:cs typeface="Arial"/>
              </a:rPr>
              <a:t>visit: </a:t>
            </a:r>
            <a:r>
              <a:rPr lang="en-AU" sz="1200" u="sng" dirty="0">
                <a:solidFill>
                  <a:srgbClr val="004751"/>
                </a:solidFill>
                <a:latin typeface="Roboto"/>
                <a:hlinkClick r:id="rId3"/>
              </a:rPr>
              <a:t>Caritas Australia</a:t>
            </a:r>
            <a:r>
              <a:rPr lang="en-AU" sz="1200" dirty="0">
                <a:solidFill>
                  <a:srgbClr val="004751"/>
                </a:solidFill>
                <a:latin typeface="Roboto"/>
              </a:rPr>
              <a:t>​</a:t>
            </a:r>
          </a:p>
        </p:txBody>
      </p:sp>
      <p:sp>
        <p:nvSpPr>
          <p:cNvPr id="13" name="bg object 21">
            <a:extLst>
              <a:ext uri="{FF2B5EF4-FFF2-40B4-BE49-F238E27FC236}">
                <a16:creationId xmlns:a16="http://schemas.microsoft.com/office/drawing/2014/main" id="{1174632B-7BC7-AF47-9586-9246269FC2DB}"/>
              </a:ext>
            </a:extLst>
          </p:cNvPr>
          <p:cNvSpPr>
            <a:spLocks noChangeAspect="1"/>
          </p:cNvSpPr>
          <p:nvPr/>
        </p:nvSpPr>
        <p:spPr>
          <a:xfrm>
            <a:off x="528625" y="504825"/>
            <a:ext cx="381520" cy="381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730159" y="2105025"/>
            <a:ext cx="5636840" cy="4478149"/>
          </a:xfrm>
          <a:prstGeom prst="rect">
            <a:avLst/>
          </a:prstGeom>
        </p:spPr>
        <p:txBody>
          <a:bodyPr wrap="square">
            <a:spAutoFit/>
          </a:bodyPr>
          <a:lstStyle/>
          <a:p>
            <a:r>
              <a:rPr lang="en-AU" sz="3600" b="1" dirty="0">
                <a:solidFill>
                  <a:srgbClr val="0C244C"/>
                </a:solidFill>
                <a:latin typeface="+mj-lt"/>
                <a:ea typeface="Roboto" pitchFamily="2" charset="0"/>
              </a:rPr>
              <a:t>CORRECT!</a:t>
            </a:r>
          </a:p>
          <a:p>
            <a:r>
              <a:rPr lang="en-AU" sz="2800" dirty="0">
                <a:solidFill>
                  <a:srgbClr val="0C244C"/>
                </a:solidFill>
                <a:latin typeface="+mj-lt"/>
                <a:ea typeface="Roboto" pitchFamily="2" charset="0"/>
              </a:rPr>
              <a:t>Access to clean, safe water prevents diseases and deaths, particularly in young children.</a:t>
            </a:r>
          </a:p>
          <a:p>
            <a:endParaRPr lang="en-AU" sz="2800" dirty="0">
              <a:solidFill>
                <a:srgbClr val="0C244C"/>
              </a:solidFill>
              <a:latin typeface="+mj-lt"/>
              <a:ea typeface="Roboto" pitchFamily="2" charset="0"/>
            </a:endParaRPr>
          </a:p>
          <a:p>
            <a:r>
              <a:rPr lang="en-AU" sz="2800" dirty="0">
                <a:solidFill>
                  <a:srgbClr val="0C244C"/>
                </a:solidFill>
                <a:latin typeface="+mj-lt"/>
                <a:ea typeface="Roboto" pitchFamily="2" charset="0"/>
              </a:rPr>
              <a:t>Having close access to water gives women and girls more time to attend school, growing crops etc.</a:t>
            </a:r>
          </a:p>
          <a:p>
            <a:pPr>
              <a:spcBef>
                <a:spcPct val="0"/>
              </a:spcBef>
            </a:pPr>
            <a:endParaRPr lang="en-GB" altLang="en-US" sz="2500" dirty="0">
              <a:solidFill>
                <a:srgbClr val="0B234B"/>
              </a:solidFill>
              <a:latin typeface="+mj-lt"/>
              <a:ea typeface="Roboto" pitchFamily="2" charset="0"/>
              <a:cs typeface="Arial" panose="020B0604020202020204" pitchFamily="34"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endParaRPr lang="en-US" sz="4500" b="0"/>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817982" y="2095040"/>
            <a:ext cx="3193854" cy="1908902"/>
            <a:chOff x="3340613" y="4464787"/>
            <a:chExt cx="3193854" cy="1908902"/>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658195" y="3436782"/>
              <a:ext cx="829298" cy="2885307"/>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340613" y="4590072"/>
              <a:ext cx="3193854"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B. 2.2 billion</a:t>
              </a:r>
            </a:p>
          </p:txBody>
        </p:sp>
      </p:grpSp>
      <p:pic>
        <p:nvPicPr>
          <p:cNvPr id="12" name="Picture Placeholder 3">
            <a:extLst>
              <a:ext uri="{FF2B5EF4-FFF2-40B4-BE49-F238E27FC236}">
                <a16:creationId xmlns:a16="http://schemas.microsoft.com/office/drawing/2014/main" id="{EBD14E8A-E6D9-4E94-9263-E95559A3D5F8}"/>
              </a:ext>
            </a:extLst>
          </p:cNvPr>
          <p:cNvPicPr>
            <a:picLocks noChangeAspect="1"/>
          </p:cNvPicPr>
          <p:nvPr/>
        </p:nvPicPr>
        <p:blipFill>
          <a:blip r:embed="rId4"/>
          <a:srcRect l="14459" r="14459"/>
          <a:stretch>
            <a:fillRect/>
          </a:stretch>
        </p:blipFill>
        <p:spPr>
          <a:xfrm>
            <a:off x="8347948" y="2080224"/>
            <a:ext cx="4491631" cy="4185146"/>
          </a:xfrm>
          <a:prstGeom prst="rect">
            <a:avLst/>
          </a:prstGeom>
        </p:spPr>
      </p:pic>
      <p:sp>
        <p:nvSpPr>
          <p:cNvPr id="2" name="Rectangle 1">
            <a:extLst>
              <a:ext uri="{FF2B5EF4-FFF2-40B4-BE49-F238E27FC236}">
                <a16:creationId xmlns:a16="http://schemas.microsoft.com/office/drawing/2014/main" id="{ECD032AD-946F-4F1F-B499-B2A7D97C5140}"/>
              </a:ext>
            </a:extLst>
          </p:cNvPr>
          <p:cNvSpPr/>
          <p:nvPr/>
        </p:nvSpPr>
        <p:spPr>
          <a:xfrm>
            <a:off x="8250865" y="6322507"/>
            <a:ext cx="4804747" cy="507831"/>
          </a:xfrm>
          <a:prstGeom prst="rect">
            <a:avLst/>
          </a:prstGeom>
        </p:spPr>
        <p:txBody>
          <a:bodyPr wrap="square">
            <a:spAutoFit/>
          </a:bodyPr>
          <a:lstStyle/>
          <a:p>
            <a:pPr lvl="0">
              <a:defRPr/>
            </a:pPr>
            <a:r>
              <a:rPr lang="en-AU" sz="900">
                <a:solidFill>
                  <a:prstClr val="black"/>
                </a:solidFill>
                <a:latin typeface="+mj-lt"/>
                <a:ea typeface="Roboto" pitchFamily="2" charset="0"/>
              </a:rPr>
              <a:t>Peter from the Solomon Islands had to walk long distances to find water that was unsafe. Caritas assisted to install water tanks and pipe safe water to his school. Credit Cassandra Hill</a:t>
            </a:r>
          </a:p>
        </p:txBody>
      </p:sp>
      <p:sp>
        <p:nvSpPr>
          <p:cNvPr id="3" name="Rectangle 2">
            <a:hlinkClick r:id="rId5" action="ppaction://hlinksldjump"/>
            <a:extLst>
              <a:ext uri="{FF2B5EF4-FFF2-40B4-BE49-F238E27FC236}">
                <a16:creationId xmlns:a16="http://schemas.microsoft.com/office/drawing/2014/main" id="{B99570B2-A157-4637-A12A-119716D48C66}"/>
              </a:ext>
            </a:extLst>
          </p:cNvPr>
          <p:cNvSpPr/>
          <p:nvPr/>
        </p:nvSpPr>
        <p:spPr>
          <a:xfrm>
            <a:off x="-100208" y="0"/>
            <a:ext cx="11944878" cy="2064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hlinkClick r:id="rId5" action="ppaction://hlinksldjump"/>
            <a:extLst>
              <a:ext uri="{FF2B5EF4-FFF2-40B4-BE49-F238E27FC236}">
                <a16:creationId xmlns:a16="http://schemas.microsoft.com/office/drawing/2014/main" id="{B1C40FAB-0E3F-4269-ABE6-51485F1E0A0B}"/>
              </a:ext>
            </a:extLst>
          </p:cNvPr>
          <p:cNvSpPr/>
          <p:nvPr/>
        </p:nvSpPr>
        <p:spPr>
          <a:xfrm>
            <a:off x="-87682" y="0"/>
            <a:ext cx="1353222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978080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501231" y="2354263"/>
            <a:ext cx="803276" cy="3505200"/>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501231" y="1287462"/>
            <a:ext cx="803275" cy="3505201"/>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245269" y="1495425"/>
            <a:ext cx="12365842" cy="890163"/>
          </a:xfrm>
        </p:spPr>
        <p:txBody>
          <a:bodyPr/>
          <a:lstStyle/>
          <a:p>
            <a:r>
              <a:rPr lang="en-AU" sz="3200" b="1" dirty="0">
                <a:solidFill>
                  <a:srgbClr val="0B234B"/>
                </a:solidFill>
                <a:latin typeface="Roboto" pitchFamily="2" charset="0"/>
                <a:ea typeface="Roboto" pitchFamily="2" charset="0"/>
              </a:rPr>
              <a:t>How many schools around the world do not have access to clean water?</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7</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2150268" y="2712889"/>
            <a:ext cx="317813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1%</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rId4" action="ppaction://hlinksldjump"/>
            <a:extLst>
              <a:ext uri="{FF2B5EF4-FFF2-40B4-BE49-F238E27FC236}">
                <a16:creationId xmlns:a16="http://schemas.microsoft.com/office/drawing/2014/main" id="{84DB6817-91B3-E548-8AE1-27FE34C708F3}"/>
              </a:ext>
            </a:extLst>
          </p:cNvPr>
          <p:cNvSpPr txBox="1"/>
          <p:nvPr/>
        </p:nvSpPr>
        <p:spPr>
          <a:xfrm>
            <a:off x="2150269" y="3781425"/>
            <a:ext cx="337407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11%</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3501230" y="3410376"/>
            <a:ext cx="803275" cy="3505199"/>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 action="ppaction://hlinkshowjump?jump=nextslide"/>
            <a:extLst>
              <a:ext uri="{FF2B5EF4-FFF2-40B4-BE49-F238E27FC236}">
                <a16:creationId xmlns:a16="http://schemas.microsoft.com/office/drawing/2014/main" id="{03E7EA66-F205-4342-9537-CC51E49BBDDD}"/>
              </a:ext>
            </a:extLst>
          </p:cNvPr>
          <p:cNvSpPr txBox="1"/>
          <p:nvPr/>
        </p:nvSpPr>
        <p:spPr>
          <a:xfrm>
            <a:off x="2150269" y="4772025"/>
            <a:ext cx="337407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C. 21%</a:t>
            </a:r>
          </a:p>
        </p:txBody>
      </p:sp>
      <p:sp>
        <p:nvSpPr>
          <p:cNvPr id="15" name="Round Diagonal Corner Rectangle 24">
            <a:extLst>
              <a:ext uri="{FF2B5EF4-FFF2-40B4-BE49-F238E27FC236}">
                <a16:creationId xmlns:a16="http://schemas.microsoft.com/office/drawing/2014/main" id="{FE6EEDCB-AE6F-49A7-A215-0A6226D6ECB6}"/>
              </a:ext>
            </a:extLst>
          </p:cNvPr>
          <p:cNvSpPr/>
          <p:nvPr/>
        </p:nvSpPr>
        <p:spPr>
          <a:xfrm rot="16200000">
            <a:off x="3528457" y="4477013"/>
            <a:ext cx="825022" cy="3428999"/>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DB2AD7-3EC5-4779-9DF0-45120E26D3FC}"/>
              </a:ext>
            </a:extLst>
          </p:cNvPr>
          <p:cNvSpPr txBox="1"/>
          <p:nvPr/>
        </p:nvSpPr>
        <p:spPr>
          <a:xfrm>
            <a:off x="3064669" y="5915025"/>
            <a:ext cx="2263731"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D. 31%</a:t>
            </a:r>
          </a:p>
        </p:txBody>
      </p:sp>
      <p:pic>
        <p:nvPicPr>
          <p:cNvPr id="18" name="Picture Placeholder 6">
            <a:extLst>
              <a:ext uri="{FF2B5EF4-FFF2-40B4-BE49-F238E27FC236}">
                <a16:creationId xmlns:a16="http://schemas.microsoft.com/office/drawing/2014/main" id="{18B130ED-C49F-42C4-B9CF-5D66E5535258}"/>
              </a:ext>
            </a:extLst>
          </p:cNvPr>
          <p:cNvPicPr>
            <a:picLocks noGrp="1" noChangeAspect="1"/>
          </p:cNvPicPr>
          <p:nvPr>
            <p:ph type="pic" sz="quarter" idx="14"/>
          </p:nvPr>
        </p:nvPicPr>
        <p:blipFill rotWithShape="1">
          <a:blip r:embed="rId5" cstate="screen">
            <a:extLst>
              <a:ext uri="{28A0092B-C50C-407E-A947-70E740481C1C}">
                <a14:useLocalDpi xmlns:a14="http://schemas.microsoft.com/office/drawing/2010/main"/>
              </a:ext>
            </a:extLst>
          </a:blip>
          <a:srcRect l="851" r="851"/>
          <a:stretch/>
        </p:blipFill>
        <p:spPr>
          <a:xfrm>
            <a:off x="8170069" y="2409825"/>
            <a:ext cx="4088102" cy="3810000"/>
          </a:xfrm>
          <a:prstGeom prst="rect">
            <a:avLst/>
          </a:prstGeom>
        </p:spPr>
      </p:pic>
      <p:sp>
        <p:nvSpPr>
          <p:cNvPr id="19" name="Text Placeholder 3">
            <a:extLst>
              <a:ext uri="{FF2B5EF4-FFF2-40B4-BE49-F238E27FC236}">
                <a16:creationId xmlns:a16="http://schemas.microsoft.com/office/drawing/2014/main" id="{27766FF3-EC50-465F-933D-F927A1EA470C}"/>
              </a:ext>
            </a:extLst>
          </p:cNvPr>
          <p:cNvSpPr txBox="1">
            <a:spLocks/>
          </p:cNvSpPr>
          <p:nvPr/>
        </p:nvSpPr>
        <p:spPr>
          <a:xfrm>
            <a:off x="8017669" y="6296025"/>
            <a:ext cx="4262999" cy="3468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900" dirty="0">
                <a:latin typeface="+mj-lt"/>
                <a:ea typeface="Roboto" pitchFamily="2" charset="0"/>
              </a:rPr>
              <a:t>Students use the tap connected to the new reliable water system installed by the school, with the help of Caritas Australia and partners</a:t>
            </a:r>
          </a:p>
          <a:p>
            <a:pPr marL="0" indent="0">
              <a:buNone/>
            </a:pPr>
            <a:r>
              <a:rPr lang="en-AU" sz="900" b="1" dirty="0">
                <a:latin typeface="+mj-lt"/>
                <a:ea typeface="Roboto" pitchFamily="2" charset="0"/>
              </a:rPr>
              <a:t>Credit: </a:t>
            </a:r>
            <a:r>
              <a:rPr lang="en-AU" sz="900" dirty="0">
                <a:latin typeface="+mj-lt"/>
                <a:ea typeface="Roboto" pitchFamily="2" charset="0"/>
              </a:rPr>
              <a:t>Cassandra Hill</a:t>
            </a:r>
          </a:p>
          <a:p>
            <a:pPr marL="0" indent="0">
              <a:buNone/>
            </a:pPr>
            <a:endParaRPr lang="en-US" sz="900" dirty="0">
              <a:latin typeface="+mj-lt"/>
            </a:endParaRPr>
          </a:p>
        </p:txBody>
      </p:sp>
      <p:sp>
        <p:nvSpPr>
          <p:cNvPr id="3" name="Rectangle 2">
            <a:hlinkClick r:id="rId6" action="ppaction://hlinksldjump"/>
            <a:extLst>
              <a:ext uri="{FF2B5EF4-FFF2-40B4-BE49-F238E27FC236}">
                <a16:creationId xmlns:a16="http://schemas.microsoft.com/office/drawing/2014/main" id="{3DBA7398-4F19-450A-A9C2-27C76881A832}"/>
              </a:ext>
            </a:extLst>
          </p:cNvPr>
          <p:cNvSpPr/>
          <p:nvPr/>
        </p:nvSpPr>
        <p:spPr>
          <a:xfrm>
            <a:off x="2029217" y="3632549"/>
            <a:ext cx="362625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4" action="ppaction://hlinksldjump"/>
            <a:extLst>
              <a:ext uri="{FF2B5EF4-FFF2-40B4-BE49-F238E27FC236}">
                <a16:creationId xmlns:a16="http://schemas.microsoft.com/office/drawing/2014/main" id="{73D3B34A-91B4-49D8-8CDC-0C859943DA00}"/>
              </a:ext>
            </a:extLst>
          </p:cNvPr>
          <p:cNvSpPr/>
          <p:nvPr/>
        </p:nvSpPr>
        <p:spPr>
          <a:xfrm>
            <a:off x="2054269" y="5749447"/>
            <a:ext cx="372224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hlinkClick r:id="rId6" action="ppaction://hlinksldjump"/>
            <a:extLst>
              <a:ext uri="{FF2B5EF4-FFF2-40B4-BE49-F238E27FC236}">
                <a16:creationId xmlns:a16="http://schemas.microsoft.com/office/drawing/2014/main" id="{8AC0AC6A-5630-4186-8B15-E4D509189D78}"/>
              </a:ext>
            </a:extLst>
          </p:cNvPr>
          <p:cNvSpPr/>
          <p:nvPr/>
        </p:nvSpPr>
        <p:spPr>
          <a:xfrm>
            <a:off x="2150268" y="2578854"/>
            <a:ext cx="362625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hlinkClick r:id="rId6" action="ppaction://hlinksldjump"/>
            <a:extLst>
              <a:ext uri="{FF2B5EF4-FFF2-40B4-BE49-F238E27FC236}">
                <a16:creationId xmlns:a16="http://schemas.microsoft.com/office/drawing/2014/main" id="{123EA587-8904-4FB3-B61C-3A0BE16F97D9}"/>
              </a:ext>
            </a:extLst>
          </p:cNvPr>
          <p:cNvSpPr/>
          <p:nvPr/>
        </p:nvSpPr>
        <p:spPr>
          <a:xfrm>
            <a:off x="2150268" y="4685487"/>
            <a:ext cx="362625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50170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16626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876425"/>
            <a:ext cx="5457052" cy="5386090"/>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r>
              <a:rPr lang="en-AU" sz="2800" dirty="0"/>
              <a:t>Water is a powerful resource.</a:t>
            </a:r>
          </a:p>
          <a:p>
            <a:r>
              <a:rPr lang="en-AU" sz="2800" dirty="0"/>
              <a:t>It is necessary to maintain personal and environmental hygiene. </a:t>
            </a:r>
          </a:p>
          <a:p>
            <a:endParaRPr lang="en-AU" sz="2800" dirty="0"/>
          </a:p>
          <a:p>
            <a:r>
              <a:rPr lang="en-AU" sz="2800" dirty="0"/>
              <a:t>Access to clean drinking water for children in schools, reduces student dehydration and has been associated with improved cognitive abilities. </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496040" y="1780115"/>
            <a:ext cx="3227742" cy="2074805"/>
            <a:chOff x="3500514" y="4298884"/>
            <a:chExt cx="3227742" cy="2074805"/>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702545" y="3188601"/>
              <a:ext cx="915428" cy="3135994"/>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500514" y="4526008"/>
              <a:ext cx="3193854"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D. 31%</a:t>
              </a:r>
            </a:p>
          </p:txBody>
        </p:sp>
      </p:grpSp>
      <p:pic>
        <p:nvPicPr>
          <p:cNvPr id="15" name="Picture Placeholder 6">
            <a:extLst>
              <a:ext uri="{FF2B5EF4-FFF2-40B4-BE49-F238E27FC236}">
                <a16:creationId xmlns:a16="http://schemas.microsoft.com/office/drawing/2014/main" id="{2CB07D9D-49FF-4AD6-A11E-4B0DA37218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51" r="851"/>
          <a:stretch/>
        </p:blipFill>
        <p:spPr>
          <a:xfrm>
            <a:off x="8170069" y="2028825"/>
            <a:ext cx="4114800" cy="3834882"/>
          </a:xfrm>
          <a:prstGeom prst="rect">
            <a:avLst/>
          </a:prstGeom>
        </p:spPr>
      </p:pic>
      <p:sp>
        <p:nvSpPr>
          <p:cNvPr id="16" name="Text Placeholder 3">
            <a:extLst>
              <a:ext uri="{FF2B5EF4-FFF2-40B4-BE49-F238E27FC236}">
                <a16:creationId xmlns:a16="http://schemas.microsoft.com/office/drawing/2014/main" id="{E8FF01A6-F91F-40DC-A146-E63106DD21E9}"/>
              </a:ext>
            </a:extLst>
          </p:cNvPr>
          <p:cNvSpPr txBox="1">
            <a:spLocks/>
          </p:cNvSpPr>
          <p:nvPr/>
        </p:nvSpPr>
        <p:spPr>
          <a:xfrm>
            <a:off x="8170069" y="5915025"/>
            <a:ext cx="4110599" cy="3468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900" dirty="0">
                <a:latin typeface="+mj-lt"/>
                <a:ea typeface="Roboto" pitchFamily="2" charset="0"/>
              </a:rPr>
              <a:t>Students use the tap connected to the new reliable water system installed by the school, with the help of Caritas Australia, and partners Caritas Solomon Islands (CASI) and the Solomon Islands Government Rural Water Sanitation and Hygiene division (RWASH). </a:t>
            </a:r>
            <a:r>
              <a:rPr lang="en-AU" sz="900" b="1" dirty="0">
                <a:latin typeface="+mj-lt"/>
                <a:ea typeface="Roboto" pitchFamily="2" charset="0"/>
              </a:rPr>
              <a:t>Credit: </a:t>
            </a:r>
            <a:r>
              <a:rPr lang="en-AU" sz="900" dirty="0">
                <a:latin typeface="+mj-lt"/>
                <a:ea typeface="Roboto" pitchFamily="2" charset="0"/>
              </a:rPr>
              <a:t>Cassandra Hill</a:t>
            </a:r>
          </a:p>
          <a:p>
            <a:pPr marL="0" indent="0">
              <a:buNone/>
            </a:pPr>
            <a:endParaRPr lang="en-US" sz="900" dirty="0">
              <a:latin typeface="+mj-lt"/>
            </a:endParaRPr>
          </a:p>
        </p:txBody>
      </p:sp>
      <p:sp>
        <p:nvSpPr>
          <p:cNvPr id="2" name="Rectangle 1">
            <a:hlinkClick r:id="rId5" action="ppaction://hlinksldjump"/>
            <a:extLst>
              <a:ext uri="{FF2B5EF4-FFF2-40B4-BE49-F238E27FC236}">
                <a16:creationId xmlns:a16="http://schemas.microsoft.com/office/drawing/2014/main" id="{34BDFB72-0953-4A1B-B766-54A99DA66C7F}"/>
              </a:ext>
            </a:extLst>
          </p:cNvPr>
          <p:cNvSpPr/>
          <p:nvPr/>
        </p:nvSpPr>
        <p:spPr>
          <a:xfrm>
            <a:off x="0" y="0"/>
            <a:ext cx="13444538" cy="75628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3627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192066" y="2655222"/>
            <a:ext cx="856838" cy="31092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102453" y="1601835"/>
            <a:ext cx="856838" cy="308241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169069" y="1419225"/>
            <a:ext cx="12877800" cy="1161137"/>
          </a:xfrm>
        </p:spPr>
        <p:txBody>
          <a:bodyPr/>
          <a:lstStyle/>
          <a:p>
            <a:pPr>
              <a:lnSpc>
                <a:spcPct val="100000"/>
              </a:lnSpc>
            </a:pPr>
            <a:r>
              <a:rPr lang="en-AU" sz="3200" b="1" dirty="0">
                <a:solidFill>
                  <a:srgbClr val="0B234B"/>
                </a:solidFill>
                <a:latin typeface="Roboto" pitchFamily="2" charset="0"/>
                <a:ea typeface="Roboto" pitchFamily="2" charset="0"/>
              </a:rPr>
              <a:t>What percentage of women and girls are responsible for water collection in households without access to water on premises?</a:t>
            </a:r>
          </a:p>
          <a:p>
            <a:pPr>
              <a:lnSpc>
                <a:spcPct val="100000"/>
              </a:lnSpc>
            </a:pPr>
            <a:endParaRPr lang="en-US" sz="3200" dirty="0">
              <a:solidFill>
                <a:schemeClr val="bg2">
                  <a:lumMod val="25000"/>
                </a:schemeClr>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8</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2599262" y="2790825"/>
            <a:ext cx="1938435"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40%</a:t>
            </a:r>
          </a:p>
        </p:txBody>
      </p:sp>
      <p:sp>
        <p:nvSpPr>
          <p:cNvPr id="27" name="TextBox 26">
            <a:hlinkClick r:id="" action="ppaction://hlinkshowjump?jump=nextslide"/>
            <a:extLst>
              <a:ext uri="{FF2B5EF4-FFF2-40B4-BE49-F238E27FC236}">
                <a16:creationId xmlns:a16="http://schemas.microsoft.com/office/drawing/2014/main" id="{84DB6817-91B3-E548-8AE1-27FE34C708F3}"/>
              </a:ext>
            </a:extLst>
          </p:cNvPr>
          <p:cNvSpPr txBox="1"/>
          <p:nvPr/>
        </p:nvSpPr>
        <p:spPr>
          <a:xfrm>
            <a:off x="2294463" y="3857625"/>
            <a:ext cx="2654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60% </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3192065" y="3722023"/>
            <a:ext cx="856838" cy="310924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rId4" action="ppaction://hlinksldjump"/>
            <a:extLst>
              <a:ext uri="{FF2B5EF4-FFF2-40B4-BE49-F238E27FC236}">
                <a16:creationId xmlns:a16="http://schemas.microsoft.com/office/drawing/2014/main" id="{03E7EA66-F205-4342-9537-CC51E49BBDDD}"/>
              </a:ext>
            </a:extLst>
          </p:cNvPr>
          <p:cNvSpPr txBox="1"/>
          <p:nvPr/>
        </p:nvSpPr>
        <p:spPr>
          <a:xfrm>
            <a:off x="2294463" y="4924425"/>
            <a:ext cx="2654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80%</a:t>
            </a:r>
          </a:p>
        </p:txBody>
      </p:sp>
      <p:sp>
        <p:nvSpPr>
          <p:cNvPr id="15" name="Round Diagonal Corner Rectangle 30">
            <a:extLst>
              <a:ext uri="{FF2B5EF4-FFF2-40B4-BE49-F238E27FC236}">
                <a16:creationId xmlns:a16="http://schemas.microsoft.com/office/drawing/2014/main" id="{7055B987-3ADD-4E15-B608-E89C9837B4D7}"/>
              </a:ext>
            </a:extLst>
          </p:cNvPr>
          <p:cNvSpPr/>
          <p:nvPr/>
        </p:nvSpPr>
        <p:spPr>
          <a:xfrm rot="16200000">
            <a:off x="3192066" y="4788822"/>
            <a:ext cx="856838" cy="31092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rgbClr val="761F00"/>
              </a:solidFill>
              <a:latin typeface="Roboto" pitchFamily="2" charset="0"/>
              <a:ea typeface="Roboto" pitchFamily="2" charset="0"/>
            </a:endParaRPr>
          </a:p>
        </p:txBody>
      </p:sp>
      <p:sp>
        <p:nvSpPr>
          <p:cNvPr id="4" name="TextBox 3">
            <a:extLst>
              <a:ext uri="{FF2B5EF4-FFF2-40B4-BE49-F238E27FC236}">
                <a16:creationId xmlns:a16="http://schemas.microsoft.com/office/drawing/2014/main" id="{750780A9-BA53-4BC7-AA3F-84461AAE40DB}"/>
              </a:ext>
            </a:extLst>
          </p:cNvPr>
          <p:cNvSpPr txBox="1"/>
          <p:nvPr/>
        </p:nvSpPr>
        <p:spPr>
          <a:xfrm>
            <a:off x="2827863" y="5991225"/>
            <a:ext cx="2362200"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D. 50%</a:t>
            </a:r>
          </a:p>
        </p:txBody>
      </p:sp>
      <p:pic>
        <p:nvPicPr>
          <p:cNvPr id="20" name="Picture 2" descr="https://eastasia1-mediap.svc.ms/transform/thumbnail?provider=spo&amp;inputFormat=jpg&amp;cs=fFNQTw&amp;docid=https%3A%2F%2Fcaritasaus-my.sharepoint.com%3A443%2F_api%2Fv2.0%2Fdrives%2Fb!Q193SlK-PUyT61a6UID4bk0yfIKV3epFhe1xJoE7UY9NMwCeAN14T5gVKAjYNROC%2Fitems%2F01P3EFBMWBSF5YMEMPL5C37NQUFS3DZLBG%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kwNDAwIiwiZXhwIjoiMTYwODAxMjA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TzBZK3J2UlY4L2MzYWZZbGlMREs5WkNKUjV6VklPT3lma0Y1c3FNRGsxZz0&amp;encodeFailures=1&amp;srcWidth=&amp;srcHeight=&amp;width=1210&amp;height=807&amp;action=Access">
            <a:extLst>
              <a:ext uri="{FF2B5EF4-FFF2-40B4-BE49-F238E27FC236}">
                <a16:creationId xmlns:a16="http://schemas.microsoft.com/office/drawing/2014/main" id="{34AAC57D-CBF1-4FA5-8D90-B71BB84C2D0E}"/>
              </a:ext>
            </a:extLst>
          </p:cNvPr>
          <p:cNvPicPr>
            <a:picLocks noGrp="1" noChangeAspect="1" noChangeArrowheads="1"/>
          </p:cNvPicPr>
          <p:nvPr>
            <p:ph type="pic" sz="quarter" idx="14"/>
          </p:nvPr>
        </p:nvPicPr>
        <p:blipFill rotWithShape="1">
          <a:blip r:embed="rId5">
            <a:extLst>
              <a:ext uri="{28A0092B-C50C-407E-A947-70E740481C1C}">
                <a14:useLocalDpi xmlns:a14="http://schemas.microsoft.com/office/drawing/2010/main" val="0"/>
              </a:ext>
            </a:extLst>
          </a:blip>
          <a:srcRect l="14263" r="14263"/>
          <a:stretch/>
        </p:blipFill>
        <p:spPr bwMode="auto">
          <a:xfrm>
            <a:off x="7865269" y="2486025"/>
            <a:ext cx="4114800" cy="370768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223AFCF7-9022-40C3-AF2A-620FF095601E}"/>
              </a:ext>
            </a:extLst>
          </p:cNvPr>
          <p:cNvSpPr/>
          <p:nvPr/>
        </p:nvSpPr>
        <p:spPr>
          <a:xfrm>
            <a:off x="7720522" y="6372225"/>
            <a:ext cx="4391761" cy="369332"/>
          </a:xfrm>
          <a:prstGeom prst="rect">
            <a:avLst/>
          </a:prstGeom>
        </p:spPr>
        <p:txBody>
          <a:bodyPr wrap="square">
            <a:spAutoFit/>
          </a:bodyPr>
          <a:lstStyle/>
          <a:p>
            <a:r>
              <a:rPr lang="en-AU" sz="900" dirty="0">
                <a:solidFill>
                  <a:prstClr val="black"/>
                </a:solidFill>
                <a:latin typeface="+mj-lt"/>
                <a:ea typeface="Roboto" pitchFamily="2" charset="0"/>
              </a:rPr>
              <a:t>Halima carries fresh water from a pump near her shelter in a Rohingya refugee camp in Cox’s Bazar Photo credit: Caritas Bangladesh </a:t>
            </a:r>
            <a:endParaRPr lang="en-AU" sz="900" dirty="0">
              <a:latin typeface="+mj-lt"/>
              <a:ea typeface="Roboto" pitchFamily="2" charset="0"/>
            </a:endParaRPr>
          </a:p>
        </p:txBody>
      </p:sp>
      <p:sp>
        <p:nvSpPr>
          <p:cNvPr id="2" name="Rectangle 1">
            <a:hlinkClick r:id="rId6" action="ppaction://hlinksldjump"/>
            <a:extLst>
              <a:ext uri="{FF2B5EF4-FFF2-40B4-BE49-F238E27FC236}">
                <a16:creationId xmlns:a16="http://schemas.microsoft.com/office/drawing/2014/main" id="{2D14D9E2-479B-42B6-B910-6F9EFF5603A9}"/>
              </a:ext>
            </a:extLst>
          </p:cNvPr>
          <p:cNvSpPr/>
          <p:nvPr/>
        </p:nvSpPr>
        <p:spPr>
          <a:xfrm>
            <a:off x="1944810" y="2680570"/>
            <a:ext cx="3206663"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rId6" action="ppaction://hlinksldjump"/>
            <a:extLst>
              <a:ext uri="{FF2B5EF4-FFF2-40B4-BE49-F238E27FC236}">
                <a16:creationId xmlns:a16="http://schemas.microsoft.com/office/drawing/2014/main" id="{AA2891F3-AA04-4771-B66F-077B041503CD}"/>
              </a:ext>
            </a:extLst>
          </p:cNvPr>
          <p:cNvSpPr/>
          <p:nvPr/>
        </p:nvSpPr>
        <p:spPr>
          <a:xfrm>
            <a:off x="1907232" y="3720230"/>
            <a:ext cx="343213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hlinkClick r:id="rId4" action="ppaction://hlinksldjump"/>
            <a:extLst>
              <a:ext uri="{FF2B5EF4-FFF2-40B4-BE49-F238E27FC236}">
                <a16:creationId xmlns:a16="http://schemas.microsoft.com/office/drawing/2014/main" id="{202B04D2-6C4D-4B04-8509-109F36D73D5D}"/>
              </a:ext>
            </a:extLst>
          </p:cNvPr>
          <p:cNvSpPr/>
          <p:nvPr/>
        </p:nvSpPr>
        <p:spPr>
          <a:xfrm>
            <a:off x="1919758" y="4784943"/>
            <a:ext cx="3319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6" action="ppaction://hlinksldjump"/>
            <a:extLst>
              <a:ext uri="{FF2B5EF4-FFF2-40B4-BE49-F238E27FC236}">
                <a16:creationId xmlns:a16="http://schemas.microsoft.com/office/drawing/2014/main" id="{BF0EE9EC-2557-49AB-B23C-B26E0A037336}"/>
              </a:ext>
            </a:extLst>
          </p:cNvPr>
          <p:cNvSpPr/>
          <p:nvPr/>
        </p:nvSpPr>
        <p:spPr>
          <a:xfrm>
            <a:off x="1919758" y="5874707"/>
            <a:ext cx="341960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22597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98542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5E39922-200C-7C4C-8616-E021EBDDC342}"/>
              </a:ext>
            </a:extLst>
          </p:cNvPr>
          <p:cNvSpPr txBox="1">
            <a:spLocks/>
          </p:cNvSpPr>
          <p:nvPr/>
        </p:nvSpPr>
        <p:spPr>
          <a:xfrm>
            <a:off x="8013522" y="6306690"/>
            <a:ext cx="4804747"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a:latin typeface="Roboto" pitchFamily="2" charset="0"/>
                <a:ea typeface="Roboto" pitchFamily="2" charset="0"/>
              </a:rPr>
              <a:t> </a:t>
            </a:r>
          </a:p>
        </p:txBody>
      </p:sp>
      <p:sp>
        <p:nvSpPr>
          <p:cNvPr id="14" name="Rectangle 13">
            <a:extLst>
              <a:ext uri="{FF2B5EF4-FFF2-40B4-BE49-F238E27FC236}">
                <a16:creationId xmlns:a16="http://schemas.microsoft.com/office/drawing/2014/main" id="{C66EA2FD-49FE-4556-A239-445B35A303BC}"/>
              </a:ext>
            </a:extLst>
          </p:cNvPr>
          <p:cNvSpPr/>
          <p:nvPr/>
        </p:nvSpPr>
        <p:spPr>
          <a:xfrm>
            <a:off x="528625" y="1745167"/>
            <a:ext cx="5203044" cy="5386090"/>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r>
              <a:rPr lang="en-AU" sz="2800" dirty="0"/>
              <a:t>Empowering young girls </a:t>
            </a:r>
            <a:br>
              <a:rPr lang="en-AU" sz="2800" dirty="0"/>
            </a:br>
            <a:r>
              <a:rPr lang="en-AU" sz="2800" dirty="0"/>
              <a:t>and women is critical to solving water and poverty issues. When young girls and women have access to safe water at home, they have time to pursue more, beyond water collection and their traditional roles. They can learn, work and add to their household income. </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628060" y="1738089"/>
            <a:ext cx="2976564" cy="1832906"/>
            <a:chOff x="3609161" y="4317166"/>
            <a:chExt cx="2976564" cy="1832906"/>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5056685" y="5318852"/>
              <a:ext cx="1501108" cy="83122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596212" y="3330115"/>
              <a:ext cx="1002462" cy="2976564"/>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662040" y="4526007"/>
              <a:ext cx="2870802"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C. 80%</a:t>
              </a:r>
            </a:p>
          </p:txBody>
        </p:sp>
      </p:grpSp>
      <p:pic>
        <p:nvPicPr>
          <p:cNvPr id="1026" name="Picture 2" descr="https://eastasia1-mediap.svc.ms/transform/thumbnail?provider=spo&amp;inputFormat=jpg&amp;cs=fFNQTw&amp;docid=https%3A%2F%2Fcaritasaus-my.sharepoint.com%3A443%2F_api%2Fv2.0%2Fdrives%2Fb!Q193SlK-PUyT61a6UID4bk0yfIKV3epFhe1xJoE7UY9NMwCeAN14T5gVKAjYNROC%2Fitems%2F01P3EFBMWBSF5YMEMPL5C37NQUFS3DZLBG%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kwNDAwIiwiZXhwIjoiMTYwODAxMjA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TzBZK3J2UlY4L2MzYWZZbGlMREs5WkNKUjV6VklPT3lma0Y1c3FNRGsxZz0&amp;encodeFailures=1&amp;srcWidth=&amp;srcHeight=&amp;width=1210&amp;height=807&amp;action=Access">
            <a:extLst>
              <a:ext uri="{FF2B5EF4-FFF2-40B4-BE49-F238E27FC236}">
                <a16:creationId xmlns:a16="http://schemas.microsoft.com/office/drawing/2014/main" id="{ACD77308-CA41-4230-A260-46DF4A6E43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712" t="18335" r="8662"/>
          <a:stretch/>
        </p:blipFill>
        <p:spPr bwMode="auto">
          <a:xfrm>
            <a:off x="7941469" y="2257425"/>
            <a:ext cx="5362846" cy="361827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0BD1F91-CF96-40CA-A904-53A554C960DF}"/>
              </a:ext>
            </a:extLst>
          </p:cNvPr>
          <p:cNvSpPr/>
          <p:nvPr/>
        </p:nvSpPr>
        <p:spPr>
          <a:xfrm>
            <a:off x="7941467" y="6143625"/>
            <a:ext cx="5334001" cy="369332"/>
          </a:xfrm>
          <a:prstGeom prst="rect">
            <a:avLst/>
          </a:prstGeom>
        </p:spPr>
        <p:txBody>
          <a:bodyPr wrap="square">
            <a:spAutoFit/>
          </a:bodyPr>
          <a:lstStyle/>
          <a:p>
            <a:r>
              <a:rPr lang="en-AU" sz="900" dirty="0">
                <a:solidFill>
                  <a:prstClr val="black"/>
                </a:solidFill>
                <a:latin typeface="+mj-lt"/>
                <a:ea typeface="Roboto" pitchFamily="2" charset="0"/>
              </a:rPr>
              <a:t>Halima carries fresh water from a pump near her shelter in a Rohingya refugee camp in Cox’s Bazar Photo credit: Caritas Bangladesh </a:t>
            </a:r>
            <a:endParaRPr lang="en-AU" sz="900" dirty="0">
              <a:latin typeface="+mj-lt"/>
              <a:ea typeface="Roboto" pitchFamily="2" charset="0"/>
            </a:endParaRPr>
          </a:p>
        </p:txBody>
      </p:sp>
      <p:sp>
        <p:nvSpPr>
          <p:cNvPr id="4" name="Rectangle 3">
            <a:hlinkClick r:id="rId5" action="ppaction://hlinksldjump"/>
            <a:extLst>
              <a:ext uri="{FF2B5EF4-FFF2-40B4-BE49-F238E27FC236}">
                <a16:creationId xmlns:a16="http://schemas.microsoft.com/office/drawing/2014/main" id="{528B4F14-EBC0-4F92-BFF9-02CBA855F943}"/>
              </a:ext>
            </a:extLst>
          </p:cNvPr>
          <p:cNvSpPr/>
          <p:nvPr/>
        </p:nvSpPr>
        <p:spPr>
          <a:xfrm>
            <a:off x="0" y="0"/>
            <a:ext cx="13632426"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52917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139028" y="3277243"/>
            <a:ext cx="856838" cy="34140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159015" y="2214474"/>
            <a:ext cx="856838" cy="33845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7" y="1800225"/>
            <a:ext cx="6727042" cy="1404606"/>
          </a:xfrm>
        </p:spPr>
        <p:txBody>
          <a:bodyPr/>
          <a:lstStyle/>
          <a:p>
            <a:pPr>
              <a:lnSpc>
                <a:spcPct val="100000"/>
              </a:lnSpc>
            </a:pPr>
            <a:r>
              <a:rPr lang="en-AU" sz="3200" b="1" dirty="0">
                <a:solidFill>
                  <a:srgbClr val="0B234B"/>
                </a:solidFill>
                <a:latin typeface="Roboto" pitchFamily="2" charset="0"/>
                <a:ea typeface="Roboto" pitchFamily="2" charset="0"/>
              </a:rPr>
              <a:t>More people in the world have a mobile phone than a toilet.</a:t>
            </a:r>
          </a:p>
          <a:p>
            <a:pPr>
              <a:lnSpc>
                <a:spcPct val="100000"/>
              </a:lnSpc>
            </a:pPr>
            <a:endParaRPr lang="en-US" sz="3200" dirty="0">
              <a:solidFill>
                <a:schemeClr val="bg2">
                  <a:lumMod val="25000"/>
                </a:schemeClr>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9</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1900397" y="3552825"/>
            <a:ext cx="337407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True</a:t>
            </a:r>
          </a:p>
        </p:txBody>
      </p:sp>
      <p:sp>
        <p:nvSpPr>
          <p:cNvPr id="27" name="TextBox 26">
            <a:hlinkClick r:id="rId4" action="ppaction://hlinksldjump"/>
            <a:extLst>
              <a:ext uri="{FF2B5EF4-FFF2-40B4-BE49-F238E27FC236}">
                <a16:creationId xmlns:a16="http://schemas.microsoft.com/office/drawing/2014/main" id="{84DB6817-91B3-E548-8AE1-27FE34C708F3}"/>
              </a:ext>
            </a:extLst>
          </p:cNvPr>
          <p:cNvSpPr txBox="1"/>
          <p:nvPr/>
        </p:nvSpPr>
        <p:spPr>
          <a:xfrm>
            <a:off x="2260112" y="4663439"/>
            <a:ext cx="265464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False</a:t>
            </a:r>
          </a:p>
        </p:txBody>
      </p:sp>
      <p:pic>
        <p:nvPicPr>
          <p:cNvPr id="18" name="Picture Placeholder 17">
            <a:extLst>
              <a:ext uri="{FF2B5EF4-FFF2-40B4-BE49-F238E27FC236}">
                <a16:creationId xmlns:a16="http://schemas.microsoft.com/office/drawing/2014/main" id="{D59FA657-38AB-40EE-BEA7-8CB23003B336}"/>
              </a:ext>
            </a:extLst>
          </p:cNvPr>
          <p:cNvPicPr>
            <a:picLocks noGrp="1" noChangeAspect="1"/>
          </p:cNvPicPr>
          <p:nvPr>
            <p:ph type="pic" sz="quarter" idx="14"/>
          </p:nvPr>
        </p:nvPicPr>
        <p:blipFill>
          <a:blip r:embed="rId5">
            <a:clrChange>
              <a:clrFrom>
                <a:srgbClr val="FFFFFF"/>
              </a:clrFrom>
              <a:clrTo>
                <a:srgbClr val="FFFFFF">
                  <a:alpha val="0"/>
                </a:srgbClr>
              </a:clrTo>
            </a:clrChange>
          </a:blip>
          <a:srcRect t="3401" b="3401"/>
          <a:stretch>
            <a:fillRect/>
          </a:stretch>
        </p:blipFill>
        <p:spPr>
          <a:xfrm>
            <a:off x="8028585" y="2181225"/>
            <a:ext cx="3434005" cy="3200400"/>
          </a:xfrm>
          <a:prstGeom prst="rect">
            <a:avLst/>
          </a:prstGeom>
        </p:spPr>
      </p:pic>
      <p:sp>
        <p:nvSpPr>
          <p:cNvPr id="19" name="TextBox 18">
            <a:extLst>
              <a:ext uri="{FF2B5EF4-FFF2-40B4-BE49-F238E27FC236}">
                <a16:creationId xmlns:a16="http://schemas.microsoft.com/office/drawing/2014/main" id="{D2B5A8BD-A25F-4F13-BDA9-F5CB5B8B6A3C}"/>
              </a:ext>
            </a:extLst>
          </p:cNvPr>
          <p:cNvSpPr txBox="1"/>
          <p:nvPr/>
        </p:nvSpPr>
        <p:spPr>
          <a:xfrm>
            <a:off x="8322469" y="5686425"/>
            <a:ext cx="3096344" cy="230832"/>
          </a:xfrm>
          <a:prstGeom prst="rect">
            <a:avLst/>
          </a:prstGeom>
          <a:noFill/>
        </p:spPr>
        <p:txBody>
          <a:bodyPr wrap="square" rtlCol="0">
            <a:spAutoFit/>
          </a:bodyPr>
          <a:lstStyle/>
          <a:p>
            <a:r>
              <a:rPr lang="en-AU" sz="900" b="1"/>
              <a:t>Credit: </a:t>
            </a:r>
            <a:r>
              <a:rPr lang="en-AU" sz="900"/>
              <a:t>flaticon.com</a:t>
            </a:r>
          </a:p>
        </p:txBody>
      </p:sp>
      <p:sp>
        <p:nvSpPr>
          <p:cNvPr id="2" name="Rectangle 1">
            <a:hlinkClick r:id="rId4" action="ppaction://hlinksldjump"/>
            <a:extLst>
              <a:ext uri="{FF2B5EF4-FFF2-40B4-BE49-F238E27FC236}">
                <a16:creationId xmlns:a16="http://schemas.microsoft.com/office/drawing/2014/main" id="{7569060E-F746-42B9-89D8-AFBED5BACAAB}"/>
              </a:ext>
            </a:extLst>
          </p:cNvPr>
          <p:cNvSpPr/>
          <p:nvPr/>
        </p:nvSpPr>
        <p:spPr>
          <a:xfrm>
            <a:off x="1766170" y="3444658"/>
            <a:ext cx="360749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rId6" action="ppaction://hlinksldjump"/>
            <a:extLst>
              <a:ext uri="{FF2B5EF4-FFF2-40B4-BE49-F238E27FC236}">
                <a16:creationId xmlns:a16="http://schemas.microsoft.com/office/drawing/2014/main" id="{9BE11EF7-FB19-4650-B212-1FAE06BBC60D}"/>
              </a:ext>
            </a:extLst>
          </p:cNvPr>
          <p:cNvSpPr/>
          <p:nvPr/>
        </p:nvSpPr>
        <p:spPr>
          <a:xfrm>
            <a:off x="1828800" y="4534422"/>
            <a:ext cx="349476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83953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600928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3B4F54C1-A279-E049-8A3F-8056FC4D1101}"/>
              </a:ext>
            </a:extLst>
          </p:cNvPr>
          <p:cNvSpPr txBox="1">
            <a:spLocks/>
          </p:cNvSpPr>
          <p:nvPr/>
        </p:nvSpPr>
        <p:spPr>
          <a:xfrm>
            <a:off x="8013522" y="6005054"/>
            <a:ext cx="4804747" cy="90057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latin typeface="Roboto" pitchFamily="2" charset="0"/>
              <a:ea typeface="Roboto" pitchFamily="2" charset="0"/>
            </a:endParaRPr>
          </a:p>
        </p:txBody>
      </p:sp>
      <p:sp>
        <p:nvSpPr>
          <p:cNvPr id="14" name="Rectangle 13">
            <a:extLst>
              <a:ext uri="{FF2B5EF4-FFF2-40B4-BE49-F238E27FC236}">
                <a16:creationId xmlns:a16="http://schemas.microsoft.com/office/drawing/2014/main" id="{C66EA2FD-49FE-4556-A239-445B35A303BC}"/>
              </a:ext>
            </a:extLst>
          </p:cNvPr>
          <p:cNvSpPr/>
          <p:nvPr/>
        </p:nvSpPr>
        <p:spPr>
          <a:xfrm>
            <a:off x="528625" y="1665453"/>
            <a:ext cx="4804747" cy="4955203"/>
          </a:xfrm>
          <a:prstGeom prst="rect">
            <a:avLst/>
          </a:prstGeom>
        </p:spPr>
        <p:txBody>
          <a:bodyPr wrap="square">
            <a:spAutoFit/>
          </a:bodyPr>
          <a:lstStyle/>
          <a:p>
            <a:r>
              <a:rPr lang="en-AU" sz="3600" b="1" dirty="0">
                <a:solidFill>
                  <a:srgbClr val="0B234B"/>
                </a:solidFill>
                <a:latin typeface="+mj-lt"/>
                <a:ea typeface="Roboto" pitchFamily="2" charset="0"/>
              </a:rPr>
              <a:t>True!</a:t>
            </a:r>
          </a:p>
          <a:p>
            <a:pPr lvl="0" defTabSz="457200"/>
            <a:r>
              <a:rPr lang="en-AU" sz="2800" dirty="0">
                <a:solidFill>
                  <a:srgbClr val="000000"/>
                </a:solidFill>
                <a:latin typeface="+mj-lt"/>
                <a:ea typeface="Roboto" pitchFamily="2" charset="0"/>
              </a:rPr>
              <a:t>Like water to wash your hands, it is very important to have a toilet. Toilets prevent the spread of diseases e.g. Diarrhoea and provide privacy and safety. </a:t>
            </a:r>
          </a:p>
          <a:p>
            <a:pPr lvl="0" defTabSz="457200"/>
            <a:endParaRPr lang="en-AU" sz="2800" dirty="0">
              <a:solidFill>
                <a:srgbClr val="000000"/>
              </a:solidFill>
              <a:latin typeface="+mj-lt"/>
              <a:ea typeface="Roboto" pitchFamily="2" charset="0"/>
            </a:endParaRPr>
          </a:p>
          <a:p>
            <a:r>
              <a:rPr lang="en-AU" sz="2800" dirty="0">
                <a:solidFill>
                  <a:srgbClr val="0B234B"/>
                </a:solidFill>
                <a:latin typeface="+mj-lt"/>
                <a:ea typeface="Roboto" pitchFamily="2" charset="0"/>
              </a:rPr>
              <a:t>There are at least 892 million people in the world who have to toilet outside.</a:t>
            </a: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4961348" y="2108396"/>
            <a:ext cx="2976564" cy="2056523"/>
            <a:chOff x="3609161" y="4317166"/>
            <a:chExt cx="2976564" cy="2056523"/>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596212" y="3330115"/>
              <a:ext cx="1002462" cy="2976564"/>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662040" y="4526007"/>
              <a:ext cx="2870802" cy="584775"/>
            </a:xfrm>
            <a:prstGeom prst="rect">
              <a:avLst/>
            </a:prstGeom>
            <a:noFill/>
          </p:spPr>
          <p:txBody>
            <a:bodyPr wrap="square" rtlCol="0">
              <a:spAutoFit/>
            </a:bodyPr>
            <a:lstStyle/>
            <a:p>
              <a:pPr algn="ctr"/>
              <a:r>
                <a:rPr lang="en-AU" sz="3200" b="1" dirty="0">
                  <a:solidFill>
                    <a:schemeClr val="bg1"/>
                  </a:solidFill>
                  <a:latin typeface="Roboto" pitchFamily="2" charset="0"/>
                  <a:ea typeface="Roboto" pitchFamily="2" charset="0"/>
                </a:rPr>
                <a:t>A. True</a:t>
              </a:r>
            </a:p>
          </p:txBody>
        </p:sp>
      </p:grpSp>
      <p:pic>
        <p:nvPicPr>
          <p:cNvPr id="17" name="Picture Placeholder 17">
            <a:extLst>
              <a:ext uri="{FF2B5EF4-FFF2-40B4-BE49-F238E27FC236}">
                <a16:creationId xmlns:a16="http://schemas.microsoft.com/office/drawing/2014/main" id="{B83975E3-A90B-495C-95A0-508A2088D7DC}"/>
              </a:ext>
            </a:extLst>
          </p:cNvPr>
          <p:cNvPicPr>
            <a:picLocks noChangeAspect="1"/>
          </p:cNvPicPr>
          <p:nvPr/>
        </p:nvPicPr>
        <p:blipFill>
          <a:blip r:embed="rId4">
            <a:clrChange>
              <a:clrFrom>
                <a:srgbClr val="FFFFFF"/>
              </a:clrFrom>
              <a:clrTo>
                <a:srgbClr val="FFFFFF">
                  <a:alpha val="0"/>
                </a:srgbClr>
              </a:clrTo>
            </a:clrChange>
          </a:blip>
          <a:srcRect t="3401" b="3401"/>
          <a:stretch>
            <a:fillRect/>
          </a:stretch>
        </p:blipFill>
        <p:spPr>
          <a:xfrm>
            <a:off x="8551069" y="2257425"/>
            <a:ext cx="3434005" cy="3200400"/>
          </a:xfrm>
          <a:prstGeom prst="rect">
            <a:avLst/>
          </a:prstGeom>
        </p:spPr>
      </p:pic>
      <p:sp>
        <p:nvSpPr>
          <p:cNvPr id="18" name="TextBox 17">
            <a:extLst>
              <a:ext uri="{FF2B5EF4-FFF2-40B4-BE49-F238E27FC236}">
                <a16:creationId xmlns:a16="http://schemas.microsoft.com/office/drawing/2014/main" id="{291239F8-60C8-426D-94F4-1A00AD5BAEF7}"/>
              </a:ext>
            </a:extLst>
          </p:cNvPr>
          <p:cNvSpPr txBox="1"/>
          <p:nvPr/>
        </p:nvSpPr>
        <p:spPr>
          <a:xfrm>
            <a:off x="8932069" y="5686425"/>
            <a:ext cx="3096344" cy="230832"/>
          </a:xfrm>
          <a:prstGeom prst="rect">
            <a:avLst/>
          </a:prstGeom>
          <a:noFill/>
        </p:spPr>
        <p:txBody>
          <a:bodyPr wrap="square" rtlCol="0">
            <a:spAutoFit/>
          </a:bodyPr>
          <a:lstStyle/>
          <a:p>
            <a:r>
              <a:rPr lang="en-AU" sz="900" b="1"/>
              <a:t>Credit: </a:t>
            </a:r>
            <a:r>
              <a:rPr lang="en-AU" sz="900"/>
              <a:t>flaticon.com</a:t>
            </a:r>
          </a:p>
        </p:txBody>
      </p:sp>
      <p:sp>
        <p:nvSpPr>
          <p:cNvPr id="2" name="Rectangle 1">
            <a:hlinkClick r:id="rId5" action="ppaction://hlinksldjump"/>
            <a:extLst>
              <a:ext uri="{FF2B5EF4-FFF2-40B4-BE49-F238E27FC236}">
                <a16:creationId xmlns:a16="http://schemas.microsoft.com/office/drawing/2014/main" id="{120BDBF6-2D37-49FD-AA0F-58852CD4B1DB}"/>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67712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 Diagonal Corner Rectangle 53">
            <a:extLst>
              <a:ext uri="{FF2B5EF4-FFF2-40B4-BE49-F238E27FC236}">
                <a16:creationId xmlns:a16="http://schemas.microsoft.com/office/drawing/2014/main" id="{72030570-7689-D64F-94F0-ACDFBA697838}"/>
              </a:ext>
            </a:extLst>
          </p:cNvPr>
          <p:cNvSpPr/>
          <p:nvPr/>
        </p:nvSpPr>
        <p:spPr>
          <a:xfrm rot="16200000">
            <a:off x="3349744" y="2658150"/>
            <a:ext cx="856838" cy="264618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 Diagonal Corner Rectangle 50">
            <a:extLst>
              <a:ext uri="{FF2B5EF4-FFF2-40B4-BE49-F238E27FC236}">
                <a16:creationId xmlns:a16="http://schemas.microsoft.com/office/drawing/2014/main" id="{1281B9CF-3259-414D-9CE0-56AF7CB0521F}"/>
              </a:ext>
            </a:extLst>
          </p:cNvPr>
          <p:cNvSpPr/>
          <p:nvPr/>
        </p:nvSpPr>
        <p:spPr>
          <a:xfrm rot="16200000">
            <a:off x="3349744" y="1591350"/>
            <a:ext cx="856838" cy="264618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854869" y="1571625"/>
            <a:ext cx="11201400" cy="704437"/>
          </a:xfrm>
        </p:spPr>
        <p:txBody>
          <a:bodyPr/>
          <a:lstStyle/>
          <a:p>
            <a:pPr>
              <a:lnSpc>
                <a:spcPct val="100000"/>
              </a:lnSpc>
            </a:pPr>
            <a:r>
              <a:rPr lang="en-AU" sz="3200" b="1" dirty="0">
                <a:solidFill>
                  <a:srgbClr val="0B234B"/>
                </a:solidFill>
                <a:latin typeface="Roboto" pitchFamily="2" charset="0"/>
                <a:ea typeface="Roboto" pitchFamily="2" charset="0"/>
              </a:rPr>
              <a:t>How much of the earth is covered by water?</a:t>
            </a:r>
            <a:endParaRPr lang="en-US" sz="3200" b="1" dirty="0">
              <a:solidFill>
                <a:srgbClr val="0B234B"/>
              </a:solidFill>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10446171" y="5892612"/>
            <a:ext cx="1441030"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b="1" dirty="0"/>
              <a:t>Credit: </a:t>
            </a:r>
            <a:r>
              <a:rPr lang="en-AU" sz="1000" dirty="0"/>
              <a:t>flaticon.com</a:t>
            </a:r>
          </a:p>
          <a:p>
            <a:endParaRPr lang="en-AU" sz="1200" kern="0" dirty="0">
              <a:solidFill>
                <a:sysClr val="windowText" lastClr="000000"/>
              </a:solidFill>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1</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2378869" y="2562225"/>
            <a:ext cx="2646190" cy="646331"/>
          </a:xfrm>
          <a:prstGeom prst="rect">
            <a:avLst/>
          </a:prstGeom>
          <a:noFill/>
        </p:spPr>
        <p:txBody>
          <a:bodyPr wrap="square" rtlCol="0">
            <a:spAutoFit/>
          </a:bodyPr>
          <a:lstStyle/>
          <a:p>
            <a:pPr algn="ctr"/>
            <a:r>
              <a:rPr lang="en-AU" sz="3600" b="1" dirty="0">
                <a:solidFill>
                  <a:srgbClr val="761F00"/>
                </a:solidFill>
                <a:latin typeface="+mj-lt"/>
                <a:ea typeface="Roboto" pitchFamily="2" charset="0"/>
              </a:rPr>
              <a:t>A. 50%</a:t>
            </a:r>
          </a:p>
        </p:txBody>
      </p:sp>
      <p:sp>
        <p:nvSpPr>
          <p:cNvPr id="47" name="TextBox 46">
            <a:hlinkClick r:id="" action="ppaction://hlinkshowjump?jump=nextslide"/>
            <a:extLst>
              <a:ext uri="{FF2B5EF4-FFF2-40B4-BE49-F238E27FC236}">
                <a16:creationId xmlns:a16="http://schemas.microsoft.com/office/drawing/2014/main" id="{837B6C93-7A53-9941-89BD-707405B729FD}"/>
              </a:ext>
            </a:extLst>
          </p:cNvPr>
          <p:cNvSpPr txBox="1"/>
          <p:nvPr/>
        </p:nvSpPr>
        <p:spPr>
          <a:xfrm>
            <a:off x="2378869" y="3629025"/>
            <a:ext cx="2646190" cy="646331"/>
          </a:xfrm>
          <a:prstGeom prst="rect">
            <a:avLst/>
          </a:prstGeom>
          <a:noFill/>
        </p:spPr>
        <p:txBody>
          <a:bodyPr wrap="square" rtlCol="0">
            <a:spAutoFit/>
          </a:bodyPr>
          <a:lstStyle/>
          <a:p>
            <a:pPr algn="ctr"/>
            <a:r>
              <a:rPr lang="en-AU" sz="3600" b="1" dirty="0">
                <a:solidFill>
                  <a:srgbClr val="761F00"/>
                </a:solidFill>
                <a:latin typeface="+mj-lt"/>
                <a:ea typeface="Roboto" pitchFamily="2" charset="0"/>
              </a:rPr>
              <a:t>B. 66%</a:t>
            </a:r>
          </a:p>
        </p:txBody>
      </p:sp>
      <p:sp>
        <p:nvSpPr>
          <p:cNvPr id="11" name="Round Diagonal Corner Rectangle 53">
            <a:extLst>
              <a:ext uri="{FF2B5EF4-FFF2-40B4-BE49-F238E27FC236}">
                <a16:creationId xmlns:a16="http://schemas.microsoft.com/office/drawing/2014/main" id="{951DC15C-DE01-4837-97C9-9F67A5DF2EAB}"/>
              </a:ext>
            </a:extLst>
          </p:cNvPr>
          <p:cNvSpPr/>
          <p:nvPr/>
        </p:nvSpPr>
        <p:spPr>
          <a:xfrm rot="16200000">
            <a:off x="3349744" y="3724950"/>
            <a:ext cx="856838" cy="264618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Diagonal Corner Rectangle 53">
            <a:extLst>
              <a:ext uri="{FF2B5EF4-FFF2-40B4-BE49-F238E27FC236}">
                <a16:creationId xmlns:a16="http://schemas.microsoft.com/office/drawing/2014/main" id="{45622C64-B2A6-45A4-B339-B376325BC071}"/>
              </a:ext>
            </a:extLst>
          </p:cNvPr>
          <p:cNvSpPr/>
          <p:nvPr/>
        </p:nvSpPr>
        <p:spPr>
          <a:xfrm rot="16200000">
            <a:off x="3349744" y="4791750"/>
            <a:ext cx="856838" cy="264618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4" action="ppaction://hlinksldjump"/>
            <a:extLst>
              <a:ext uri="{FF2B5EF4-FFF2-40B4-BE49-F238E27FC236}">
                <a16:creationId xmlns:a16="http://schemas.microsoft.com/office/drawing/2014/main" id="{B039DFE3-02B6-4E74-92CA-26DDA6ED1251}"/>
              </a:ext>
            </a:extLst>
          </p:cNvPr>
          <p:cNvPicPr>
            <a:picLocks noChangeAspect="1"/>
          </p:cNvPicPr>
          <p:nvPr/>
        </p:nvPicPr>
        <p:blipFill>
          <a:blip r:embed="rId5"/>
          <a:stretch>
            <a:fillRect/>
          </a:stretch>
        </p:blipFill>
        <p:spPr>
          <a:xfrm>
            <a:off x="2683669" y="4619625"/>
            <a:ext cx="2036240" cy="963251"/>
          </a:xfrm>
          <a:prstGeom prst="rect">
            <a:avLst/>
          </a:prstGeom>
        </p:spPr>
      </p:pic>
      <p:pic>
        <p:nvPicPr>
          <p:cNvPr id="5" name="Picture 4">
            <a:hlinkClick r:id="" action="ppaction://hlinkshowjump?jump=nextslide"/>
            <a:extLst>
              <a:ext uri="{FF2B5EF4-FFF2-40B4-BE49-F238E27FC236}">
                <a16:creationId xmlns:a16="http://schemas.microsoft.com/office/drawing/2014/main" id="{CCE8F916-483C-476D-BE99-F80B7F69D54E}"/>
              </a:ext>
            </a:extLst>
          </p:cNvPr>
          <p:cNvPicPr>
            <a:picLocks noChangeAspect="1"/>
          </p:cNvPicPr>
          <p:nvPr/>
        </p:nvPicPr>
        <p:blipFill>
          <a:blip r:embed="rId6"/>
          <a:stretch>
            <a:fillRect/>
          </a:stretch>
        </p:blipFill>
        <p:spPr>
          <a:xfrm>
            <a:off x="2683669" y="5686425"/>
            <a:ext cx="2036240" cy="963251"/>
          </a:xfrm>
          <a:prstGeom prst="rect">
            <a:avLst/>
          </a:prstGeom>
        </p:spPr>
      </p:pic>
      <p:pic>
        <p:nvPicPr>
          <p:cNvPr id="25" name="Picture Placeholder 5">
            <a:extLst>
              <a:ext uri="{FF2B5EF4-FFF2-40B4-BE49-F238E27FC236}">
                <a16:creationId xmlns:a16="http://schemas.microsoft.com/office/drawing/2014/main" id="{71FC25E9-4501-4FA3-94AE-4389C0C889FD}"/>
              </a:ext>
            </a:extLst>
          </p:cNvPr>
          <p:cNvPicPr>
            <a:picLocks noGrp="1" noChangeAspect="1"/>
          </p:cNvPicPr>
          <p:nvPr>
            <p:ph type="pic" sz="quarter" idx="14"/>
          </p:nvPr>
        </p:nvPicPr>
        <p:blipFill rotWithShape="1">
          <a:blip r:embed="rId7" cstate="email">
            <a:extLst>
              <a:ext uri="{28A0092B-C50C-407E-A947-70E740481C1C}">
                <a14:useLocalDpi xmlns:a14="http://schemas.microsoft.com/office/drawing/2010/main"/>
              </a:ext>
            </a:extLst>
          </a:blip>
          <a:srcRect t="3401" b="3401"/>
          <a:stretch/>
        </p:blipFill>
        <p:spPr>
          <a:xfrm>
            <a:off x="8702418" y="2686707"/>
            <a:ext cx="3300689" cy="3076152"/>
          </a:xfrm>
          <a:prstGeom prst="rect">
            <a:avLst/>
          </a:prstGeom>
        </p:spPr>
      </p:pic>
    </p:spTree>
    <p:extLst>
      <p:ext uri="{BB962C8B-B14F-4D97-AF65-F5344CB8AC3E}">
        <p14:creationId xmlns:p14="http://schemas.microsoft.com/office/powerpoint/2010/main" val="1494398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4" y="1500775"/>
            <a:ext cx="12287043" cy="1176006"/>
          </a:xfrm>
        </p:spPr>
        <p:txBody>
          <a:bodyPr lIns="91440" tIns="45720" rIns="91440" bIns="45720" anchor="t"/>
          <a:lstStyle/>
          <a:p>
            <a:pPr>
              <a:lnSpc>
                <a:spcPct val="100000"/>
              </a:lnSpc>
            </a:pPr>
            <a:r>
              <a:rPr lang="en-AU" sz="3200" b="1" dirty="0">
                <a:solidFill>
                  <a:srgbClr val="0B234B"/>
                </a:solidFill>
                <a:latin typeface="Roboto" pitchFamily="2" charset="0"/>
                <a:ea typeface="Roboto" pitchFamily="2" charset="0"/>
              </a:rPr>
              <a:t>How many people do not have a decent toilet of their own?</a:t>
            </a:r>
          </a:p>
          <a:p>
            <a:pPr>
              <a:lnSpc>
                <a:spcPct val="100000"/>
              </a:lnSpc>
            </a:pPr>
            <a:endParaRPr lang="en-US" sz="3200" dirty="0">
              <a:solidFill>
                <a:schemeClr val="bg2">
                  <a:lumMod val="25000"/>
                </a:schemeClr>
              </a:solidFill>
              <a:latin typeface="Roboto"/>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10</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15" name="Round Diagonal Corner Rectangle 14">
            <a:extLst>
              <a:ext uri="{FF2B5EF4-FFF2-40B4-BE49-F238E27FC236}">
                <a16:creationId xmlns:a16="http://schemas.microsoft.com/office/drawing/2014/main" id="{9A88B967-B7CB-5C4D-BC47-EF70331B89BE}"/>
              </a:ext>
            </a:extLst>
          </p:cNvPr>
          <p:cNvSpPr/>
          <p:nvPr/>
        </p:nvSpPr>
        <p:spPr>
          <a:xfrm rot="16200000">
            <a:off x="2457620" y="3426010"/>
            <a:ext cx="856838" cy="26461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 Diagonal Corner Rectangle 15">
            <a:extLst>
              <a:ext uri="{FF2B5EF4-FFF2-40B4-BE49-F238E27FC236}">
                <a16:creationId xmlns:a16="http://schemas.microsoft.com/office/drawing/2014/main" id="{FB0F98AF-A036-F748-B62A-16ECABB65A53}"/>
              </a:ext>
            </a:extLst>
          </p:cNvPr>
          <p:cNvSpPr/>
          <p:nvPr/>
        </p:nvSpPr>
        <p:spPr>
          <a:xfrm rot="16200000">
            <a:off x="1825744" y="2200950"/>
            <a:ext cx="856838" cy="26461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F21F06E-8D73-4594-990C-B7748D843936}"/>
              </a:ext>
            </a:extLst>
          </p:cNvPr>
          <p:cNvPicPr>
            <a:picLocks noChangeAspect="1"/>
          </p:cNvPicPr>
          <p:nvPr/>
        </p:nvPicPr>
        <p:blipFill>
          <a:blip r:embed="rId4"/>
          <a:stretch>
            <a:fillRect/>
          </a:stretch>
        </p:blipFill>
        <p:spPr>
          <a:xfrm>
            <a:off x="4588669" y="3095625"/>
            <a:ext cx="2651990" cy="859611"/>
          </a:xfrm>
          <a:prstGeom prst="rect">
            <a:avLst/>
          </a:prstGeom>
        </p:spPr>
      </p:pic>
      <p:pic>
        <p:nvPicPr>
          <p:cNvPr id="3" name="Picture 2">
            <a:extLst>
              <a:ext uri="{FF2B5EF4-FFF2-40B4-BE49-F238E27FC236}">
                <a16:creationId xmlns:a16="http://schemas.microsoft.com/office/drawing/2014/main" id="{EBFE7F39-FC00-4859-B5DB-9191BF69582C}"/>
              </a:ext>
            </a:extLst>
          </p:cNvPr>
          <p:cNvPicPr>
            <a:picLocks noChangeAspect="1"/>
          </p:cNvPicPr>
          <p:nvPr/>
        </p:nvPicPr>
        <p:blipFill>
          <a:blip r:embed="rId4"/>
          <a:stretch>
            <a:fillRect/>
          </a:stretch>
        </p:blipFill>
        <p:spPr>
          <a:xfrm>
            <a:off x="5259231" y="4334753"/>
            <a:ext cx="2651990" cy="859611"/>
          </a:xfrm>
          <a:prstGeom prst="rect">
            <a:avLst/>
          </a:prstGeom>
        </p:spPr>
      </p:pic>
      <p:pic>
        <p:nvPicPr>
          <p:cNvPr id="20" name="Picture 2" descr="https://eastasia1-mediap.svc.ms/transform/thumbnail?provider=spo&amp;inputFormat=jpg&amp;cs=fFNQTw&amp;docid=https%3A%2F%2Fcaritasaus-my.sharepoint.com%3A443%2F_api%2Fv2.0%2Fdrives%2Fb!Q193SlK-PUyT61a6UID4bk0yfIKV3epFhe1xJoE7UY9NMwCeAN14T5gVKAjYNROC%2Fitems%2F01P3EFBMXE2PVD44G3GNBYR64PHRGAYEJX%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kwNDAwIiwiZXhwIjoiMTYwODAxMjA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TzBZK3J2UlY4L2MzYWZZbGlMREs5WkNKUjV6VklPT3lma0Y1c3FNRGsxZz0&amp;encodeFailures=1&amp;srcWidth=&amp;srcHeight=&amp;width=1210&amp;height=807&amp;action=Access">
            <a:extLst>
              <a:ext uri="{FF2B5EF4-FFF2-40B4-BE49-F238E27FC236}">
                <a16:creationId xmlns:a16="http://schemas.microsoft.com/office/drawing/2014/main" id="{0297FC16-D805-4923-83D4-3336684D09B5}"/>
              </a:ext>
            </a:extLst>
          </p:cNvPr>
          <p:cNvPicPr>
            <a:picLocks noGrp="1" noChangeAspect="1" noChangeArrowheads="1"/>
          </p:cNvPicPr>
          <p:nvPr>
            <p:ph type="pic" sz="quarter" idx="14"/>
          </p:nvPr>
        </p:nvPicPr>
        <p:blipFill>
          <a:blip r:embed="rId5">
            <a:extLst>
              <a:ext uri="{28A0092B-C50C-407E-A947-70E740481C1C}">
                <a14:useLocalDpi xmlns:a14="http://schemas.microsoft.com/office/drawing/2010/main" val="0"/>
              </a:ext>
            </a:extLst>
          </a:blip>
          <a:srcRect l="14263" r="14263"/>
          <a:stretch>
            <a:fillRect/>
          </a:stretch>
        </p:blipFill>
        <p:spPr bwMode="auto">
          <a:xfrm>
            <a:off x="8684911" y="2248626"/>
            <a:ext cx="4091803" cy="381344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3C847A97-2D0A-47F5-8A7C-85844ECD9CF6}"/>
              </a:ext>
            </a:extLst>
          </p:cNvPr>
          <p:cNvSpPr txBox="1"/>
          <p:nvPr/>
        </p:nvSpPr>
        <p:spPr>
          <a:xfrm>
            <a:off x="8684910" y="6182166"/>
            <a:ext cx="4229231" cy="400110"/>
          </a:xfrm>
          <a:prstGeom prst="rect">
            <a:avLst/>
          </a:prstGeom>
          <a:noFill/>
        </p:spPr>
        <p:txBody>
          <a:bodyPr wrap="square" rtlCol="0">
            <a:spAutoFit/>
          </a:bodyPr>
          <a:lstStyle/>
          <a:p>
            <a:r>
              <a:rPr lang="en-AU" sz="1000" dirty="0" err="1">
                <a:latin typeface="+mj-lt"/>
                <a:ea typeface="Roboto" pitchFamily="2" charset="0"/>
              </a:rPr>
              <a:t>Arsad</a:t>
            </a:r>
            <a:r>
              <a:rPr lang="en-AU" sz="1000" dirty="0">
                <a:latin typeface="+mj-lt"/>
                <a:ea typeface="Roboto" pitchFamily="2" charset="0"/>
              </a:rPr>
              <a:t> washes his hands next to his new toilet in his house in Indonesia. Photo credit:  Laz </a:t>
            </a:r>
            <a:r>
              <a:rPr lang="en-AU" sz="1000" dirty="0" err="1">
                <a:latin typeface="+mj-lt"/>
                <a:ea typeface="Roboto" pitchFamily="2" charset="0"/>
              </a:rPr>
              <a:t>Harfa</a:t>
            </a:r>
            <a:endParaRPr lang="en-AU" sz="1000" dirty="0">
              <a:latin typeface="+mj-lt"/>
              <a:ea typeface="Roboto" pitchFamily="2" charset="0"/>
            </a:endParaRPr>
          </a:p>
        </p:txBody>
      </p:sp>
      <p:sp>
        <p:nvSpPr>
          <p:cNvPr id="7" name="TextBox 6">
            <a:extLst>
              <a:ext uri="{FF2B5EF4-FFF2-40B4-BE49-F238E27FC236}">
                <a16:creationId xmlns:a16="http://schemas.microsoft.com/office/drawing/2014/main" id="{7B2A3EB7-0769-4FE6-BD74-E2097F4843F2}"/>
              </a:ext>
            </a:extLst>
          </p:cNvPr>
          <p:cNvSpPr txBox="1"/>
          <p:nvPr/>
        </p:nvSpPr>
        <p:spPr>
          <a:xfrm>
            <a:off x="5045868" y="3248025"/>
            <a:ext cx="2079353" cy="523220"/>
          </a:xfrm>
          <a:prstGeom prst="rect">
            <a:avLst/>
          </a:prstGeom>
          <a:noFill/>
        </p:spPr>
        <p:txBody>
          <a:bodyPr wrap="square" rtlCol="0">
            <a:spAutoFit/>
          </a:bodyPr>
          <a:lstStyle/>
          <a:p>
            <a:r>
              <a:rPr lang="en-AU" sz="2800" b="1" dirty="0">
                <a:solidFill>
                  <a:srgbClr val="761F00"/>
                </a:solidFill>
                <a:latin typeface="Roboto" pitchFamily="2" charset="0"/>
                <a:ea typeface="Roboto" pitchFamily="2" charset="0"/>
              </a:rPr>
              <a:t>B. 1 billion</a:t>
            </a:r>
          </a:p>
        </p:txBody>
      </p:sp>
      <p:sp>
        <p:nvSpPr>
          <p:cNvPr id="8" name="TextBox 7">
            <a:extLst>
              <a:ext uri="{FF2B5EF4-FFF2-40B4-BE49-F238E27FC236}">
                <a16:creationId xmlns:a16="http://schemas.microsoft.com/office/drawing/2014/main" id="{BFA1ABED-D66B-4E1B-8F42-47D22AEEC62F}"/>
              </a:ext>
            </a:extLst>
          </p:cNvPr>
          <p:cNvSpPr txBox="1"/>
          <p:nvPr/>
        </p:nvSpPr>
        <p:spPr>
          <a:xfrm>
            <a:off x="1159669" y="3248025"/>
            <a:ext cx="2286000" cy="523220"/>
          </a:xfrm>
          <a:prstGeom prst="rect">
            <a:avLst/>
          </a:prstGeom>
          <a:noFill/>
        </p:spPr>
        <p:txBody>
          <a:bodyPr wrap="square" rtlCol="0">
            <a:spAutoFit/>
          </a:bodyPr>
          <a:lstStyle/>
          <a:p>
            <a:r>
              <a:rPr lang="en-AU" sz="2800" b="1" dirty="0">
                <a:solidFill>
                  <a:srgbClr val="761F00"/>
                </a:solidFill>
                <a:latin typeface="Roboto" pitchFamily="2" charset="0"/>
                <a:ea typeface="Roboto" pitchFamily="2" charset="0"/>
              </a:rPr>
              <a:t>A. 2.3 billion</a:t>
            </a:r>
          </a:p>
        </p:txBody>
      </p:sp>
      <p:sp>
        <p:nvSpPr>
          <p:cNvPr id="9" name="TextBox 8">
            <a:extLst>
              <a:ext uri="{FF2B5EF4-FFF2-40B4-BE49-F238E27FC236}">
                <a16:creationId xmlns:a16="http://schemas.microsoft.com/office/drawing/2014/main" id="{75F8FB49-FA5B-41F6-A02E-AAA925B3AFD0}"/>
              </a:ext>
            </a:extLst>
          </p:cNvPr>
          <p:cNvSpPr txBox="1"/>
          <p:nvPr/>
        </p:nvSpPr>
        <p:spPr>
          <a:xfrm>
            <a:off x="1735273" y="4473085"/>
            <a:ext cx="2495844" cy="523220"/>
          </a:xfrm>
          <a:prstGeom prst="rect">
            <a:avLst/>
          </a:prstGeom>
          <a:noFill/>
        </p:spPr>
        <p:txBody>
          <a:bodyPr wrap="square" rtlCol="0">
            <a:spAutoFit/>
          </a:bodyPr>
          <a:lstStyle/>
          <a:p>
            <a:r>
              <a:rPr lang="en-AU" sz="2800" b="1" dirty="0">
                <a:solidFill>
                  <a:srgbClr val="761F00"/>
                </a:solidFill>
                <a:latin typeface="Roboto" pitchFamily="2" charset="0"/>
                <a:ea typeface="Roboto" pitchFamily="2" charset="0"/>
              </a:rPr>
              <a:t>C. 892 million</a:t>
            </a:r>
          </a:p>
        </p:txBody>
      </p:sp>
      <p:sp>
        <p:nvSpPr>
          <p:cNvPr id="10" name="TextBox 9">
            <a:extLst>
              <a:ext uri="{FF2B5EF4-FFF2-40B4-BE49-F238E27FC236}">
                <a16:creationId xmlns:a16="http://schemas.microsoft.com/office/drawing/2014/main" id="{2CD4C97A-80A2-45CC-92B5-CCD8BA715B81}"/>
              </a:ext>
            </a:extLst>
          </p:cNvPr>
          <p:cNvSpPr txBox="1"/>
          <p:nvPr/>
        </p:nvSpPr>
        <p:spPr>
          <a:xfrm>
            <a:off x="5417491" y="4487153"/>
            <a:ext cx="2594546" cy="523220"/>
          </a:xfrm>
          <a:prstGeom prst="rect">
            <a:avLst/>
          </a:prstGeom>
          <a:noFill/>
        </p:spPr>
        <p:txBody>
          <a:bodyPr wrap="square" rtlCol="0">
            <a:spAutoFit/>
          </a:bodyPr>
          <a:lstStyle/>
          <a:p>
            <a:r>
              <a:rPr lang="en-AU" sz="2800" b="1" dirty="0">
                <a:solidFill>
                  <a:srgbClr val="761F00"/>
                </a:solidFill>
                <a:latin typeface="Roboto" pitchFamily="2" charset="0"/>
                <a:ea typeface="Roboto" pitchFamily="2" charset="0"/>
              </a:rPr>
              <a:t>D. 300 million</a:t>
            </a:r>
          </a:p>
        </p:txBody>
      </p:sp>
      <p:sp>
        <p:nvSpPr>
          <p:cNvPr id="4" name="Rectangle 3">
            <a:hlinkClick r:id="rId6" action="ppaction://hlinksldjump"/>
            <a:extLst>
              <a:ext uri="{FF2B5EF4-FFF2-40B4-BE49-F238E27FC236}">
                <a16:creationId xmlns:a16="http://schemas.microsoft.com/office/drawing/2014/main" id="{2FE95139-43E8-4855-93C3-208264B53E94}"/>
              </a:ext>
            </a:extLst>
          </p:cNvPr>
          <p:cNvSpPr/>
          <p:nvPr/>
        </p:nvSpPr>
        <p:spPr>
          <a:xfrm>
            <a:off x="801666" y="3056352"/>
            <a:ext cx="281835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dirty="0"/>
          </a:p>
        </p:txBody>
      </p:sp>
      <p:sp>
        <p:nvSpPr>
          <p:cNvPr id="5" name="Rectangle 4">
            <a:hlinkClick r:id="rId6" action="ppaction://hlinksldjump"/>
            <a:extLst>
              <a:ext uri="{FF2B5EF4-FFF2-40B4-BE49-F238E27FC236}">
                <a16:creationId xmlns:a16="http://schemas.microsoft.com/office/drawing/2014/main" id="{EDBADEE5-0320-4120-9728-663D6FFF8B89}"/>
              </a:ext>
            </a:extLst>
          </p:cNvPr>
          <p:cNvSpPr/>
          <p:nvPr/>
        </p:nvSpPr>
        <p:spPr>
          <a:xfrm>
            <a:off x="4534421" y="3031299"/>
            <a:ext cx="270623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7" action="ppaction://hlinksldjump"/>
            <a:extLst>
              <a:ext uri="{FF2B5EF4-FFF2-40B4-BE49-F238E27FC236}">
                <a16:creationId xmlns:a16="http://schemas.microsoft.com/office/drawing/2014/main" id="{2D80FEA2-9E5C-4CD5-8E24-4B2C645F6D1C}"/>
              </a:ext>
            </a:extLst>
          </p:cNvPr>
          <p:cNvSpPr/>
          <p:nvPr/>
        </p:nvSpPr>
        <p:spPr>
          <a:xfrm>
            <a:off x="1463813" y="4288718"/>
            <a:ext cx="281835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Rectangle 10">
            <a:hlinkClick r:id="rId6" action="ppaction://hlinksldjump"/>
            <a:extLst>
              <a:ext uri="{FF2B5EF4-FFF2-40B4-BE49-F238E27FC236}">
                <a16:creationId xmlns:a16="http://schemas.microsoft.com/office/drawing/2014/main" id="{877BD4D2-2E44-442C-98B0-6434C779C0C0}"/>
              </a:ext>
            </a:extLst>
          </p:cNvPr>
          <p:cNvSpPr/>
          <p:nvPr/>
        </p:nvSpPr>
        <p:spPr>
          <a:xfrm>
            <a:off x="5088074" y="4327838"/>
            <a:ext cx="281835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7754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598351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730159" y="2384417"/>
            <a:ext cx="5230110" cy="4093428"/>
          </a:xfrm>
          <a:prstGeom prst="rect">
            <a:avLst/>
          </a:prstGeom>
        </p:spPr>
        <p:txBody>
          <a:bodyPr wrap="square">
            <a:spAutoFit/>
          </a:bodyPr>
          <a:lstStyle/>
          <a:p>
            <a:r>
              <a:rPr lang="en-AU" sz="3600" b="1" dirty="0">
                <a:solidFill>
                  <a:srgbClr val="0C244C"/>
                </a:solidFill>
                <a:latin typeface="+mj-lt"/>
                <a:ea typeface="Roboto" pitchFamily="2" charset="0"/>
              </a:rPr>
              <a:t>CORRECT!</a:t>
            </a:r>
          </a:p>
          <a:p>
            <a:r>
              <a:rPr lang="en-AU" sz="2800" dirty="0">
                <a:latin typeface="+mj-lt"/>
                <a:ea typeface="Roboto" pitchFamily="2" charset="0"/>
              </a:rPr>
              <a:t>Access to clean, safe toilets will have a positive impact on learning for all children, in particular for girls. It will also prevent the spread of diseases and improve the health of the community.</a:t>
            </a:r>
          </a:p>
          <a:p>
            <a:endParaRPr lang="en-AU" sz="2800" dirty="0">
              <a:solidFill>
                <a:srgbClr val="0C244C"/>
              </a:solidFill>
              <a:latin typeface="+mj-lt"/>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16" name="Group 15">
            <a:extLst>
              <a:ext uri="{FF2B5EF4-FFF2-40B4-BE49-F238E27FC236}">
                <a16:creationId xmlns:a16="http://schemas.microsoft.com/office/drawing/2014/main" id="{ABDBF017-3F1B-D941-9E18-90DEB6C4BED1}"/>
              </a:ext>
            </a:extLst>
          </p:cNvPr>
          <p:cNvGrpSpPr/>
          <p:nvPr/>
        </p:nvGrpSpPr>
        <p:grpSpPr>
          <a:xfrm rot="1515613">
            <a:off x="5273025" y="2094786"/>
            <a:ext cx="2917007" cy="2075418"/>
            <a:chOff x="3633443" y="4298271"/>
            <a:chExt cx="2917007" cy="2075418"/>
          </a:xfrm>
        </p:grpSpPr>
        <p:sp>
          <p:nvSpPr>
            <p:cNvPr id="17" name="Left Arrow 3">
              <a:hlinkClick r:id="" action="ppaction://hlinkshowjump?jump=previousslide"/>
              <a:extLst>
                <a:ext uri="{FF2B5EF4-FFF2-40B4-BE49-F238E27FC236}">
                  <a16:creationId xmlns:a16="http://schemas.microsoft.com/office/drawing/2014/main" id="{7283C8EA-3500-8A48-98FF-A8F97F9601E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18" name="Round Diagonal Corner Rectangle 17">
              <a:extLst>
                <a:ext uri="{FF2B5EF4-FFF2-40B4-BE49-F238E27FC236}">
                  <a16:creationId xmlns:a16="http://schemas.microsoft.com/office/drawing/2014/main" id="{868D5593-1098-D44F-A9D9-10B66207C181}"/>
                </a:ext>
              </a:extLst>
            </p:cNvPr>
            <p:cNvSpPr/>
            <p:nvPr/>
          </p:nvSpPr>
          <p:spPr>
            <a:xfrm rot="15303666">
              <a:off x="4596212" y="3556472"/>
              <a:ext cx="1002462" cy="2523850"/>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8968D2B-7CD1-8548-8B77-0B47C26ADEAE}"/>
                </a:ext>
              </a:extLst>
            </p:cNvPr>
            <p:cNvSpPr txBox="1"/>
            <p:nvPr/>
          </p:nvSpPr>
          <p:spPr>
            <a:xfrm rot="20703666">
              <a:off x="3633443" y="4298271"/>
              <a:ext cx="2917007" cy="1077218"/>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C. </a:t>
              </a:r>
            </a:p>
            <a:p>
              <a:pPr algn="ctr"/>
              <a:r>
                <a:rPr lang="en-AU" sz="3200" b="1">
                  <a:solidFill>
                    <a:schemeClr val="bg1"/>
                  </a:solidFill>
                  <a:latin typeface="Roboto" pitchFamily="2" charset="0"/>
                  <a:ea typeface="Roboto" pitchFamily="2" charset="0"/>
                </a:rPr>
                <a:t>892 million</a:t>
              </a:r>
            </a:p>
          </p:txBody>
        </p:sp>
      </p:grpSp>
      <p:pic>
        <p:nvPicPr>
          <p:cNvPr id="12" name="Picture 2" descr="https://eastasia1-mediap.svc.ms/transform/thumbnail?provider=spo&amp;inputFormat=jpg&amp;cs=fFNQTw&amp;docid=https%3A%2F%2Fcaritasaus-my.sharepoint.com%3A443%2F_api%2Fv2.0%2Fdrives%2Fb!Q193SlK-PUyT61a6UID4bk0yfIKV3epFhe1xJoE7UY9NMwCeAN14T5gVKAjYNROC%2Fitems%2F01P3EFBMXE2PVD44G3GNBYR64PHRGAYEJX%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kwNDAwIiwiZXhwIjoiMTYwODAxMjA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TzBZK3J2UlY4L2MzYWZZbGlMREs5WkNKUjV6VklPT3lma0Y1c3FNRGsxZz0&amp;encodeFailures=1&amp;srcWidth=&amp;srcHeight=&amp;width=1210&amp;height=807&amp;action=Access">
            <a:extLst>
              <a:ext uri="{FF2B5EF4-FFF2-40B4-BE49-F238E27FC236}">
                <a16:creationId xmlns:a16="http://schemas.microsoft.com/office/drawing/2014/main" id="{160BE6F6-74B6-40D6-BBF5-99D66C1FEE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263" r="14263"/>
          <a:stretch>
            <a:fillRect/>
          </a:stretch>
        </p:blipFill>
        <p:spPr bwMode="auto">
          <a:xfrm>
            <a:off x="8551069" y="2192323"/>
            <a:ext cx="4163310" cy="388009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9214820-CA56-497C-BFE2-15BD7A6CFCDE}"/>
              </a:ext>
            </a:extLst>
          </p:cNvPr>
          <p:cNvSpPr txBox="1"/>
          <p:nvPr/>
        </p:nvSpPr>
        <p:spPr>
          <a:xfrm>
            <a:off x="8627269" y="6219825"/>
            <a:ext cx="3810000" cy="369332"/>
          </a:xfrm>
          <a:prstGeom prst="rect">
            <a:avLst/>
          </a:prstGeom>
          <a:noFill/>
        </p:spPr>
        <p:txBody>
          <a:bodyPr wrap="square" rtlCol="0">
            <a:spAutoFit/>
          </a:bodyPr>
          <a:lstStyle/>
          <a:p>
            <a:r>
              <a:rPr lang="en-AU" sz="900" dirty="0" err="1">
                <a:latin typeface="+mj-lt"/>
                <a:ea typeface="Roboto" pitchFamily="2" charset="0"/>
              </a:rPr>
              <a:t>Arsad</a:t>
            </a:r>
            <a:r>
              <a:rPr lang="en-AU" sz="900" dirty="0">
                <a:latin typeface="+mj-lt"/>
                <a:ea typeface="Roboto" pitchFamily="2" charset="0"/>
              </a:rPr>
              <a:t> washes his hands next to his new toilet in his house in Indonesia Photo credit: Laz </a:t>
            </a:r>
            <a:r>
              <a:rPr lang="en-AU" sz="900" dirty="0" err="1">
                <a:latin typeface="+mj-lt"/>
                <a:ea typeface="Roboto" pitchFamily="2" charset="0"/>
              </a:rPr>
              <a:t>Harfa</a:t>
            </a:r>
            <a:endParaRPr lang="en-AU" sz="900" dirty="0">
              <a:latin typeface="+mj-lt"/>
              <a:ea typeface="Roboto" pitchFamily="2" charset="0"/>
            </a:endParaRPr>
          </a:p>
        </p:txBody>
      </p:sp>
      <p:sp>
        <p:nvSpPr>
          <p:cNvPr id="2" name="Rectangle 1">
            <a:hlinkClick r:id="rId5" action="ppaction://hlinksldjump"/>
            <a:extLst>
              <a:ext uri="{FF2B5EF4-FFF2-40B4-BE49-F238E27FC236}">
                <a16:creationId xmlns:a16="http://schemas.microsoft.com/office/drawing/2014/main" id="{A9B7BEDA-6C86-40D1-9E38-F33522C43858}"/>
              </a:ext>
            </a:extLst>
          </p:cNvPr>
          <p:cNvSpPr/>
          <p:nvPr/>
        </p:nvSpPr>
        <p:spPr>
          <a:xfrm>
            <a:off x="-112734" y="0"/>
            <a:ext cx="13665896" cy="756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47192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245270" y="1519897"/>
            <a:ext cx="12702869" cy="1404606"/>
          </a:xfrm>
        </p:spPr>
        <p:txBody>
          <a:bodyPr/>
          <a:lstStyle/>
          <a:p>
            <a:r>
              <a:rPr lang="en-AU" sz="3200" b="1" dirty="0">
                <a:solidFill>
                  <a:srgbClr val="0B234B"/>
                </a:solidFill>
                <a:latin typeface="Roboto" pitchFamily="2" charset="0"/>
                <a:ea typeface="Roboto" pitchFamily="2" charset="0"/>
              </a:rPr>
              <a:t>How many children (under 15) die every year due to unsafe water, sanitation and hygiene facilities?</a:t>
            </a:r>
          </a:p>
          <a:p>
            <a:endParaRPr lang="en-US" sz="3200" dirty="0">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11</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0" name="Text Placeholder 11">
            <a:extLst>
              <a:ext uri="{FF2B5EF4-FFF2-40B4-BE49-F238E27FC236}">
                <a16:creationId xmlns:a16="http://schemas.microsoft.com/office/drawing/2014/main" id="{535330C2-6C2A-F543-8DF5-FDDEB00C92B9}"/>
              </a:ext>
            </a:extLst>
          </p:cNvPr>
          <p:cNvSpPr txBox="1">
            <a:spLocks/>
          </p:cNvSpPr>
          <p:nvPr/>
        </p:nvSpPr>
        <p:spPr>
          <a:xfrm>
            <a:off x="8013522" y="6306690"/>
            <a:ext cx="4576147" cy="370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900" dirty="0" err="1">
                <a:latin typeface="+mj-lt"/>
                <a:ea typeface="Roboto" pitchFamily="2" charset="0"/>
              </a:rPr>
              <a:t>Thandolwayo</a:t>
            </a:r>
            <a:r>
              <a:rPr lang="en-US" sz="900" dirty="0">
                <a:latin typeface="+mj-lt"/>
                <a:ea typeface="Roboto" pitchFamily="2" charset="0"/>
              </a:rPr>
              <a:t> playing with her school friends in Zimbabwe </a:t>
            </a:r>
          </a:p>
          <a:p>
            <a:r>
              <a:rPr lang="en-US" sz="900" dirty="0">
                <a:latin typeface="+mj-lt"/>
                <a:ea typeface="Roboto" pitchFamily="2" charset="0"/>
              </a:rPr>
              <a:t>Photo Richard Wainwright</a:t>
            </a:r>
          </a:p>
        </p:txBody>
      </p:sp>
      <p:sp>
        <p:nvSpPr>
          <p:cNvPr id="22" name="Round Diagonal Corner Rectangle 21">
            <a:extLst>
              <a:ext uri="{FF2B5EF4-FFF2-40B4-BE49-F238E27FC236}">
                <a16:creationId xmlns:a16="http://schemas.microsoft.com/office/drawing/2014/main" id="{D26A8A27-FD17-F541-8B9A-C841CF2B518E}"/>
              </a:ext>
            </a:extLst>
          </p:cNvPr>
          <p:cNvSpPr/>
          <p:nvPr/>
        </p:nvSpPr>
        <p:spPr>
          <a:xfrm rot="16200000">
            <a:off x="5188950" y="2190544"/>
            <a:ext cx="780638" cy="2438400"/>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22">
            <a:extLst>
              <a:ext uri="{FF2B5EF4-FFF2-40B4-BE49-F238E27FC236}">
                <a16:creationId xmlns:a16="http://schemas.microsoft.com/office/drawing/2014/main" id="{E26F9B2C-1540-4A45-97C9-FE45018CF42C}"/>
              </a:ext>
            </a:extLst>
          </p:cNvPr>
          <p:cNvSpPr/>
          <p:nvPr/>
        </p:nvSpPr>
        <p:spPr>
          <a:xfrm rot="16200000">
            <a:off x="1680829" y="2076242"/>
            <a:ext cx="780638" cy="2667001"/>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hlinkClick r:id="" action="ppaction://hlinkshowjump?jump=nextslide"/>
            <a:extLst>
              <a:ext uri="{FF2B5EF4-FFF2-40B4-BE49-F238E27FC236}">
                <a16:creationId xmlns:a16="http://schemas.microsoft.com/office/drawing/2014/main" id="{95416ED1-250D-824F-B1E4-723D4A61AB84}"/>
              </a:ext>
            </a:extLst>
          </p:cNvPr>
          <p:cNvSpPr txBox="1"/>
          <p:nvPr/>
        </p:nvSpPr>
        <p:spPr>
          <a:xfrm>
            <a:off x="1118646" y="3095625"/>
            <a:ext cx="1905000"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A. 5000</a:t>
            </a:r>
          </a:p>
        </p:txBody>
      </p:sp>
      <p:sp>
        <p:nvSpPr>
          <p:cNvPr id="25" name="TextBox 24">
            <a:hlinkClick r:id="" action="ppaction://hlinkshowjump?jump=nextslide"/>
            <a:extLst>
              <a:ext uri="{FF2B5EF4-FFF2-40B4-BE49-F238E27FC236}">
                <a16:creationId xmlns:a16="http://schemas.microsoft.com/office/drawing/2014/main" id="{4CDEDFB2-2B7E-3049-8FAB-A68E306A9A7D}"/>
              </a:ext>
            </a:extLst>
          </p:cNvPr>
          <p:cNvSpPr txBox="1"/>
          <p:nvPr/>
        </p:nvSpPr>
        <p:spPr>
          <a:xfrm>
            <a:off x="4512469" y="3095625"/>
            <a:ext cx="2362200"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B. 85,700</a:t>
            </a:r>
          </a:p>
        </p:txBody>
      </p:sp>
      <p:sp>
        <p:nvSpPr>
          <p:cNvPr id="26" name="Round Diagonal Corner Rectangle 25">
            <a:extLst>
              <a:ext uri="{FF2B5EF4-FFF2-40B4-BE49-F238E27FC236}">
                <a16:creationId xmlns:a16="http://schemas.microsoft.com/office/drawing/2014/main" id="{2E7620A3-C273-B840-AD75-935A013250DE}"/>
              </a:ext>
            </a:extLst>
          </p:cNvPr>
          <p:cNvSpPr/>
          <p:nvPr/>
        </p:nvSpPr>
        <p:spPr>
          <a:xfrm rot="16200000">
            <a:off x="1652046" y="3629025"/>
            <a:ext cx="762000" cy="2438400"/>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hlinkClick r:id="rId4" action="ppaction://hlinksldjump"/>
            <a:extLst>
              <a:ext uri="{FF2B5EF4-FFF2-40B4-BE49-F238E27FC236}">
                <a16:creationId xmlns:a16="http://schemas.microsoft.com/office/drawing/2014/main" id="{0A5251A2-E42A-6D44-849F-33F75D8B3B3A}"/>
              </a:ext>
            </a:extLst>
          </p:cNvPr>
          <p:cNvSpPr txBox="1"/>
          <p:nvPr/>
        </p:nvSpPr>
        <p:spPr>
          <a:xfrm>
            <a:off x="890045" y="4525058"/>
            <a:ext cx="2286000" cy="646331"/>
          </a:xfrm>
          <a:prstGeom prst="rect">
            <a:avLst/>
          </a:prstGeom>
          <a:solidFill>
            <a:srgbClr val="E4DBCA"/>
          </a:solidFill>
        </p:spPr>
        <p:txBody>
          <a:bodyPr wrap="square" rtlCol="0">
            <a:spAutoFit/>
          </a:bodyPr>
          <a:lstStyle/>
          <a:p>
            <a:r>
              <a:rPr lang="en-AU" sz="3600" b="1" dirty="0">
                <a:solidFill>
                  <a:srgbClr val="761F00"/>
                </a:solidFill>
                <a:latin typeface="Roboto" pitchFamily="2" charset="0"/>
                <a:ea typeface="Roboto" pitchFamily="2" charset="0"/>
              </a:rPr>
              <a:t>C. 63,000</a:t>
            </a:r>
          </a:p>
        </p:txBody>
      </p:sp>
      <p:pic>
        <p:nvPicPr>
          <p:cNvPr id="5" name="Picture Placeholder 4">
            <a:extLst>
              <a:ext uri="{FF2B5EF4-FFF2-40B4-BE49-F238E27FC236}">
                <a16:creationId xmlns:a16="http://schemas.microsoft.com/office/drawing/2014/main" id="{FEEB6A6E-A598-47C2-9E47-8040FFBC696C}"/>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4258" r="14258"/>
          <a:stretch>
            <a:fillRect/>
          </a:stretch>
        </p:blipFill>
        <p:spPr>
          <a:xfrm>
            <a:off x="8093869" y="2562225"/>
            <a:ext cx="4014530" cy="3743980"/>
          </a:xfrm>
        </p:spPr>
      </p:pic>
      <p:sp>
        <p:nvSpPr>
          <p:cNvPr id="15" name="Round Diagonal Corner Rectangle 25">
            <a:extLst>
              <a:ext uri="{FF2B5EF4-FFF2-40B4-BE49-F238E27FC236}">
                <a16:creationId xmlns:a16="http://schemas.microsoft.com/office/drawing/2014/main" id="{0E6FE65B-9AB1-4F66-8C45-6F5DCA6A1545}"/>
              </a:ext>
            </a:extLst>
          </p:cNvPr>
          <p:cNvSpPr/>
          <p:nvPr/>
        </p:nvSpPr>
        <p:spPr>
          <a:xfrm rot="16200000">
            <a:off x="5160169" y="3667125"/>
            <a:ext cx="762000" cy="2362200"/>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7E8E6A-38AD-4F16-B3D6-C1CE0891F103}"/>
              </a:ext>
            </a:extLst>
          </p:cNvPr>
          <p:cNvSpPr txBox="1"/>
          <p:nvPr/>
        </p:nvSpPr>
        <p:spPr>
          <a:xfrm>
            <a:off x="4817269" y="4543425"/>
            <a:ext cx="1600200" cy="584775"/>
          </a:xfrm>
          <a:prstGeom prst="rect">
            <a:avLst/>
          </a:prstGeom>
          <a:solidFill>
            <a:srgbClr val="E4DBCA"/>
          </a:solidFill>
        </p:spPr>
        <p:txBody>
          <a:bodyPr wrap="square" rtlCol="0">
            <a:spAutoFit/>
          </a:bodyPr>
          <a:lstStyle/>
          <a:p>
            <a:r>
              <a:rPr lang="en-AU" sz="3200" b="1" dirty="0">
                <a:solidFill>
                  <a:srgbClr val="761F00"/>
                </a:solidFill>
                <a:latin typeface="Roboto" pitchFamily="2" charset="0"/>
                <a:ea typeface="Roboto" pitchFamily="2" charset="0"/>
              </a:rPr>
              <a:t>D. 200</a:t>
            </a:r>
          </a:p>
        </p:txBody>
      </p:sp>
      <p:sp>
        <p:nvSpPr>
          <p:cNvPr id="2" name="Rectangle 1">
            <a:hlinkClick r:id="rId6" action="ppaction://hlinksldjump"/>
            <a:extLst>
              <a:ext uri="{FF2B5EF4-FFF2-40B4-BE49-F238E27FC236}">
                <a16:creationId xmlns:a16="http://schemas.microsoft.com/office/drawing/2014/main" id="{7FDC303F-D83D-4E1C-AE8E-EE3E4E671753}"/>
              </a:ext>
            </a:extLst>
          </p:cNvPr>
          <p:cNvSpPr/>
          <p:nvPr/>
        </p:nvSpPr>
        <p:spPr>
          <a:xfrm>
            <a:off x="667742" y="2956143"/>
            <a:ext cx="281835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hlinkClick r:id="rId4" action="ppaction://hlinksldjump"/>
            <a:extLst>
              <a:ext uri="{FF2B5EF4-FFF2-40B4-BE49-F238E27FC236}">
                <a16:creationId xmlns:a16="http://schemas.microsoft.com/office/drawing/2014/main" id="{13BF5373-3C8D-4A0B-A6E7-410AB7980592}"/>
              </a:ext>
            </a:extLst>
          </p:cNvPr>
          <p:cNvSpPr/>
          <p:nvPr/>
        </p:nvSpPr>
        <p:spPr>
          <a:xfrm>
            <a:off x="4196219" y="2958231"/>
            <a:ext cx="271814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hlinkClick r:id="rId6" action="ppaction://hlinksldjump"/>
            <a:extLst>
              <a:ext uri="{FF2B5EF4-FFF2-40B4-BE49-F238E27FC236}">
                <a16:creationId xmlns:a16="http://schemas.microsoft.com/office/drawing/2014/main" id="{E743B062-EAC9-4EE8-87B3-14C4B502D833}"/>
              </a:ext>
            </a:extLst>
          </p:cNvPr>
          <p:cNvSpPr/>
          <p:nvPr/>
        </p:nvSpPr>
        <p:spPr>
          <a:xfrm>
            <a:off x="832859" y="4434215"/>
            <a:ext cx="256783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hlinkClick r:id="rId6" action="ppaction://hlinksldjump"/>
            <a:extLst>
              <a:ext uri="{FF2B5EF4-FFF2-40B4-BE49-F238E27FC236}">
                <a16:creationId xmlns:a16="http://schemas.microsoft.com/office/drawing/2014/main" id="{5B63391C-B856-4B87-ACB2-77C7E53307E0}"/>
              </a:ext>
            </a:extLst>
          </p:cNvPr>
          <p:cNvSpPr/>
          <p:nvPr/>
        </p:nvSpPr>
        <p:spPr>
          <a:xfrm>
            <a:off x="4208745" y="4448827"/>
            <a:ext cx="259288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489005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638547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658907" y="1850027"/>
            <a:ext cx="5230110" cy="4955203"/>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r>
              <a:rPr lang="en-AU" sz="2800" dirty="0"/>
              <a:t>Children get diarrhoea from drinking unsafe water and not having a decent toilet and wash basin.</a:t>
            </a:r>
          </a:p>
          <a:p>
            <a:endParaRPr lang="en-AU" sz="2800" dirty="0"/>
          </a:p>
          <a:p>
            <a:r>
              <a:rPr lang="en-AU" sz="2800" dirty="0"/>
              <a:t>Hand washing with soap at critical times can reduce the incidence of diarrhoea by up to 47%.</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16" name="Group 15">
            <a:extLst>
              <a:ext uri="{FF2B5EF4-FFF2-40B4-BE49-F238E27FC236}">
                <a16:creationId xmlns:a16="http://schemas.microsoft.com/office/drawing/2014/main" id="{ABDBF017-3F1B-D941-9E18-90DEB6C4BED1}"/>
              </a:ext>
            </a:extLst>
          </p:cNvPr>
          <p:cNvGrpSpPr/>
          <p:nvPr/>
        </p:nvGrpSpPr>
        <p:grpSpPr>
          <a:xfrm rot="1515613">
            <a:off x="5256283" y="1767537"/>
            <a:ext cx="2411707" cy="1883716"/>
            <a:chOff x="3862142" y="4520238"/>
            <a:chExt cx="2411707" cy="1883716"/>
          </a:xfrm>
        </p:grpSpPr>
        <p:sp>
          <p:nvSpPr>
            <p:cNvPr id="17" name="Left Arrow 3">
              <a:hlinkClick r:id="" action="ppaction://hlinkshowjump?jump=previousslide"/>
              <a:extLst>
                <a:ext uri="{FF2B5EF4-FFF2-40B4-BE49-F238E27FC236}">
                  <a16:creationId xmlns:a16="http://schemas.microsoft.com/office/drawing/2014/main" id="{7283C8EA-3500-8A48-98FF-A8F97F9601E5}"/>
                </a:ext>
              </a:extLst>
            </p:cNvPr>
            <p:cNvSpPr/>
            <p:nvPr/>
          </p:nvSpPr>
          <p:spPr bwMode="auto">
            <a:xfrm rot="9903666">
              <a:off x="4812241" y="5610732"/>
              <a:ext cx="1406295" cy="793222"/>
            </a:xfrm>
            <a:prstGeom prst="leftArrow">
              <a:avLst/>
            </a:prstGeom>
            <a:solidFill>
              <a:srgbClr val="D86075"/>
            </a:solidFill>
            <a:ln w="19050">
              <a:noFill/>
            </a:ln>
            <a:effectLst/>
          </p:spPr>
          <p:txBody>
            <a:bodyPr wrap="none" rtlCol="0" anchor="ctr"/>
            <a:lstStyle/>
            <a:p>
              <a:pPr algn="ctr"/>
              <a:endParaRPr lang="en-US"/>
            </a:p>
          </p:txBody>
        </p:sp>
        <p:sp>
          <p:nvSpPr>
            <p:cNvPr id="18" name="Round Diagonal Corner Rectangle 17">
              <a:extLst>
                <a:ext uri="{FF2B5EF4-FFF2-40B4-BE49-F238E27FC236}">
                  <a16:creationId xmlns:a16="http://schemas.microsoft.com/office/drawing/2014/main" id="{868D5593-1098-D44F-A9D9-10B66207C181}"/>
                </a:ext>
              </a:extLst>
            </p:cNvPr>
            <p:cNvSpPr/>
            <p:nvPr/>
          </p:nvSpPr>
          <p:spPr>
            <a:xfrm rot="15303666">
              <a:off x="4561310" y="3821070"/>
              <a:ext cx="834106" cy="2232441"/>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8968D2B-7CD1-8548-8B77-0B47C26ADEAE}"/>
                </a:ext>
              </a:extLst>
            </p:cNvPr>
            <p:cNvSpPr txBox="1"/>
            <p:nvPr/>
          </p:nvSpPr>
          <p:spPr>
            <a:xfrm rot="20703666">
              <a:off x="3921032" y="4526008"/>
              <a:ext cx="2352817"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B. 85,700</a:t>
              </a:r>
            </a:p>
          </p:txBody>
        </p:sp>
      </p:grpSp>
      <p:pic>
        <p:nvPicPr>
          <p:cNvPr id="15" name="Picture Placeholder 4">
            <a:extLst>
              <a:ext uri="{FF2B5EF4-FFF2-40B4-BE49-F238E27FC236}">
                <a16:creationId xmlns:a16="http://schemas.microsoft.com/office/drawing/2014/main" id="{18651EF9-9231-4621-99BB-F90470A56DAC}"/>
              </a:ext>
            </a:extLst>
          </p:cNvPr>
          <p:cNvPicPr>
            <a:picLocks noChangeAspect="1"/>
          </p:cNvPicPr>
          <p:nvPr/>
        </p:nvPicPr>
        <p:blipFill>
          <a:blip r:embed="rId4" cstate="print">
            <a:extLst>
              <a:ext uri="{28A0092B-C50C-407E-A947-70E740481C1C}">
                <a14:useLocalDpi xmlns:a14="http://schemas.microsoft.com/office/drawing/2010/main" val="0"/>
              </a:ext>
            </a:extLst>
          </a:blip>
          <a:srcRect l="14258" r="14258"/>
          <a:stretch>
            <a:fillRect/>
          </a:stretch>
        </p:blipFill>
        <p:spPr>
          <a:xfrm>
            <a:off x="8193994" y="1750188"/>
            <a:ext cx="4594487" cy="4284852"/>
          </a:xfrm>
          <a:prstGeom prst="rect">
            <a:avLst/>
          </a:prstGeom>
        </p:spPr>
      </p:pic>
      <p:sp>
        <p:nvSpPr>
          <p:cNvPr id="20" name="Text Placeholder 11">
            <a:extLst>
              <a:ext uri="{FF2B5EF4-FFF2-40B4-BE49-F238E27FC236}">
                <a16:creationId xmlns:a16="http://schemas.microsoft.com/office/drawing/2014/main" id="{7ACE1DC1-A63F-4277-9619-05911F8C8EBC}"/>
              </a:ext>
            </a:extLst>
          </p:cNvPr>
          <p:cNvSpPr txBox="1">
            <a:spLocks/>
          </p:cNvSpPr>
          <p:nvPr/>
        </p:nvSpPr>
        <p:spPr>
          <a:xfrm>
            <a:off x="8193994" y="6123491"/>
            <a:ext cx="4576147" cy="370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900" dirty="0" err="1"/>
              <a:t>Thandolwayo</a:t>
            </a:r>
            <a:r>
              <a:rPr lang="en-US" sz="900" dirty="0"/>
              <a:t> playing with her school friends in Zimbabwe </a:t>
            </a:r>
          </a:p>
          <a:p>
            <a:r>
              <a:rPr lang="en-US" sz="900" dirty="0"/>
              <a:t>Photo credit: Richard Wainwright</a:t>
            </a:r>
          </a:p>
        </p:txBody>
      </p:sp>
      <p:sp>
        <p:nvSpPr>
          <p:cNvPr id="2" name="Rectangle 1">
            <a:hlinkClick r:id="rId5" action="ppaction://hlinksldjump"/>
            <a:extLst>
              <a:ext uri="{FF2B5EF4-FFF2-40B4-BE49-F238E27FC236}">
                <a16:creationId xmlns:a16="http://schemas.microsoft.com/office/drawing/2014/main" id="{1E520812-87FC-4247-B8FA-654865DA98B0}"/>
              </a:ext>
            </a:extLst>
          </p:cNvPr>
          <p:cNvSpPr/>
          <p:nvPr/>
        </p:nvSpPr>
        <p:spPr>
          <a:xfrm>
            <a:off x="0" y="0"/>
            <a:ext cx="13727876" cy="756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616942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321469" y="1571625"/>
            <a:ext cx="12563258" cy="1404606"/>
          </a:xfrm>
        </p:spPr>
        <p:txBody>
          <a:bodyPr/>
          <a:lstStyle/>
          <a:p>
            <a:r>
              <a:rPr lang="en-AU" sz="3200" b="1" dirty="0">
                <a:solidFill>
                  <a:srgbClr val="0B234B"/>
                </a:solidFill>
                <a:latin typeface="Roboto" pitchFamily="2" charset="0"/>
                <a:ea typeface="Roboto" pitchFamily="2" charset="0"/>
              </a:rPr>
              <a:t>What are the advantages of having a safe source of water?</a:t>
            </a:r>
          </a:p>
          <a:p>
            <a:r>
              <a:rPr lang="en-AU" sz="3200" b="1" dirty="0">
                <a:solidFill>
                  <a:srgbClr val="0B234B"/>
                </a:solidFill>
                <a:latin typeface="Roboto" pitchFamily="2" charset="0"/>
                <a:ea typeface="Roboto" pitchFamily="2" charset="0"/>
              </a:rPr>
              <a:t> (Give the MOST CORRECT answer)</a:t>
            </a:r>
          </a:p>
          <a:p>
            <a:endParaRPr lang="en-US" sz="3200" dirty="0">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12</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18" name="Round Diagonal Corner Rectangle 17">
            <a:extLst>
              <a:ext uri="{FF2B5EF4-FFF2-40B4-BE49-F238E27FC236}">
                <a16:creationId xmlns:a16="http://schemas.microsoft.com/office/drawing/2014/main" id="{7EBC9D47-9AB9-9B4A-BEAF-96F3D4A31181}"/>
              </a:ext>
            </a:extLst>
          </p:cNvPr>
          <p:cNvSpPr/>
          <p:nvPr/>
        </p:nvSpPr>
        <p:spPr>
          <a:xfrm rot="16200000">
            <a:off x="5105272" y="2426622"/>
            <a:ext cx="856838" cy="34140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a:extLst>
              <a:ext uri="{FF2B5EF4-FFF2-40B4-BE49-F238E27FC236}">
                <a16:creationId xmlns:a16="http://schemas.microsoft.com/office/drawing/2014/main" id="{67B71513-B351-224E-9141-744FF8699997}"/>
              </a:ext>
            </a:extLst>
          </p:cNvPr>
          <p:cNvSpPr/>
          <p:nvPr/>
        </p:nvSpPr>
        <p:spPr>
          <a:xfrm rot="16200000">
            <a:off x="1509144" y="1679350"/>
            <a:ext cx="856838" cy="33845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hlinkClick r:id="" action="ppaction://hlinkshowjump?jump=nextslide"/>
            <a:extLst>
              <a:ext uri="{FF2B5EF4-FFF2-40B4-BE49-F238E27FC236}">
                <a16:creationId xmlns:a16="http://schemas.microsoft.com/office/drawing/2014/main" id="{103D9786-6297-1641-A8B9-59A03AD50539}"/>
              </a:ext>
            </a:extLst>
          </p:cNvPr>
          <p:cNvSpPr txBox="1"/>
          <p:nvPr/>
        </p:nvSpPr>
        <p:spPr>
          <a:xfrm>
            <a:off x="473869" y="2943225"/>
            <a:ext cx="2873167" cy="830997"/>
          </a:xfrm>
          <a:prstGeom prst="rect">
            <a:avLst/>
          </a:prstGeom>
          <a:noFill/>
        </p:spPr>
        <p:txBody>
          <a:bodyPr wrap="square" rtlCol="0">
            <a:spAutoFit/>
          </a:bodyPr>
          <a:lstStyle/>
          <a:p>
            <a:r>
              <a:rPr lang="en-AU" sz="2400" b="1" dirty="0">
                <a:solidFill>
                  <a:srgbClr val="761F00"/>
                </a:solidFill>
                <a:latin typeface="Roboto" pitchFamily="2" charset="0"/>
                <a:ea typeface="Roboto" pitchFamily="2" charset="0"/>
              </a:rPr>
              <a:t>A. Families are more healthy</a:t>
            </a:r>
          </a:p>
        </p:txBody>
      </p:sp>
      <p:sp>
        <p:nvSpPr>
          <p:cNvPr id="28" name="TextBox 27">
            <a:hlinkClick r:id="" action="ppaction://hlinkshowjump?jump=nextslide"/>
            <a:extLst>
              <a:ext uri="{FF2B5EF4-FFF2-40B4-BE49-F238E27FC236}">
                <a16:creationId xmlns:a16="http://schemas.microsoft.com/office/drawing/2014/main" id="{7BC86D70-3C99-F644-B6E7-7D26E29DFC29}"/>
              </a:ext>
            </a:extLst>
          </p:cNvPr>
          <p:cNvSpPr txBox="1"/>
          <p:nvPr/>
        </p:nvSpPr>
        <p:spPr>
          <a:xfrm>
            <a:off x="4055269" y="3705225"/>
            <a:ext cx="2873167" cy="830997"/>
          </a:xfrm>
          <a:prstGeom prst="rect">
            <a:avLst/>
          </a:prstGeom>
          <a:noFill/>
        </p:spPr>
        <p:txBody>
          <a:bodyPr wrap="square" rtlCol="0">
            <a:spAutoFit/>
          </a:bodyPr>
          <a:lstStyle/>
          <a:p>
            <a:r>
              <a:rPr lang="en-AU" sz="2400" b="1">
                <a:solidFill>
                  <a:srgbClr val="761F00"/>
                </a:solidFill>
                <a:latin typeface="Roboto" pitchFamily="2" charset="0"/>
                <a:ea typeface="Roboto" pitchFamily="2" charset="0"/>
              </a:rPr>
              <a:t>B. Babies don’t get diarrhoea</a:t>
            </a:r>
          </a:p>
        </p:txBody>
      </p:sp>
      <p:sp>
        <p:nvSpPr>
          <p:cNvPr id="29" name="Round Diagonal Corner Rectangle 28">
            <a:extLst>
              <a:ext uri="{FF2B5EF4-FFF2-40B4-BE49-F238E27FC236}">
                <a16:creationId xmlns:a16="http://schemas.microsoft.com/office/drawing/2014/main" id="{D5E5DB81-781A-CE4D-B807-C0C5DC4AA46B}"/>
              </a:ext>
            </a:extLst>
          </p:cNvPr>
          <p:cNvSpPr/>
          <p:nvPr/>
        </p:nvSpPr>
        <p:spPr>
          <a:xfrm rot="16200000">
            <a:off x="4876671" y="4026823"/>
            <a:ext cx="856838" cy="341404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https://eastasia1-mediap.svc.ms/transform/thumbnail?provider=spo&amp;inputFormat=jpg&amp;cs=fFNQTw&amp;docid=https%3A%2F%2Fcaritasaus-my.sharepoint.com%3A443%2F_api%2Fv2.0%2Fdrives%2Fb!Q193SlK-PUyT61a6UID4bk0yfIKV3epFhe1xJoE7UY9NMwCeAN14T5gVKAjYNROC%2Fitems%2F01P3EFBMSDJYXAUZ6R2RFYB2HBTQ7SWN4E%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4MDAxMjAwIiwiZXhwIjoiMTYwODAyMjg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SHJ2Nm1MeTJ1R1ZpMkw4bVhYTzRDc24rSWU2UEZocUxTMkZ1WTRhOWkvTT0&amp;encodeFailures=1&amp;srcWidth=&amp;srcHeight=&amp;width=1210&amp;height=807&amp;action=Access">
            <a:extLst>
              <a:ext uri="{FF2B5EF4-FFF2-40B4-BE49-F238E27FC236}">
                <a16:creationId xmlns:a16="http://schemas.microsoft.com/office/drawing/2014/main" id="{EB7AB22B-1E5B-415D-B423-E50FD4E1AD8A}"/>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85" t="19367" r="14263"/>
          <a:stretch/>
        </p:blipFill>
        <p:spPr bwMode="auto">
          <a:xfrm>
            <a:off x="8168090" y="2718583"/>
            <a:ext cx="4703935" cy="3733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8951BDD-7054-47BE-B0B5-6ADBABD40513}"/>
              </a:ext>
            </a:extLst>
          </p:cNvPr>
          <p:cNvSpPr txBox="1"/>
          <p:nvPr/>
        </p:nvSpPr>
        <p:spPr>
          <a:xfrm>
            <a:off x="8317521" y="6481082"/>
            <a:ext cx="4554504" cy="369332"/>
          </a:xfrm>
          <a:prstGeom prst="rect">
            <a:avLst/>
          </a:prstGeom>
          <a:noFill/>
        </p:spPr>
        <p:txBody>
          <a:bodyPr wrap="square" rtlCol="0">
            <a:spAutoFit/>
          </a:bodyPr>
          <a:lstStyle/>
          <a:p>
            <a:r>
              <a:rPr lang="en-AU" sz="900" dirty="0">
                <a:latin typeface="+mj-lt"/>
                <a:ea typeface="Roboto" pitchFamily="2" charset="0"/>
              </a:rPr>
              <a:t>Oliva collects water near her home in </a:t>
            </a:r>
            <a:r>
              <a:rPr lang="en-AU" sz="900" dirty="0" err="1">
                <a:latin typeface="+mj-lt"/>
                <a:ea typeface="Roboto" pitchFamily="2" charset="0"/>
              </a:rPr>
              <a:t>Karatu</a:t>
            </a:r>
            <a:r>
              <a:rPr lang="en-AU" sz="900" dirty="0">
                <a:latin typeface="+mj-lt"/>
                <a:ea typeface="Roboto" pitchFamily="2" charset="0"/>
              </a:rPr>
              <a:t> district, Tanzania </a:t>
            </a:r>
          </a:p>
          <a:p>
            <a:r>
              <a:rPr lang="en-AU" sz="900" dirty="0">
                <a:latin typeface="+mj-lt"/>
                <a:ea typeface="Roboto" pitchFamily="2" charset="0"/>
              </a:rPr>
              <a:t>Photo credit: August Lucky</a:t>
            </a:r>
          </a:p>
        </p:txBody>
      </p:sp>
      <p:sp>
        <p:nvSpPr>
          <p:cNvPr id="22" name="Round Diagonal Corner Rectangle 18">
            <a:extLst>
              <a:ext uri="{FF2B5EF4-FFF2-40B4-BE49-F238E27FC236}">
                <a16:creationId xmlns:a16="http://schemas.microsoft.com/office/drawing/2014/main" id="{B4105EE1-1259-4C70-B3F4-8E4C56B08504}"/>
              </a:ext>
            </a:extLst>
          </p:cNvPr>
          <p:cNvSpPr/>
          <p:nvPr/>
        </p:nvSpPr>
        <p:spPr>
          <a:xfrm rot="16200000">
            <a:off x="1509144" y="3050950"/>
            <a:ext cx="856838" cy="33845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hlinkClick r:id="rId5" action="ppaction://hlinksldjump"/>
            <a:extLst>
              <a:ext uri="{FF2B5EF4-FFF2-40B4-BE49-F238E27FC236}">
                <a16:creationId xmlns:a16="http://schemas.microsoft.com/office/drawing/2014/main" id="{A66D545B-92A8-D248-9280-14E0981FF4F6}"/>
              </a:ext>
            </a:extLst>
          </p:cNvPr>
          <p:cNvSpPr txBox="1"/>
          <p:nvPr/>
        </p:nvSpPr>
        <p:spPr>
          <a:xfrm>
            <a:off x="473869" y="4314825"/>
            <a:ext cx="2667000" cy="830997"/>
          </a:xfrm>
          <a:prstGeom prst="rect">
            <a:avLst/>
          </a:prstGeom>
          <a:noFill/>
        </p:spPr>
        <p:txBody>
          <a:bodyPr wrap="square" rtlCol="0">
            <a:spAutoFit/>
          </a:bodyPr>
          <a:lstStyle/>
          <a:p>
            <a:r>
              <a:rPr lang="en-AU" sz="2400" b="1" dirty="0">
                <a:solidFill>
                  <a:srgbClr val="761F00"/>
                </a:solidFill>
                <a:latin typeface="Roboto" pitchFamily="2" charset="0"/>
                <a:ea typeface="Roboto" pitchFamily="2" charset="0"/>
              </a:rPr>
              <a:t>C. Food crops are watered</a:t>
            </a:r>
          </a:p>
        </p:txBody>
      </p:sp>
      <p:sp>
        <p:nvSpPr>
          <p:cNvPr id="5" name="TextBox 4">
            <a:extLst>
              <a:ext uri="{FF2B5EF4-FFF2-40B4-BE49-F238E27FC236}">
                <a16:creationId xmlns:a16="http://schemas.microsoft.com/office/drawing/2014/main" id="{2ACF569D-3401-4D52-8BFA-9CCBA31E07B6}"/>
              </a:ext>
            </a:extLst>
          </p:cNvPr>
          <p:cNvSpPr txBox="1"/>
          <p:nvPr/>
        </p:nvSpPr>
        <p:spPr>
          <a:xfrm>
            <a:off x="3902869" y="5305425"/>
            <a:ext cx="3200400" cy="830997"/>
          </a:xfrm>
          <a:prstGeom prst="rect">
            <a:avLst/>
          </a:prstGeom>
          <a:noFill/>
        </p:spPr>
        <p:txBody>
          <a:bodyPr wrap="square" rtlCol="0">
            <a:spAutoFit/>
          </a:bodyPr>
          <a:lstStyle/>
          <a:p>
            <a:r>
              <a:rPr lang="en-AU" sz="2400" b="1">
                <a:solidFill>
                  <a:srgbClr val="761F00"/>
                </a:solidFill>
                <a:latin typeface="Roboto" pitchFamily="2" charset="0"/>
                <a:ea typeface="Roboto" pitchFamily="2" charset="0"/>
              </a:rPr>
              <a:t>D. Every response is correct</a:t>
            </a:r>
          </a:p>
        </p:txBody>
      </p:sp>
      <p:sp>
        <p:nvSpPr>
          <p:cNvPr id="2" name="Rectangle 1">
            <a:hlinkClick r:id="rId6" action="ppaction://hlinksldjump"/>
            <a:extLst>
              <a:ext uri="{FF2B5EF4-FFF2-40B4-BE49-F238E27FC236}">
                <a16:creationId xmlns:a16="http://schemas.microsoft.com/office/drawing/2014/main" id="{283DB9CB-9C6C-41A1-8C81-EA12FD1CAB0F}"/>
              </a:ext>
            </a:extLst>
          </p:cNvPr>
          <p:cNvSpPr/>
          <p:nvPr/>
        </p:nvSpPr>
        <p:spPr>
          <a:xfrm>
            <a:off x="150312" y="2868460"/>
            <a:ext cx="350728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hlinkClick r:id="rId6" action="ppaction://hlinksldjump"/>
            <a:extLst>
              <a:ext uri="{FF2B5EF4-FFF2-40B4-BE49-F238E27FC236}">
                <a16:creationId xmlns:a16="http://schemas.microsoft.com/office/drawing/2014/main" id="{D8736B57-C66B-4027-9D9C-353A4B80ABBC}"/>
              </a:ext>
            </a:extLst>
          </p:cNvPr>
          <p:cNvSpPr/>
          <p:nvPr/>
        </p:nvSpPr>
        <p:spPr>
          <a:xfrm>
            <a:off x="3770334" y="3607496"/>
            <a:ext cx="3519814"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hlinkClick r:id="rId5" action="ppaction://hlinksldjump"/>
            <a:extLst>
              <a:ext uri="{FF2B5EF4-FFF2-40B4-BE49-F238E27FC236}">
                <a16:creationId xmlns:a16="http://schemas.microsoft.com/office/drawing/2014/main" id="{0A3EE8B9-C92F-49AB-9F03-1754E2F30E1C}"/>
              </a:ext>
            </a:extLst>
          </p:cNvPr>
          <p:cNvSpPr/>
          <p:nvPr/>
        </p:nvSpPr>
        <p:spPr>
          <a:xfrm>
            <a:off x="3444659" y="5235880"/>
            <a:ext cx="3632546"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hlinkClick r:id="rId6" action="ppaction://hlinksldjump"/>
            <a:extLst>
              <a:ext uri="{FF2B5EF4-FFF2-40B4-BE49-F238E27FC236}">
                <a16:creationId xmlns:a16="http://schemas.microsoft.com/office/drawing/2014/main" id="{1819CE99-BDC5-46FA-87DE-AF5A241D4B20}"/>
              </a:ext>
            </a:extLst>
          </p:cNvPr>
          <p:cNvSpPr/>
          <p:nvPr/>
        </p:nvSpPr>
        <p:spPr>
          <a:xfrm>
            <a:off x="175364" y="4283901"/>
            <a:ext cx="3482235" cy="951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5" action="ppaction://hlinksldjump"/>
            <a:extLst>
              <a:ext uri="{FF2B5EF4-FFF2-40B4-BE49-F238E27FC236}">
                <a16:creationId xmlns:a16="http://schemas.microsoft.com/office/drawing/2014/main" id="{E0856C9D-14A9-4E4F-BF2F-02768BD3F5AD}"/>
              </a:ext>
            </a:extLst>
          </p:cNvPr>
          <p:cNvSpPr/>
          <p:nvPr/>
        </p:nvSpPr>
        <p:spPr>
          <a:xfrm>
            <a:off x="3550722" y="5201393"/>
            <a:ext cx="347946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30065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58886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321469" y="2181225"/>
            <a:ext cx="6601710" cy="4450834"/>
          </a:xfrm>
          <a:prstGeom prst="rect">
            <a:avLst/>
          </a:prstGeom>
        </p:spPr>
        <p:txBody>
          <a:bodyPr wrap="square">
            <a:spAutoFit/>
          </a:bodyPr>
          <a:lstStyle/>
          <a:p>
            <a:r>
              <a:rPr lang="en-AU" sz="3600" b="1" dirty="0">
                <a:solidFill>
                  <a:srgbClr val="0C244C"/>
                </a:solidFill>
                <a:latin typeface="+mj-lt"/>
                <a:ea typeface="Roboto" pitchFamily="2" charset="0"/>
              </a:rPr>
              <a:t>CORRECT!</a:t>
            </a:r>
          </a:p>
          <a:p>
            <a:r>
              <a:rPr lang="en-AU" sz="2800" dirty="0">
                <a:latin typeface="+mj-lt"/>
                <a:ea typeface="Roboto" pitchFamily="2" charset="0"/>
              </a:rPr>
              <a:t>Access to water and sanitation are recognised by the United Nations as human rights. Every year, the United Nations dedicate two days to promote and create awareness of the importance of water and sanitation. </a:t>
            </a:r>
          </a:p>
          <a:p>
            <a:pPr marL="342900" indent="-342900">
              <a:lnSpc>
                <a:spcPct val="150000"/>
              </a:lnSpc>
              <a:buFont typeface="+mj-lt"/>
              <a:buAutoNum type="arabicPeriod"/>
            </a:pPr>
            <a:r>
              <a:rPr lang="en-AU" sz="2800" dirty="0">
                <a:latin typeface="+mj-lt"/>
                <a:ea typeface="Roboto" pitchFamily="2" charset="0"/>
              </a:rPr>
              <a:t>World Water Day: March 22</a:t>
            </a:r>
          </a:p>
          <a:p>
            <a:pPr marL="342900" indent="-342900">
              <a:lnSpc>
                <a:spcPct val="150000"/>
              </a:lnSpc>
              <a:buFont typeface="+mj-lt"/>
              <a:buAutoNum type="arabicPeriod"/>
            </a:pPr>
            <a:r>
              <a:rPr lang="en-AU" sz="2800" dirty="0">
                <a:latin typeface="+mj-lt"/>
                <a:ea typeface="Roboto" pitchFamily="2" charset="0"/>
              </a:rPr>
              <a:t>World Toilet Day: November 19</a:t>
            </a:r>
            <a:endParaRPr lang="en-AU" sz="2800" dirty="0">
              <a:solidFill>
                <a:srgbClr val="0C244C"/>
              </a:solidFill>
              <a:latin typeface="+mj-lt"/>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16" name="Group 15">
            <a:extLst>
              <a:ext uri="{FF2B5EF4-FFF2-40B4-BE49-F238E27FC236}">
                <a16:creationId xmlns:a16="http://schemas.microsoft.com/office/drawing/2014/main" id="{ABDBF017-3F1B-D941-9E18-90DEB6C4BED1}"/>
              </a:ext>
            </a:extLst>
          </p:cNvPr>
          <p:cNvGrpSpPr/>
          <p:nvPr/>
        </p:nvGrpSpPr>
        <p:grpSpPr>
          <a:xfrm rot="1515613">
            <a:off x="5049871" y="1876836"/>
            <a:ext cx="3216290" cy="1941177"/>
            <a:chOff x="3358287" y="4320616"/>
            <a:chExt cx="3216290" cy="1941177"/>
          </a:xfrm>
        </p:grpSpPr>
        <p:sp>
          <p:nvSpPr>
            <p:cNvPr id="17" name="Left Arrow 3">
              <a:hlinkClick r:id="" action="ppaction://hlinkshowjump?jump=previousslide"/>
              <a:extLst>
                <a:ext uri="{FF2B5EF4-FFF2-40B4-BE49-F238E27FC236}">
                  <a16:creationId xmlns:a16="http://schemas.microsoft.com/office/drawing/2014/main" id="{7283C8EA-3500-8A48-98FF-A8F97F9601E5}"/>
                </a:ext>
              </a:extLst>
            </p:cNvPr>
            <p:cNvSpPr/>
            <p:nvPr/>
          </p:nvSpPr>
          <p:spPr bwMode="auto">
            <a:xfrm rot="9903666">
              <a:off x="5168282" y="5468569"/>
              <a:ext cx="1406295" cy="793224"/>
            </a:xfrm>
            <a:prstGeom prst="leftArrow">
              <a:avLst/>
            </a:prstGeom>
            <a:solidFill>
              <a:srgbClr val="D86075"/>
            </a:solidFill>
            <a:ln w="19050">
              <a:noFill/>
            </a:ln>
            <a:effectLst/>
          </p:spPr>
          <p:txBody>
            <a:bodyPr wrap="none" rtlCol="0" anchor="ctr"/>
            <a:lstStyle/>
            <a:p>
              <a:pPr algn="ctr"/>
              <a:endParaRPr lang="en-US"/>
            </a:p>
          </p:txBody>
        </p:sp>
        <p:sp>
          <p:nvSpPr>
            <p:cNvPr id="18" name="Round Diagonal Corner Rectangle 17">
              <a:extLst>
                <a:ext uri="{FF2B5EF4-FFF2-40B4-BE49-F238E27FC236}">
                  <a16:creationId xmlns:a16="http://schemas.microsoft.com/office/drawing/2014/main" id="{868D5593-1098-D44F-A9D9-10B66207C181}"/>
                </a:ext>
              </a:extLst>
            </p:cNvPr>
            <p:cNvSpPr/>
            <p:nvPr/>
          </p:nvSpPr>
          <p:spPr>
            <a:xfrm rot="15303666">
              <a:off x="4377956" y="3315598"/>
              <a:ext cx="1030050" cy="3040085"/>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8968D2B-7CD1-8548-8B77-0B47C26ADEAE}"/>
                </a:ext>
              </a:extLst>
            </p:cNvPr>
            <p:cNvSpPr txBox="1"/>
            <p:nvPr/>
          </p:nvSpPr>
          <p:spPr>
            <a:xfrm rot="20703666">
              <a:off x="3358287" y="4436502"/>
              <a:ext cx="2979670" cy="830997"/>
            </a:xfrm>
            <a:prstGeom prst="rect">
              <a:avLst/>
            </a:prstGeom>
            <a:noFill/>
          </p:spPr>
          <p:txBody>
            <a:bodyPr wrap="square" rtlCol="0">
              <a:spAutoFit/>
            </a:bodyPr>
            <a:lstStyle/>
            <a:p>
              <a:pPr algn="ctr"/>
              <a:r>
                <a:rPr lang="en-AU" sz="2400" b="1">
                  <a:solidFill>
                    <a:schemeClr val="bg1"/>
                  </a:solidFill>
                  <a:latin typeface="Roboto" pitchFamily="2" charset="0"/>
                  <a:ea typeface="Roboto" pitchFamily="2" charset="0"/>
                </a:rPr>
                <a:t>D. Every response is correct</a:t>
              </a:r>
            </a:p>
          </p:txBody>
        </p:sp>
      </p:grpSp>
      <p:pic>
        <p:nvPicPr>
          <p:cNvPr id="12" name="Picture 2" descr="https://eastasia1-mediap.svc.ms/transform/thumbnail?provider=spo&amp;inputFormat=jpg&amp;cs=fFNQTw&amp;docid=https%3A%2F%2Fcaritasaus-my.sharepoint.com%3A443%2F_api%2Fv2.0%2Fdrives%2Fb!Q193SlK-PUyT61a6UID4bk0yfIKV3epFhe1xJoE7UY9NMwCeAN14T5gVKAjYNROC%2Fitems%2F01P3EFBMSDJYXAUZ6R2RFYB2HBTQ7SWN4E%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4MDAxMjAwIiwiZXhwIjoiMTYwODAyMjg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nd2VuLm1pY2hlbmVyQGNhcml0YXMub3JnLmF1IiwibmlpIjoibWljcm9zb2Z0LnNoYXJlcG9pbnQiLCJpc3VzZXIiOiJ0cnVlIiwiY2FjaGVrZXkiOiIwaC5mfG1lbWJlcnNoaXB8MTAwM2JmZmRhNDJjMDVkN0BsaXZlLmNvbSIsInR0IjoiMCIsInVzZVBlcnNpc3RlbnRDb29raWUiOiIyIn0.SHJ2Nm1MeTJ1R1ZpMkw4bVhYTzRDc24rSWU2UEZocUxTMkZ1WTRhOWkvTT0&amp;encodeFailures=1&amp;srcWidth=&amp;srcHeight=&amp;width=1210&amp;height=807&amp;action=Access">
            <a:extLst>
              <a:ext uri="{FF2B5EF4-FFF2-40B4-BE49-F238E27FC236}">
                <a16:creationId xmlns:a16="http://schemas.microsoft.com/office/drawing/2014/main" id="{2EF8AC93-4FD7-42DB-AA5B-3F1598BF78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085" t="19367" r="14263"/>
          <a:stretch/>
        </p:blipFill>
        <p:spPr bwMode="auto">
          <a:xfrm>
            <a:off x="8474869" y="2409825"/>
            <a:ext cx="4703935" cy="3733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8540135-34B8-4777-8D1A-71F4B89234C8}"/>
              </a:ext>
            </a:extLst>
          </p:cNvPr>
          <p:cNvSpPr/>
          <p:nvPr/>
        </p:nvSpPr>
        <p:spPr>
          <a:xfrm>
            <a:off x="8474869" y="6219825"/>
            <a:ext cx="4572000" cy="369332"/>
          </a:xfrm>
          <a:prstGeom prst="rect">
            <a:avLst/>
          </a:prstGeom>
        </p:spPr>
        <p:txBody>
          <a:bodyPr wrap="square">
            <a:spAutoFit/>
          </a:bodyPr>
          <a:lstStyle/>
          <a:p>
            <a:pPr lvl="0"/>
            <a:r>
              <a:rPr lang="en-AU" sz="900">
                <a:solidFill>
                  <a:prstClr val="black"/>
                </a:solidFill>
                <a:latin typeface="+mj-lt"/>
                <a:ea typeface="Roboto" pitchFamily="2" charset="0"/>
              </a:rPr>
              <a:t>Oliva collects water near her home in </a:t>
            </a:r>
            <a:r>
              <a:rPr lang="en-AU" sz="900" err="1">
                <a:solidFill>
                  <a:prstClr val="black"/>
                </a:solidFill>
                <a:latin typeface="+mj-lt"/>
                <a:ea typeface="Roboto" pitchFamily="2" charset="0"/>
              </a:rPr>
              <a:t>Karatu</a:t>
            </a:r>
            <a:r>
              <a:rPr lang="en-AU" sz="900">
                <a:solidFill>
                  <a:prstClr val="black"/>
                </a:solidFill>
                <a:latin typeface="+mj-lt"/>
                <a:ea typeface="Roboto" pitchFamily="2" charset="0"/>
              </a:rPr>
              <a:t> district, Tanzania </a:t>
            </a:r>
          </a:p>
          <a:p>
            <a:pPr lvl="0"/>
            <a:r>
              <a:rPr lang="en-AU" sz="900">
                <a:solidFill>
                  <a:prstClr val="black"/>
                </a:solidFill>
                <a:latin typeface="+mj-lt"/>
                <a:ea typeface="Roboto" pitchFamily="2" charset="0"/>
              </a:rPr>
              <a:t>Photo August Lucky</a:t>
            </a:r>
            <a:endParaRPr lang="en-AU" sz="900">
              <a:latin typeface="+mj-lt"/>
            </a:endParaRPr>
          </a:p>
        </p:txBody>
      </p:sp>
      <p:sp>
        <p:nvSpPr>
          <p:cNvPr id="2" name="Rectangle 1">
            <a:extLst>
              <a:ext uri="{FF2B5EF4-FFF2-40B4-BE49-F238E27FC236}">
                <a16:creationId xmlns:a16="http://schemas.microsoft.com/office/drawing/2014/main" id="{22F16297-34EF-46E1-BD5F-EF84CA0AD357}"/>
              </a:ext>
            </a:extLst>
          </p:cNvPr>
          <p:cNvSpPr/>
          <p:nvPr/>
        </p:nvSpPr>
        <p:spPr>
          <a:xfrm>
            <a:off x="-237995" y="0"/>
            <a:ext cx="13853787" cy="7766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5" action="ppaction://hlinksldjump"/>
            <a:extLst>
              <a:ext uri="{FF2B5EF4-FFF2-40B4-BE49-F238E27FC236}">
                <a16:creationId xmlns:a16="http://schemas.microsoft.com/office/drawing/2014/main" id="{6CDCB303-8233-4CB4-814F-92EDF56975CF}"/>
              </a:ext>
            </a:extLst>
          </p:cNvPr>
          <p:cNvSpPr/>
          <p:nvPr/>
        </p:nvSpPr>
        <p:spPr>
          <a:xfrm>
            <a:off x="-344384" y="0"/>
            <a:ext cx="14856031"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355863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139028" y="3277243"/>
            <a:ext cx="856838" cy="341404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159015" y="2214474"/>
            <a:ext cx="856838" cy="338458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7" y="1800225"/>
            <a:ext cx="6727042" cy="1404606"/>
          </a:xfrm>
        </p:spPr>
        <p:txBody>
          <a:bodyPr lIns="91440" tIns="45720" rIns="91440" bIns="45720" anchor="t"/>
          <a:lstStyle/>
          <a:p>
            <a:pPr>
              <a:lnSpc>
                <a:spcPct val="100000"/>
              </a:lnSpc>
            </a:pPr>
            <a:r>
              <a:rPr lang="en-US" sz="3200" b="1" dirty="0">
                <a:solidFill>
                  <a:srgbClr val="0B234B"/>
                </a:solidFill>
                <a:latin typeface="Roboto"/>
                <a:ea typeface="Roboto" pitchFamily="2" charset="0"/>
              </a:rPr>
              <a:t>Promoting good hygiene is one of the most cost-effective health interventions. </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13</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1809873" y="3553768"/>
            <a:ext cx="3374072"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True</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rId4" action="ppaction://hlinksldjump"/>
            <a:extLst>
              <a:ext uri="{FF2B5EF4-FFF2-40B4-BE49-F238E27FC236}">
                <a16:creationId xmlns:a16="http://schemas.microsoft.com/office/drawing/2014/main" id="{84DB6817-91B3-E548-8AE1-27FE34C708F3}"/>
              </a:ext>
            </a:extLst>
          </p:cNvPr>
          <p:cNvSpPr txBox="1"/>
          <p:nvPr/>
        </p:nvSpPr>
        <p:spPr>
          <a:xfrm>
            <a:off x="2260112" y="4663439"/>
            <a:ext cx="265464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B. False</a:t>
            </a:r>
          </a:p>
        </p:txBody>
      </p:sp>
      <p:sp>
        <p:nvSpPr>
          <p:cNvPr id="19" name="TextBox 18">
            <a:extLst>
              <a:ext uri="{FF2B5EF4-FFF2-40B4-BE49-F238E27FC236}">
                <a16:creationId xmlns:a16="http://schemas.microsoft.com/office/drawing/2014/main" id="{D2B5A8BD-A25F-4F13-BDA9-F5CB5B8B6A3C}"/>
              </a:ext>
            </a:extLst>
          </p:cNvPr>
          <p:cNvSpPr txBox="1"/>
          <p:nvPr/>
        </p:nvSpPr>
        <p:spPr>
          <a:xfrm>
            <a:off x="7712869" y="6008343"/>
            <a:ext cx="2743200" cy="369332"/>
          </a:xfrm>
          <a:prstGeom prst="rect">
            <a:avLst/>
          </a:prstGeom>
          <a:noFill/>
        </p:spPr>
        <p:txBody>
          <a:bodyPr wrap="square" rtlCol="0">
            <a:spAutoFit/>
          </a:bodyPr>
          <a:lstStyle/>
          <a:p>
            <a:r>
              <a:rPr lang="en-AU" sz="900" dirty="0" err="1">
                <a:latin typeface="+mj-lt"/>
                <a:ea typeface="Roboto" pitchFamily="2" charset="0"/>
              </a:rPr>
              <a:t>Pursat</a:t>
            </a:r>
            <a:r>
              <a:rPr lang="en-AU" sz="900" dirty="0">
                <a:latin typeface="+mj-lt"/>
                <a:ea typeface="Roboto" pitchFamily="2" charset="0"/>
              </a:rPr>
              <a:t>, Cambodia </a:t>
            </a:r>
          </a:p>
          <a:p>
            <a:r>
              <a:rPr lang="en-AU" sz="900" dirty="0">
                <a:latin typeface="+mj-lt"/>
                <a:ea typeface="Roboto" pitchFamily="2" charset="0"/>
              </a:rPr>
              <a:t>Photo credit: Caritas Australia</a:t>
            </a:r>
          </a:p>
        </p:txBody>
      </p:sp>
      <p:pic>
        <p:nvPicPr>
          <p:cNvPr id="13" name="Picture Placeholder 5">
            <a:extLst>
              <a:ext uri="{FF2B5EF4-FFF2-40B4-BE49-F238E27FC236}">
                <a16:creationId xmlns:a16="http://schemas.microsoft.com/office/drawing/2014/main" id="{1215631D-A9D8-4EF8-B076-E2A511CE2C3C}"/>
              </a:ext>
            </a:extLst>
          </p:cNvPr>
          <p:cNvPicPr>
            <a:picLocks noGrp="1" noChangeAspect="1"/>
          </p:cNvPicPr>
          <p:nvPr>
            <p:ph type="pic" sz="quarter" idx="14"/>
          </p:nvPr>
        </p:nvPicPr>
        <p:blipFill rotWithShape="1">
          <a:blip r:embed="rId5" cstate="screen">
            <a:extLst>
              <a:ext uri="{28A0092B-C50C-407E-A947-70E740481C1C}">
                <a14:useLocalDpi xmlns:a14="http://schemas.microsoft.com/office/drawing/2010/main"/>
              </a:ext>
            </a:extLst>
          </a:blip>
          <a:srcRect l="931" r="931"/>
          <a:stretch/>
        </p:blipFill>
        <p:spPr>
          <a:xfrm>
            <a:off x="7712869" y="2146495"/>
            <a:ext cx="4038600" cy="3763866"/>
          </a:xfrm>
          <a:prstGeom prst="rect">
            <a:avLst/>
          </a:prstGeom>
        </p:spPr>
      </p:pic>
      <p:sp>
        <p:nvSpPr>
          <p:cNvPr id="12" name="Rectangle 11">
            <a:hlinkClick r:id="rId6" action="ppaction://hlinksldjump"/>
            <a:extLst>
              <a:ext uri="{FF2B5EF4-FFF2-40B4-BE49-F238E27FC236}">
                <a16:creationId xmlns:a16="http://schemas.microsoft.com/office/drawing/2014/main" id="{3B480830-2EFD-4CED-9347-EEF1416D78DE}"/>
              </a:ext>
            </a:extLst>
          </p:cNvPr>
          <p:cNvSpPr/>
          <p:nvPr/>
        </p:nvSpPr>
        <p:spPr>
          <a:xfrm>
            <a:off x="1716066" y="3382028"/>
            <a:ext cx="3558403"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hlinkClick r:id="rId7" action="ppaction://hlinksldjump"/>
            <a:extLst>
              <a:ext uri="{FF2B5EF4-FFF2-40B4-BE49-F238E27FC236}">
                <a16:creationId xmlns:a16="http://schemas.microsoft.com/office/drawing/2014/main" id="{F154B329-77E8-4C3D-9AD1-F7A13826980D}"/>
              </a:ext>
            </a:extLst>
          </p:cNvPr>
          <p:cNvSpPr/>
          <p:nvPr/>
        </p:nvSpPr>
        <p:spPr>
          <a:xfrm>
            <a:off x="1665962" y="4549036"/>
            <a:ext cx="3645074"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535386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06944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5" action="ppaction://hlinksldjump"/>
            <a:extLst>
              <a:ext uri="{FF2B5EF4-FFF2-40B4-BE49-F238E27FC236}">
                <a16:creationId xmlns:a16="http://schemas.microsoft.com/office/drawing/2014/main" id="{E22CDB93-A86B-45AF-B159-AC1F955A438E}"/>
              </a:ext>
            </a:extLst>
          </p:cNvPr>
          <p:cNvSpPr/>
          <p:nvPr/>
        </p:nvSpPr>
        <p:spPr>
          <a:xfrm>
            <a:off x="-118753" y="0"/>
            <a:ext cx="13834753" cy="7873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528503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3B4F54C1-A279-E049-8A3F-8056FC4D1101}"/>
              </a:ext>
            </a:extLst>
          </p:cNvPr>
          <p:cNvSpPr txBox="1">
            <a:spLocks/>
          </p:cNvSpPr>
          <p:nvPr/>
        </p:nvSpPr>
        <p:spPr>
          <a:xfrm>
            <a:off x="8013522" y="6005054"/>
            <a:ext cx="4804747" cy="90057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latin typeface="Roboto" pitchFamily="2" charset="0"/>
              <a:ea typeface="Roboto" pitchFamily="2" charset="0"/>
            </a:endParaRPr>
          </a:p>
        </p:txBody>
      </p:sp>
      <p:sp>
        <p:nvSpPr>
          <p:cNvPr id="14" name="Rectangle 13">
            <a:extLst>
              <a:ext uri="{FF2B5EF4-FFF2-40B4-BE49-F238E27FC236}">
                <a16:creationId xmlns:a16="http://schemas.microsoft.com/office/drawing/2014/main" id="{C66EA2FD-49FE-4556-A239-445B35A303BC}"/>
              </a:ext>
            </a:extLst>
          </p:cNvPr>
          <p:cNvSpPr/>
          <p:nvPr/>
        </p:nvSpPr>
        <p:spPr>
          <a:xfrm>
            <a:off x="245268" y="1634700"/>
            <a:ext cx="5600043" cy="6217087"/>
          </a:xfrm>
          <a:prstGeom prst="rect">
            <a:avLst/>
          </a:prstGeom>
        </p:spPr>
        <p:txBody>
          <a:bodyPr wrap="square" lIns="91440" tIns="45720" rIns="91440" bIns="45720" anchor="t">
            <a:spAutoFit/>
          </a:bodyPr>
          <a:lstStyle/>
          <a:p>
            <a:r>
              <a:rPr lang="en-AU" sz="3600" b="1" dirty="0">
                <a:solidFill>
                  <a:srgbClr val="0B234B"/>
                </a:solidFill>
                <a:latin typeface="+mj-lt"/>
                <a:ea typeface="Roboto" pitchFamily="2" charset="0"/>
              </a:rPr>
              <a:t>True!</a:t>
            </a:r>
          </a:p>
          <a:p>
            <a:r>
              <a:rPr lang="en-AU" sz="2600" dirty="0">
                <a:solidFill>
                  <a:srgbClr val="0B234B"/>
                </a:solidFill>
                <a:latin typeface="+mj-lt"/>
                <a:ea typeface="Roboto" pitchFamily="2" charset="0"/>
              </a:rPr>
              <a:t>Safely managed water, sanitation and hygiene services are essential to prevent and protect human health. It is one of the most cost-effective strategies to prevent diseases, decrease child mortality and improve food security. </a:t>
            </a:r>
          </a:p>
          <a:p>
            <a:endParaRPr lang="en-AU" sz="2600" dirty="0">
              <a:solidFill>
                <a:srgbClr val="0B234B"/>
              </a:solidFill>
              <a:latin typeface="+mj-lt"/>
              <a:ea typeface="+mn-lt"/>
            </a:endParaRPr>
          </a:p>
          <a:p>
            <a:r>
              <a:rPr lang="en-AU" sz="2600" dirty="0">
                <a:solidFill>
                  <a:srgbClr val="0B234B"/>
                </a:solidFill>
                <a:latin typeface="+mj-lt"/>
                <a:ea typeface="+mn-lt"/>
              </a:rPr>
              <a:t>Clean water, decent toilets and good hygiene are vital for living a dignified, healthy life.</a:t>
            </a:r>
            <a:endParaRPr lang="en-AU" sz="2600" dirty="0">
              <a:latin typeface="+mj-lt"/>
              <a:ea typeface="+mn-lt"/>
              <a:cs typeface="+mn-lt"/>
            </a:endParaRPr>
          </a:p>
          <a:p>
            <a:endParaRPr lang="en-AU" sz="2000" dirty="0">
              <a:solidFill>
                <a:srgbClr val="0B234B"/>
              </a:solidFill>
              <a:latin typeface="+mj-lt"/>
              <a:ea typeface="Roboto" pitchFamily="2" charset="0"/>
            </a:endParaRPr>
          </a:p>
          <a:p>
            <a:pPr lvl="0" defTabSz="457200"/>
            <a:endParaRPr lang="en-AU" sz="2000" dirty="0">
              <a:solidFill>
                <a:srgbClr val="0B234B"/>
              </a:solidFill>
              <a:latin typeface="+mj-lt"/>
              <a:ea typeface="Roboto" pitchFamily="2" charset="0"/>
            </a:endParaRPr>
          </a:p>
          <a:p>
            <a:pPr lvl="0" defTabSz="457200"/>
            <a:endParaRPr lang="en-AU" sz="3600" b="1" dirty="0">
              <a:solidFill>
                <a:srgbClr val="0B234B"/>
              </a:solidFill>
              <a:latin typeface="+mj-lt"/>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5502525" y="2043319"/>
            <a:ext cx="2990905" cy="1837903"/>
            <a:chOff x="3458474" y="4535786"/>
            <a:chExt cx="2990905" cy="1837903"/>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485835" y="3687775"/>
              <a:ext cx="838093" cy="2534115"/>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458474" y="4622059"/>
              <a:ext cx="2870802" cy="584775"/>
            </a:xfrm>
            <a:prstGeom prst="rect">
              <a:avLst/>
            </a:prstGeom>
            <a:noFill/>
          </p:spPr>
          <p:txBody>
            <a:bodyPr wrap="square" rtlCol="0">
              <a:spAutoFit/>
            </a:bodyPr>
            <a:lstStyle/>
            <a:p>
              <a:pPr algn="ctr"/>
              <a:r>
                <a:rPr lang="en-AU" sz="3200" b="1" dirty="0">
                  <a:solidFill>
                    <a:schemeClr val="bg1"/>
                  </a:solidFill>
                  <a:latin typeface="Roboto" pitchFamily="2" charset="0"/>
                  <a:ea typeface="Roboto" pitchFamily="2" charset="0"/>
                </a:rPr>
                <a:t>A. True!</a:t>
              </a:r>
            </a:p>
          </p:txBody>
        </p:sp>
      </p:grpSp>
      <p:pic>
        <p:nvPicPr>
          <p:cNvPr id="12" name="Picture Placeholder 5">
            <a:extLst>
              <a:ext uri="{FF2B5EF4-FFF2-40B4-BE49-F238E27FC236}">
                <a16:creationId xmlns:a16="http://schemas.microsoft.com/office/drawing/2014/main" id="{A75616C9-DD08-492A-A05E-14A1EA4E82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74869" y="2200503"/>
            <a:ext cx="3937000" cy="3604985"/>
          </a:xfrm>
          <a:prstGeom prst="rect">
            <a:avLst/>
          </a:prstGeom>
        </p:spPr>
      </p:pic>
      <p:sp>
        <p:nvSpPr>
          <p:cNvPr id="2" name="TextBox 1">
            <a:extLst>
              <a:ext uri="{FF2B5EF4-FFF2-40B4-BE49-F238E27FC236}">
                <a16:creationId xmlns:a16="http://schemas.microsoft.com/office/drawing/2014/main" id="{47AFA793-0E01-4309-8C2C-82D6F71E952C}"/>
              </a:ext>
            </a:extLst>
          </p:cNvPr>
          <p:cNvSpPr txBox="1"/>
          <p:nvPr/>
        </p:nvSpPr>
        <p:spPr>
          <a:xfrm>
            <a:off x="9236869" y="5534025"/>
            <a:ext cx="3505200" cy="381000"/>
          </a:xfrm>
          <a:prstGeom prst="rect">
            <a:avLst/>
          </a:prstGeom>
          <a:noFill/>
        </p:spPr>
        <p:txBody>
          <a:bodyPr wrap="square" rtlCol="0">
            <a:spAutoFit/>
          </a:bodyPr>
          <a:lstStyle/>
          <a:p>
            <a:endParaRPr lang="en-AU"/>
          </a:p>
        </p:txBody>
      </p:sp>
      <p:sp>
        <p:nvSpPr>
          <p:cNvPr id="15" name="TextBox 14">
            <a:extLst>
              <a:ext uri="{FF2B5EF4-FFF2-40B4-BE49-F238E27FC236}">
                <a16:creationId xmlns:a16="http://schemas.microsoft.com/office/drawing/2014/main" id="{904E2889-351F-402B-8E06-4ACFDF93E8EF}"/>
              </a:ext>
            </a:extLst>
          </p:cNvPr>
          <p:cNvSpPr txBox="1"/>
          <p:nvPr/>
        </p:nvSpPr>
        <p:spPr>
          <a:xfrm>
            <a:off x="8488581" y="5867535"/>
            <a:ext cx="2743200" cy="400110"/>
          </a:xfrm>
          <a:prstGeom prst="rect">
            <a:avLst/>
          </a:prstGeom>
          <a:noFill/>
        </p:spPr>
        <p:txBody>
          <a:bodyPr wrap="square" rtlCol="0">
            <a:spAutoFit/>
          </a:bodyPr>
          <a:lstStyle/>
          <a:p>
            <a:r>
              <a:rPr lang="en-AU" sz="1000" dirty="0" err="1">
                <a:latin typeface="Roboto" pitchFamily="2" charset="0"/>
                <a:ea typeface="Roboto" pitchFamily="2" charset="0"/>
              </a:rPr>
              <a:t>Pursat</a:t>
            </a:r>
            <a:r>
              <a:rPr lang="en-AU" sz="1000" dirty="0">
                <a:latin typeface="Roboto" pitchFamily="2" charset="0"/>
                <a:ea typeface="Roboto" pitchFamily="2" charset="0"/>
              </a:rPr>
              <a:t>, Cambodia</a:t>
            </a:r>
            <a:r>
              <a:rPr lang="en-AU" sz="1000" b="1" dirty="0">
                <a:latin typeface="Roboto" pitchFamily="2" charset="0"/>
                <a:ea typeface="Roboto" pitchFamily="2" charset="0"/>
              </a:rPr>
              <a:t> </a:t>
            </a:r>
          </a:p>
          <a:p>
            <a:r>
              <a:rPr lang="en-AU" sz="1000" b="1" dirty="0">
                <a:latin typeface="Roboto" pitchFamily="2" charset="0"/>
                <a:ea typeface="Roboto" pitchFamily="2" charset="0"/>
              </a:rPr>
              <a:t>Photo </a:t>
            </a:r>
            <a:r>
              <a:rPr lang="en-AU" sz="1000" dirty="0">
                <a:latin typeface="Roboto" pitchFamily="2" charset="0"/>
                <a:ea typeface="Roboto" pitchFamily="2" charset="0"/>
              </a:rPr>
              <a:t>Caritas Australia</a:t>
            </a:r>
          </a:p>
        </p:txBody>
      </p:sp>
      <p:sp>
        <p:nvSpPr>
          <p:cNvPr id="3" name="Rectangle 2">
            <a:hlinkClick r:id="rId5" action="ppaction://hlinksldjump"/>
            <a:extLst>
              <a:ext uri="{FF2B5EF4-FFF2-40B4-BE49-F238E27FC236}">
                <a16:creationId xmlns:a16="http://schemas.microsoft.com/office/drawing/2014/main" id="{721D94F0-FCAC-4415-9D1B-7F4E8B890707}"/>
              </a:ext>
            </a:extLst>
          </p:cNvPr>
          <p:cNvSpPr/>
          <p:nvPr/>
        </p:nvSpPr>
        <p:spPr>
          <a:xfrm>
            <a:off x="-125260" y="0"/>
            <a:ext cx="13803682" cy="756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89987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8B9AE-5D4E-214A-ABBF-F5D1F9C15DA3}"/>
              </a:ext>
            </a:extLst>
          </p:cNvPr>
          <p:cNvSpPr>
            <a:spLocks noGrp="1"/>
          </p:cNvSpPr>
          <p:nvPr>
            <p:ph type="body" sz="quarter" idx="11"/>
          </p:nvPr>
        </p:nvSpPr>
        <p:spPr>
          <a:xfrm>
            <a:off x="3996016" y="2486025"/>
            <a:ext cx="5452506" cy="770560"/>
          </a:xfrm>
        </p:spPr>
        <p:txBody>
          <a:bodyPr/>
          <a:lstStyle/>
          <a:p>
            <a:r>
              <a:rPr lang="en-US"/>
              <a:t>Thank You</a:t>
            </a:r>
          </a:p>
        </p:txBody>
      </p:sp>
    </p:spTree>
    <p:extLst>
      <p:ext uri="{BB962C8B-B14F-4D97-AF65-F5344CB8AC3E}">
        <p14:creationId xmlns:p14="http://schemas.microsoft.com/office/powerpoint/2010/main" val="2512773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3A0273-741B-4663-ADA6-C4C907B9FD92}"/>
              </a:ext>
            </a:extLst>
          </p:cNvPr>
          <p:cNvSpPr/>
          <p:nvPr/>
        </p:nvSpPr>
        <p:spPr>
          <a:xfrm>
            <a:off x="473869" y="1876425"/>
            <a:ext cx="5139499" cy="3231654"/>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 </a:t>
            </a:r>
          </a:p>
          <a:p>
            <a:r>
              <a:rPr lang="en-AU" sz="2800" dirty="0"/>
              <a:t>The earth has many large bodies of water including oceans, lakes and rivers that cover approximately two-thirds of its surface. </a:t>
            </a:r>
          </a:p>
          <a:p>
            <a:endParaRPr lang="en-AU" sz="2800" dirty="0">
              <a:solidFill>
                <a:srgbClr val="0C244C"/>
              </a:solidFill>
              <a:latin typeface="Roboto" pitchFamily="2" charset="0"/>
              <a:ea typeface="Roboto" pitchFamily="2" charset="0"/>
            </a:endParaRPr>
          </a:p>
        </p:txBody>
      </p:sp>
      <p:sp>
        <p:nvSpPr>
          <p:cNvPr id="24" name="Title 23">
            <a:extLst>
              <a:ext uri="{FF2B5EF4-FFF2-40B4-BE49-F238E27FC236}">
                <a16:creationId xmlns:a16="http://schemas.microsoft.com/office/drawing/2014/main" id="{FA273D14-8DEB-D24B-9EC0-C0504FDBE089}"/>
              </a:ext>
            </a:extLst>
          </p:cNvPr>
          <p:cNvSpPr>
            <a:spLocks noGrp="1"/>
          </p:cNvSpPr>
          <p:nvPr>
            <p:ph type="title"/>
          </p:nvPr>
        </p:nvSpPr>
        <p:spPr>
          <a:xfrm>
            <a:off x="1007269" y="366846"/>
            <a:ext cx="11273399" cy="873497"/>
          </a:xfrm>
        </p:spPr>
        <p:txBody>
          <a:bodyPr/>
          <a:lstStyle/>
          <a:p>
            <a:r>
              <a:rPr lang="en-US" sz="4500"/>
              <a:t>Answer  correct!</a:t>
            </a:r>
          </a:p>
        </p:txBody>
      </p:sp>
      <p:sp>
        <p:nvSpPr>
          <p:cNvPr id="26" name="bg object 21">
            <a:extLst>
              <a:ext uri="{FF2B5EF4-FFF2-40B4-BE49-F238E27FC236}">
                <a16:creationId xmlns:a16="http://schemas.microsoft.com/office/drawing/2014/main" id="{25EA2DF2-3DF7-EE40-9D74-B4CF48F15611}"/>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37" name="Text Placeholder 11">
            <a:extLst>
              <a:ext uri="{FF2B5EF4-FFF2-40B4-BE49-F238E27FC236}">
                <a16:creationId xmlns:a16="http://schemas.microsoft.com/office/drawing/2014/main" id="{2C0CA464-5E07-C84D-B587-5C41662E3117}"/>
              </a:ext>
            </a:extLst>
          </p:cNvPr>
          <p:cNvSpPr txBox="1">
            <a:spLocks/>
          </p:cNvSpPr>
          <p:nvPr/>
        </p:nvSpPr>
        <p:spPr>
          <a:xfrm>
            <a:off x="8017669" y="5838825"/>
            <a:ext cx="4804747"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ea typeface="Roboto" pitchFamily="2" charset="0"/>
            </a:endParaRPr>
          </a:p>
        </p:txBody>
      </p:sp>
      <p:grpSp>
        <p:nvGrpSpPr>
          <p:cNvPr id="35" name="Group 34">
            <a:extLst>
              <a:ext uri="{FF2B5EF4-FFF2-40B4-BE49-F238E27FC236}">
                <a16:creationId xmlns:a16="http://schemas.microsoft.com/office/drawing/2014/main" id="{A2D51ED1-8915-9B48-AF9F-425FFCC31D3F}"/>
              </a:ext>
            </a:extLst>
          </p:cNvPr>
          <p:cNvGrpSpPr/>
          <p:nvPr/>
        </p:nvGrpSpPr>
        <p:grpSpPr>
          <a:xfrm rot="1515613">
            <a:off x="5283489" y="2259608"/>
            <a:ext cx="2613861" cy="2056523"/>
            <a:chOff x="3835518" y="4317166"/>
            <a:chExt cx="2613861" cy="2056523"/>
          </a:xfrm>
          <a:solidFill>
            <a:srgbClr val="004751"/>
          </a:solidFill>
        </p:grpSpPr>
        <p:sp>
          <p:nvSpPr>
            <p:cNvPr id="27" name="Left Arrow 3">
              <a:hlinkClick r:id="" action="ppaction://hlinkshowjump?jump=previousslide"/>
              <a:extLst>
                <a:ext uri="{FF2B5EF4-FFF2-40B4-BE49-F238E27FC236}">
                  <a16:creationId xmlns:a16="http://schemas.microsoft.com/office/drawing/2014/main" id="{42CE2371-2994-6341-8CF9-82E85A9CD3DF}"/>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32" name="Round Diagonal Corner Rectangle 31">
              <a:extLst>
                <a:ext uri="{FF2B5EF4-FFF2-40B4-BE49-F238E27FC236}">
                  <a16:creationId xmlns:a16="http://schemas.microsoft.com/office/drawing/2014/main" id="{C6399875-5C07-7747-9ABF-FAD339A81601}"/>
                </a:ext>
              </a:extLst>
            </p:cNvPr>
            <p:cNvSpPr/>
            <p:nvPr/>
          </p:nvSpPr>
          <p:spPr>
            <a:xfrm rot="15303666">
              <a:off x="4596212" y="3556472"/>
              <a:ext cx="1002462" cy="2523850"/>
            </a:xfrm>
            <a:prstGeom prst="round2DiagRect">
              <a:avLst>
                <a:gd name="adj1" fmla="val 37573"/>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F7D9016-069E-9C4F-AD7F-8462ADAECAB0}"/>
                </a:ext>
              </a:extLst>
            </p:cNvPr>
            <p:cNvSpPr txBox="1"/>
            <p:nvPr/>
          </p:nvSpPr>
          <p:spPr>
            <a:xfrm rot="20703666">
              <a:off x="3918632" y="4487146"/>
              <a:ext cx="2352817" cy="584775"/>
            </a:xfrm>
            <a:prstGeom prst="rect">
              <a:avLst/>
            </a:prstGeom>
            <a:noFill/>
          </p:spPr>
          <p:txBody>
            <a:bodyPr wrap="square" rtlCol="0">
              <a:spAutoFit/>
            </a:bodyPr>
            <a:lstStyle/>
            <a:p>
              <a:pPr algn="ctr"/>
              <a:r>
                <a:rPr lang="en-AU" sz="3200" b="1">
                  <a:solidFill>
                    <a:srgbClr val="0B234B"/>
                  </a:solidFill>
                  <a:latin typeface="Roboto" pitchFamily="2" charset="0"/>
                  <a:ea typeface="Roboto" pitchFamily="2" charset="0"/>
                </a:rPr>
                <a:t>C. 75%</a:t>
              </a:r>
            </a:p>
          </p:txBody>
        </p:sp>
      </p:grpSp>
      <p:sp>
        <p:nvSpPr>
          <p:cNvPr id="3" name="Rectangle 2">
            <a:extLst>
              <a:ext uri="{FF2B5EF4-FFF2-40B4-BE49-F238E27FC236}">
                <a16:creationId xmlns:a16="http://schemas.microsoft.com/office/drawing/2014/main" id="{2F5ACACD-7C56-48A3-9C27-4AFFC98A1228}"/>
              </a:ext>
            </a:extLst>
          </p:cNvPr>
          <p:cNvSpPr/>
          <p:nvPr/>
        </p:nvSpPr>
        <p:spPr>
          <a:xfrm>
            <a:off x="9770269" y="5534025"/>
            <a:ext cx="1314784" cy="246221"/>
          </a:xfrm>
          <a:prstGeom prst="rect">
            <a:avLst/>
          </a:prstGeom>
        </p:spPr>
        <p:txBody>
          <a:bodyPr wrap="none">
            <a:spAutoFit/>
          </a:bodyPr>
          <a:lstStyle/>
          <a:p>
            <a:r>
              <a:rPr lang="en-AU" sz="1000" b="1"/>
              <a:t>Credit: </a:t>
            </a:r>
            <a:r>
              <a:rPr lang="en-AU" sz="1000"/>
              <a:t>flaticon.com</a:t>
            </a:r>
          </a:p>
        </p:txBody>
      </p:sp>
      <p:pic>
        <p:nvPicPr>
          <p:cNvPr id="15" name="Picture Placeholder 5">
            <a:extLst>
              <a:ext uri="{FF2B5EF4-FFF2-40B4-BE49-F238E27FC236}">
                <a16:creationId xmlns:a16="http://schemas.microsoft.com/office/drawing/2014/main" id="{91459B53-E8E7-4ABB-BA3B-44373A15901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401" b="3401"/>
          <a:stretch/>
        </p:blipFill>
        <p:spPr>
          <a:xfrm>
            <a:off x="8523259" y="2181225"/>
            <a:ext cx="3270482" cy="3048000"/>
          </a:xfrm>
          <a:prstGeom prst="rect">
            <a:avLst/>
          </a:prstGeom>
        </p:spPr>
      </p:pic>
      <p:sp>
        <p:nvSpPr>
          <p:cNvPr id="2" name="Rectangle 1">
            <a:hlinkClick r:id="" action="ppaction://hlinkshowjump?jump=nextslide"/>
            <a:extLst>
              <a:ext uri="{FF2B5EF4-FFF2-40B4-BE49-F238E27FC236}">
                <a16:creationId xmlns:a16="http://schemas.microsoft.com/office/drawing/2014/main" id="{1B4372AD-C0F7-4C81-9481-B84BB00D7C17}"/>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08503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725368" y="1642803"/>
            <a:ext cx="856838" cy="4372081"/>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725368" y="652203"/>
            <a:ext cx="856838" cy="4372081"/>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854869" y="1647825"/>
            <a:ext cx="11582400" cy="609600"/>
          </a:xfrm>
        </p:spPr>
        <p:txBody>
          <a:bodyPr/>
          <a:lstStyle/>
          <a:p>
            <a:pPr>
              <a:lnSpc>
                <a:spcPct val="100000"/>
              </a:lnSpc>
            </a:pPr>
            <a:r>
              <a:rPr lang="en-AU" sz="3200" b="1" dirty="0">
                <a:solidFill>
                  <a:srgbClr val="0B234B"/>
                </a:solidFill>
                <a:latin typeface="Roboto" pitchFamily="2" charset="0"/>
                <a:ea typeface="Roboto" pitchFamily="2" charset="0"/>
              </a:rPr>
              <a:t>How much of the earth’s water is fit for human use?</a:t>
            </a:r>
            <a:endParaRPr lang="en-US" sz="3200" b="1" dirty="0">
              <a:solidFill>
                <a:srgbClr val="0B234B"/>
              </a:solidFill>
              <a:latin typeface="Roboto" pitchFamily="2" charset="0"/>
              <a:ea typeface="Roboto" pitchFamily="2" charset="0"/>
            </a:endParaRPr>
          </a:p>
          <a:p>
            <a:pPr>
              <a:lnSpc>
                <a:spcPct val="100000"/>
              </a:lnSpc>
            </a:pPr>
            <a:endParaRPr lang="en-US" sz="3200" dirty="0">
              <a:solidFill>
                <a:schemeClr val="bg2">
                  <a:lumMod val="25000"/>
                </a:schemeClr>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2</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1967747" y="2486025"/>
            <a:ext cx="38100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Less than 3%</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rId4" action="ppaction://hlinksldjump"/>
            <a:extLst>
              <a:ext uri="{FF2B5EF4-FFF2-40B4-BE49-F238E27FC236}">
                <a16:creationId xmlns:a16="http://schemas.microsoft.com/office/drawing/2014/main" id="{84DB6817-91B3-E548-8AE1-27FE34C708F3}"/>
              </a:ext>
            </a:extLst>
          </p:cNvPr>
          <p:cNvSpPr txBox="1"/>
          <p:nvPr/>
        </p:nvSpPr>
        <p:spPr>
          <a:xfrm>
            <a:off x="1129547" y="3476625"/>
            <a:ext cx="337407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B. 5%</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3725368" y="2633403"/>
            <a:ext cx="856838" cy="4372081"/>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 action="ppaction://hlinkshowjump?jump=nextslide"/>
            <a:extLst>
              <a:ext uri="{FF2B5EF4-FFF2-40B4-BE49-F238E27FC236}">
                <a16:creationId xmlns:a16="http://schemas.microsoft.com/office/drawing/2014/main" id="{03E7EA66-F205-4342-9537-CC51E49BBDDD}"/>
              </a:ext>
            </a:extLst>
          </p:cNvPr>
          <p:cNvSpPr txBox="1"/>
          <p:nvPr/>
        </p:nvSpPr>
        <p:spPr>
          <a:xfrm>
            <a:off x="1129547" y="4467225"/>
            <a:ext cx="3374072" cy="646331"/>
          </a:xfrm>
          <a:prstGeom prst="rect">
            <a:avLst/>
          </a:prstGeom>
          <a:noFill/>
        </p:spPr>
        <p:txBody>
          <a:bodyPr wrap="square" rtlCol="0">
            <a:spAutoFit/>
          </a:bodyPr>
          <a:lstStyle/>
          <a:p>
            <a:pPr algn="ctr"/>
            <a:r>
              <a:rPr lang="en-AU" sz="3600" b="1">
                <a:solidFill>
                  <a:srgbClr val="761F00"/>
                </a:solidFill>
                <a:latin typeface="Roboto" pitchFamily="2" charset="0"/>
                <a:ea typeface="Roboto" pitchFamily="2" charset="0"/>
              </a:rPr>
              <a:t>C. 8% </a:t>
            </a:r>
          </a:p>
        </p:txBody>
      </p:sp>
      <p:sp>
        <p:nvSpPr>
          <p:cNvPr id="16" name="Round Diagonal Corner Rectangle 30">
            <a:extLst>
              <a:ext uri="{FF2B5EF4-FFF2-40B4-BE49-F238E27FC236}">
                <a16:creationId xmlns:a16="http://schemas.microsoft.com/office/drawing/2014/main" id="{495C5AA7-74EE-43A5-9EEC-1E2FF4D210C8}"/>
              </a:ext>
            </a:extLst>
          </p:cNvPr>
          <p:cNvSpPr/>
          <p:nvPr/>
        </p:nvSpPr>
        <p:spPr>
          <a:xfrm rot="16200000">
            <a:off x="3746393" y="3617193"/>
            <a:ext cx="856838" cy="4372082"/>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4BF1415-1EBF-46EA-AAA5-4F7CF6CEF638}"/>
              </a:ext>
            </a:extLst>
          </p:cNvPr>
          <p:cNvSpPr txBox="1"/>
          <p:nvPr/>
        </p:nvSpPr>
        <p:spPr>
          <a:xfrm>
            <a:off x="2235180" y="5480067"/>
            <a:ext cx="4104648"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D. More than 10%</a:t>
            </a:r>
          </a:p>
        </p:txBody>
      </p:sp>
      <p:pic>
        <p:nvPicPr>
          <p:cNvPr id="18" name="Picture 2" descr="https://eastasia1-mediap.svc.ms/transform/thumbnail?provider=spo&amp;inputFormat=jpg&amp;cs=fFNQTw&amp;docid=https%3A%2F%2Fcaritasaus-my.sharepoint.com%3A443%2F_api%2Fv2.0%2Fdrives%2Fb!Q193SlK-PUyT61a6UID4bk0yfIKV3epFhe1xJoE7UY9NMwCeAN14T5gVKAjYNROC%2Fitems%2F01P3EFBMUCW5HW62IYKVCYS4MLOMYPK6F6%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DB1CFC9E-7146-4DBE-AFA7-A91995FA6A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14234" r="14234"/>
          <a:stretch>
            <a:fillRect/>
          </a:stretch>
        </p:blipFill>
        <p:spPr bwMode="auto">
          <a:xfrm>
            <a:off x="7524652" y="2409825"/>
            <a:ext cx="4226817" cy="394244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38FF1F-D18A-44CA-A968-4A003BBCD2F2}"/>
              </a:ext>
            </a:extLst>
          </p:cNvPr>
          <p:cNvSpPr txBox="1"/>
          <p:nvPr/>
        </p:nvSpPr>
        <p:spPr>
          <a:xfrm>
            <a:off x="7527888" y="6387900"/>
            <a:ext cx="3810000" cy="400110"/>
          </a:xfrm>
          <a:prstGeom prst="rect">
            <a:avLst/>
          </a:prstGeom>
          <a:noFill/>
        </p:spPr>
        <p:txBody>
          <a:bodyPr wrap="square" rtlCol="0">
            <a:spAutoFit/>
          </a:bodyPr>
          <a:lstStyle/>
          <a:p>
            <a:pPr lvl="0"/>
            <a:r>
              <a:rPr lang="en-AU" sz="1000" kern="0">
                <a:solidFill>
                  <a:sysClr val="windowText" lastClr="000000"/>
                </a:solidFill>
              </a:rPr>
              <a:t>Halima pumps fresh water near her shelter in a Rohingya refugee camp, Cox’s Bazar region. </a:t>
            </a:r>
            <a:r>
              <a:rPr lang="en-AU" sz="1000">
                <a:solidFill>
                  <a:prstClr val="black"/>
                </a:solidFill>
                <a:ea typeface="Roboto" pitchFamily="2" charset="0"/>
              </a:rPr>
              <a:t>Photo Caritas Bangladesh</a:t>
            </a:r>
          </a:p>
        </p:txBody>
      </p:sp>
      <p:sp>
        <p:nvSpPr>
          <p:cNvPr id="2" name="Rectangle 1">
            <a:hlinkClick r:id="rId4" action="ppaction://hlinksldjump"/>
            <a:extLst>
              <a:ext uri="{FF2B5EF4-FFF2-40B4-BE49-F238E27FC236}">
                <a16:creationId xmlns:a16="http://schemas.microsoft.com/office/drawing/2014/main" id="{8DE8B4D9-FC19-45F8-936A-EB42863B4CB8}"/>
              </a:ext>
            </a:extLst>
          </p:cNvPr>
          <p:cNvSpPr/>
          <p:nvPr/>
        </p:nvSpPr>
        <p:spPr>
          <a:xfrm>
            <a:off x="2037174" y="2434442"/>
            <a:ext cx="4299929" cy="8550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6" action="ppaction://hlinksldjump"/>
            <a:extLst>
              <a:ext uri="{FF2B5EF4-FFF2-40B4-BE49-F238E27FC236}">
                <a16:creationId xmlns:a16="http://schemas.microsoft.com/office/drawing/2014/main" id="{BA1F02A6-0B80-49A9-BF72-60BF2AF39501}"/>
              </a:ext>
            </a:extLst>
          </p:cNvPr>
          <p:cNvSpPr/>
          <p:nvPr/>
        </p:nvSpPr>
        <p:spPr>
          <a:xfrm>
            <a:off x="1965922" y="3372593"/>
            <a:ext cx="437118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hlinkClick r:id="rId6" action="ppaction://hlinksldjump"/>
            <a:extLst>
              <a:ext uri="{FF2B5EF4-FFF2-40B4-BE49-F238E27FC236}">
                <a16:creationId xmlns:a16="http://schemas.microsoft.com/office/drawing/2014/main" id="{AE5FB6C9-CF4C-4254-9F9E-E02F7AB8792C}"/>
              </a:ext>
            </a:extLst>
          </p:cNvPr>
          <p:cNvSpPr/>
          <p:nvPr/>
        </p:nvSpPr>
        <p:spPr>
          <a:xfrm>
            <a:off x="1942173" y="4358245"/>
            <a:ext cx="4394930" cy="856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hlinkClick r:id="rId6" action="ppaction://hlinksldjump"/>
            <a:extLst>
              <a:ext uri="{FF2B5EF4-FFF2-40B4-BE49-F238E27FC236}">
                <a16:creationId xmlns:a16="http://schemas.microsoft.com/office/drawing/2014/main" id="{DCA6538B-7286-4D8E-9BC0-52EB818177AB}"/>
              </a:ext>
            </a:extLst>
          </p:cNvPr>
          <p:cNvSpPr/>
          <p:nvPr/>
        </p:nvSpPr>
        <p:spPr>
          <a:xfrm>
            <a:off x="1965922" y="5385500"/>
            <a:ext cx="4394931" cy="8642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26561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38974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647825"/>
            <a:ext cx="5636840" cy="5386090"/>
          </a:xfrm>
          <a:prstGeom prst="rect">
            <a:avLst/>
          </a:prstGeom>
        </p:spPr>
        <p:txBody>
          <a:bodyPr wrap="square" lIns="91440" tIns="45720" rIns="91440" bIns="45720" anchor="t">
            <a:spAutoFit/>
          </a:bodyPr>
          <a:lstStyle/>
          <a:p>
            <a:r>
              <a:rPr lang="en-AU" sz="3600" b="1" dirty="0">
                <a:solidFill>
                  <a:srgbClr val="0C244C"/>
                </a:solidFill>
                <a:latin typeface="Roboto" pitchFamily="2" charset="0"/>
                <a:ea typeface="Roboto" pitchFamily="2" charset="0"/>
              </a:rPr>
              <a:t>CORRECT!</a:t>
            </a:r>
          </a:p>
          <a:p>
            <a:r>
              <a:rPr lang="en-AU" sz="2800" dirty="0"/>
              <a:t>Despite the fact that three-quarters of the Earth is made up of water, less than 3% of the water is fresh water, not salty.</a:t>
            </a:r>
          </a:p>
          <a:p>
            <a:endParaRPr lang="en-AU" sz="2800" dirty="0"/>
          </a:p>
          <a:p>
            <a:r>
              <a:rPr lang="en-AU" sz="2800" dirty="0"/>
              <a:t>About 95% of our water is ocean water which is salty. Approximately 2% of our fresh water is </a:t>
            </a:r>
            <a:r>
              <a:rPr lang="en-GB" altLang="en-US" sz="2800" dirty="0">
                <a:cs typeface="Arial" panose="020B0604020202020204" pitchFamily="34" charset="0"/>
              </a:rPr>
              <a:t>locked into polar snow and ice.</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5" name="Text Placeholder 11">
            <a:extLst>
              <a:ext uri="{FF2B5EF4-FFF2-40B4-BE49-F238E27FC236}">
                <a16:creationId xmlns:a16="http://schemas.microsoft.com/office/drawing/2014/main" id="{05312E0A-4657-3249-8C77-4C8F1AF13F7C}"/>
              </a:ext>
            </a:extLst>
          </p:cNvPr>
          <p:cNvSpPr txBox="1">
            <a:spLocks/>
          </p:cNvSpPr>
          <p:nvPr/>
        </p:nvSpPr>
        <p:spPr>
          <a:xfrm>
            <a:off x="8013522" y="6306690"/>
            <a:ext cx="4804747"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latin typeface="Roboto" pitchFamily="2" charset="0"/>
              <a:ea typeface="Roboto" pitchFamily="2" charset="0"/>
            </a:endParaRPr>
          </a:p>
        </p:txBody>
      </p:sp>
      <p:grpSp>
        <p:nvGrpSpPr>
          <p:cNvPr id="27" name="Group 26">
            <a:extLst>
              <a:ext uri="{FF2B5EF4-FFF2-40B4-BE49-F238E27FC236}">
                <a16:creationId xmlns:a16="http://schemas.microsoft.com/office/drawing/2014/main" id="{333886BB-B814-8647-9F92-F6152A51CE0E}"/>
              </a:ext>
            </a:extLst>
          </p:cNvPr>
          <p:cNvGrpSpPr/>
          <p:nvPr/>
        </p:nvGrpSpPr>
        <p:grpSpPr>
          <a:xfrm rot="1515613">
            <a:off x="5337473" y="1855493"/>
            <a:ext cx="3358689" cy="2056523"/>
            <a:chOff x="3383375" y="4317166"/>
            <a:chExt cx="3358689" cy="2056523"/>
          </a:xfrm>
        </p:grpSpPr>
        <p:sp>
          <p:nvSpPr>
            <p:cNvPr id="28" name="Left Arrow 3">
              <a:hlinkClick r:id="" action="ppaction://hlinkshowjump?jump=previousslide"/>
              <a:extLst>
                <a:ext uri="{FF2B5EF4-FFF2-40B4-BE49-F238E27FC236}">
                  <a16:creationId xmlns:a16="http://schemas.microsoft.com/office/drawing/2014/main" id="{4F378471-611E-E24F-B5BE-BAAA46463CD5}"/>
                </a:ext>
              </a:extLst>
            </p:cNvPr>
            <p:cNvSpPr/>
            <p:nvPr/>
          </p:nvSpPr>
          <p:spPr bwMode="auto">
            <a:xfrm rot="9903666">
              <a:off x="4785091" y="5403649"/>
              <a:ext cx="1664288" cy="970040"/>
            </a:xfrm>
            <a:prstGeom prst="leftArrow">
              <a:avLst/>
            </a:prstGeom>
            <a:solidFill>
              <a:srgbClr val="D86075"/>
            </a:solidFill>
            <a:ln w="19050">
              <a:noFill/>
            </a:ln>
            <a:effectLst/>
          </p:spPr>
          <p:txBody>
            <a:bodyPr wrap="none" rtlCol="0" anchor="ctr"/>
            <a:lstStyle/>
            <a:p>
              <a:pPr algn="ctr"/>
              <a:endParaRPr lang="en-US"/>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5303666">
              <a:off x="4596212" y="3173776"/>
              <a:ext cx="1002462" cy="3289242"/>
            </a:xfrm>
            <a:prstGeom prst="round2DiagRect">
              <a:avLst>
                <a:gd name="adj1" fmla="val 37573"/>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20703666">
              <a:off x="3383375" y="4541366"/>
              <a:ext cx="3313007" cy="584775"/>
            </a:xfrm>
            <a:prstGeom prst="rect">
              <a:avLst/>
            </a:prstGeom>
            <a:noFill/>
          </p:spPr>
          <p:txBody>
            <a:bodyPr wrap="square" rtlCol="0">
              <a:spAutoFit/>
            </a:bodyPr>
            <a:lstStyle/>
            <a:p>
              <a:pPr algn="ctr"/>
              <a:r>
                <a:rPr lang="en-AU" sz="3200" b="1">
                  <a:solidFill>
                    <a:schemeClr val="bg1"/>
                  </a:solidFill>
                  <a:latin typeface="Roboto" pitchFamily="2" charset="0"/>
                  <a:ea typeface="Roboto" pitchFamily="2" charset="0"/>
                </a:rPr>
                <a:t>A. Less than 3%</a:t>
              </a:r>
            </a:p>
          </p:txBody>
        </p:sp>
      </p:grpSp>
      <p:pic>
        <p:nvPicPr>
          <p:cNvPr id="13" name="Picture 2" descr="https://eastasia1-mediap.svc.ms/transform/thumbnail?provider=spo&amp;inputFormat=jpg&amp;cs=fFNQTw&amp;docid=https%3A%2F%2Fcaritasaus-my.sharepoint.com%3A443%2F_api%2Fv2.0%2Fdrives%2Fb!Q193SlK-PUyT61a6UID4bk0yfIKV3epFhe1xJoE7UY9NMwCeAN14T5gVKAjYNROC%2Fitems%2F01P3EFBMUCW5HW62IYKVCYS4MLOMYPK6F6%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E02C94D0-9830-48CB-AF00-0C3780246B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4234" r="14234"/>
          <a:stretch>
            <a:fillRect/>
          </a:stretch>
        </p:blipFill>
        <p:spPr bwMode="auto">
          <a:xfrm>
            <a:off x="9008269" y="2409825"/>
            <a:ext cx="3891971" cy="36264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71967AF-5326-4E75-AB0A-0BFE94C0BE69}"/>
              </a:ext>
            </a:extLst>
          </p:cNvPr>
          <p:cNvSpPr txBox="1"/>
          <p:nvPr/>
        </p:nvSpPr>
        <p:spPr>
          <a:xfrm>
            <a:off x="8980934" y="6057987"/>
            <a:ext cx="3919306" cy="400110"/>
          </a:xfrm>
          <a:prstGeom prst="rect">
            <a:avLst/>
          </a:prstGeom>
          <a:noFill/>
        </p:spPr>
        <p:txBody>
          <a:bodyPr wrap="square" rtlCol="0">
            <a:spAutoFit/>
          </a:bodyPr>
          <a:lstStyle/>
          <a:p>
            <a:pPr lvl="0"/>
            <a:r>
              <a:rPr lang="en-AU" sz="1000" kern="0" dirty="0">
                <a:solidFill>
                  <a:sysClr val="windowText" lastClr="000000"/>
                </a:solidFill>
              </a:rPr>
              <a:t>Halima pumps fresh water near her shelter in a Rohingya refugee camp, Cox’s Bazar district. </a:t>
            </a:r>
            <a:r>
              <a:rPr lang="en-AU" sz="1000" dirty="0">
                <a:solidFill>
                  <a:prstClr val="black"/>
                </a:solidFill>
                <a:ea typeface="Roboto" pitchFamily="2" charset="0"/>
              </a:rPr>
              <a:t>Photo credit: Caritas Bangladesh</a:t>
            </a:r>
          </a:p>
        </p:txBody>
      </p:sp>
      <p:sp>
        <p:nvSpPr>
          <p:cNvPr id="2" name="Rectangle 1">
            <a:hlinkClick r:id="rId5" action="ppaction://hlinksldjump"/>
            <a:extLst>
              <a:ext uri="{FF2B5EF4-FFF2-40B4-BE49-F238E27FC236}">
                <a16:creationId xmlns:a16="http://schemas.microsoft.com/office/drawing/2014/main" id="{849F4B2B-BAE6-46D1-A637-D18B1CBF9096}"/>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7021520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 Diagonal Corner Rectangle 30">
            <a:extLst>
              <a:ext uri="{FF2B5EF4-FFF2-40B4-BE49-F238E27FC236}">
                <a16:creationId xmlns:a16="http://schemas.microsoft.com/office/drawing/2014/main" id="{895949D5-B4F4-4F4A-958D-2800885981B0}"/>
              </a:ext>
            </a:extLst>
          </p:cNvPr>
          <p:cNvSpPr/>
          <p:nvPr/>
        </p:nvSpPr>
        <p:spPr>
          <a:xfrm rot="16200000">
            <a:off x="3028572" y="2605368"/>
            <a:ext cx="777403" cy="2698645"/>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a:extLst>
              <a:ext uri="{FF2B5EF4-FFF2-40B4-BE49-F238E27FC236}">
                <a16:creationId xmlns:a16="http://schemas.microsoft.com/office/drawing/2014/main" id="{ACCB55B2-9B3B-DB4B-8B60-B6E65B41F85E}"/>
              </a:ext>
            </a:extLst>
          </p:cNvPr>
          <p:cNvSpPr/>
          <p:nvPr/>
        </p:nvSpPr>
        <p:spPr>
          <a:xfrm rot="16200000">
            <a:off x="3063417" y="1447404"/>
            <a:ext cx="707896" cy="2698824"/>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778669" y="1571625"/>
            <a:ext cx="11277600" cy="533400"/>
          </a:xfrm>
        </p:spPr>
        <p:txBody>
          <a:bodyPr/>
          <a:lstStyle/>
          <a:p>
            <a:pPr>
              <a:lnSpc>
                <a:spcPct val="100000"/>
              </a:lnSpc>
            </a:pPr>
            <a:r>
              <a:rPr lang="en-AU" sz="3200" b="1" dirty="0">
                <a:solidFill>
                  <a:srgbClr val="0B234B"/>
                </a:solidFill>
                <a:latin typeface="Roboto" pitchFamily="2" charset="0"/>
                <a:ea typeface="Roboto" pitchFamily="2" charset="0"/>
              </a:rPr>
              <a:t>How much of the adult human body is made of water?</a:t>
            </a:r>
            <a:endParaRPr lang="en-US" sz="3200" b="1" dirty="0">
              <a:solidFill>
                <a:srgbClr val="0B234B"/>
              </a:solidFill>
              <a:latin typeface="Roboto" pitchFamily="2" charset="0"/>
              <a:ea typeface="Roboto" pitchFamily="2" charset="0"/>
            </a:endParaRPr>
          </a:p>
          <a:p>
            <a:pPr>
              <a:lnSpc>
                <a:spcPct val="100000"/>
              </a:lnSpc>
            </a:pPr>
            <a:endParaRPr lang="en-AU" sz="3200" dirty="0">
              <a:solidFill>
                <a:schemeClr val="bg2">
                  <a:lumMod val="25000"/>
                </a:schemeClr>
              </a:solidFill>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941468" y="6013197"/>
            <a:ext cx="3860671"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rPr>
              <a:t>Halima shows her daughter how to wash her hands correctly outside their shelter in a Rohingya refugee camp. </a:t>
            </a:r>
            <a:r>
              <a:rPr lang="en-AU" sz="1000" dirty="0">
                <a:solidFill>
                  <a:prstClr val="black"/>
                </a:solidFill>
                <a:ea typeface="Roboto" pitchFamily="2" charset="0"/>
              </a:rPr>
              <a:t>Photo credit: Caritas Bangladesh</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3</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rId4" action="ppaction://hlinksldjump"/>
            <a:extLst>
              <a:ext uri="{FF2B5EF4-FFF2-40B4-BE49-F238E27FC236}">
                <a16:creationId xmlns:a16="http://schemas.microsoft.com/office/drawing/2014/main" id="{C9853827-FE94-E441-BBCE-9DABF749E5A7}"/>
              </a:ext>
            </a:extLst>
          </p:cNvPr>
          <p:cNvSpPr txBox="1"/>
          <p:nvPr/>
        </p:nvSpPr>
        <p:spPr>
          <a:xfrm>
            <a:off x="2252410" y="2421479"/>
            <a:ext cx="2269278"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A. 40 %</a:t>
            </a: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7" name="TextBox 26">
            <a:hlinkClick r:id="" action="ppaction://hlinkshowjump?jump=nextslide"/>
            <a:extLst>
              <a:ext uri="{FF2B5EF4-FFF2-40B4-BE49-F238E27FC236}">
                <a16:creationId xmlns:a16="http://schemas.microsoft.com/office/drawing/2014/main" id="{84DB6817-91B3-E548-8AE1-27FE34C708F3}"/>
              </a:ext>
            </a:extLst>
          </p:cNvPr>
          <p:cNvSpPr txBox="1"/>
          <p:nvPr/>
        </p:nvSpPr>
        <p:spPr>
          <a:xfrm>
            <a:off x="2236764" y="3596485"/>
            <a:ext cx="2635861"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B. 50 %</a:t>
            </a:r>
          </a:p>
        </p:txBody>
      </p:sp>
      <p:sp>
        <p:nvSpPr>
          <p:cNvPr id="32" name="Round Diagonal Corner Rectangle 31">
            <a:extLst>
              <a:ext uri="{FF2B5EF4-FFF2-40B4-BE49-F238E27FC236}">
                <a16:creationId xmlns:a16="http://schemas.microsoft.com/office/drawing/2014/main" id="{FCE2F7C7-1C18-514A-8DD7-0B0EADDB3A7C}"/>
              </a:ext>
            </a:extLst>
          </p:cNvPr>
          <p:cNvSpPr/>
          <p:nvPr/>
        </p:nvSpPr>
        <p:spPr>
          <a:xfrm rot="16200000">
            <a:off x="2995743" y="3730804"/>
            <a:ext cx="813287" cy="2668868"/>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hlinkClick r:id="" action="ppaction://hlinkshowjump?jump=nextslide"/>
            <a:extLst>
              <a:ext uri="{FF2B5EF4-FFF2-40B4-BE49-F238E27FC236}">
                <a16:creationId xmlns:a16="http://schemas.microsoft.com/office/drawing/2014/main" id="{03E7EA66-F205-4342-9537-CC51E49BBDDD}"/>
              </a:ext>
            </a:extLst>
          </p:cNvPr>
          <p:cNvSpPr txBox="1"/>
          <p:nvPr/>
        </p:nvSpPr>
        <p:spPr>
          <a:xfrm>
            <a:off x="2201294" y="4734534"/>
            <a:ext cx="2535527"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C. 60 %</a:t>
            </a:r>
          </a:p>
        </p:txBody>
      </p:sp>
      <p:pic>
        <p:nvPicPr>
          <p:cNvPr id="15"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4E8A7AEB-9A35-4B7E-83E2-015A863F7237}"/>
              </a:ext>
            </a:extLst>
          </p:cNvPr>
          <p:cNvPicPr>
            <a:picLocks noGrp="1" noChangeAspect="1" noChangeArrowheads="1"/>
          </p:cNvPicPr>
          <p:nvPr>
            <p:ph type="pic" sz="quarter" idx="14"/>
          </p:nvPr>
        </p:nvPicPr>
        <p:blipFill>
          <a:blip r:embed="rId5">
            <a:extLst>
              <a:ext uri="{28A0092B-C50C-407E-A947-70E740481C1C}">
                <a14:useLocalDpi xmlns:a14="http://schemas.microsoft.com/office/drawing/2010/main" val="0"/>
              </a:ext>
            </a:extLst>
          </a:blip>
          <a:srcRect l="14234" r="14234"/>
          <a:stretch>
            <a:fillRect/>
          </a:stretch>
        </p:blipFill>
        <p:spPr bwMode="auto">
          <a:xfrm>
            <a:off x="7941468" y="2409825"/>
            <a:ext cx="3860671" cy="3598040"/>
          </a:xfrm>
          <a:prstGeom prst="rect">
            <a:avLst/>
          </a:prstGeom>
          <a:noFill/>
          <a:extLst>
            <a:ext uri="{909E8E84-426E-40DD-AFC4-6F175D3DCCD1}">
              <a14:hiddenFill xmlns:a14="http://schemas.microsoft.com/office/drawing/2010/main">
                <a:solidFill>
                  <a:srgbClr val="FFFFFF"/>
                </a:solidFill>
              </a14:hiddenFill>
            </a:ext>
          </a:extLst>
        </p:spPr>
      </p:pic>
      <p:sp>
        <p:nvSpPr>
          <p:cNvPr id="16" name="Round Diagonal Corner Rectangle 31">
            <a:extLst>
              <a:ext uri="{FF2B5EF4-FFF2-40B4-BE49-F238E27FC236}">
                <a16:creationId xmlns:a16="http://schemas.microsoft.com/office/drawing/2014/main" id="{DC2F91F7-1AC9-408B-B011-88008AD48189}"/>
              </a:ext>
            </a:extLst>
          </p:cNvPr>
          <p:cNvSpPr/>
          <p:nvPr/>
        </p:nvSpPr>
        <p:spPr>
          <a:xfrm rot="16200000">
            <a:off x="3033537" y="4811555"/>
            <a:ext cx="767473" cy="2698645"/>
          </a:xfrm>
          <a:prstGeom prst="round2DiagRect">
            <a:avLst>
              <a:gd name="adj1" fmla="val 37573"/>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600D3C6-B31F-4AC6-977F-55F432B8CF6B}"/>
              </a:ext>
            </a:extLst>
          </p:cNvPr>
          <p:cNvSpPr txBox="1"/>
          <p:nvPr/>
        </p:nvSpPr>
        <p:spPr>
          <a:xfrm>
            <a:off x="2236764" y="5840074"/>
            <a:ext cx="2500058"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D. 75%</a:t>
            </a:r>
          </a:p>
        </p:txBody>
      </p:sp>
      <p:sp>
        <p:nvSpPr>
          <p:cNvPr id="3" name="Rectangle 2">
            <a:hlinkClick r:id="rId6" action="ppaction://hlinksldjump"/>
            <a:extLst>
              <a:ext uri="{FF2B5EF4-FFF2-40B4-BE49-F238E27FC236}">
                <a16:creationId xmlns:a16="http://schemas.microsoft.com/office/drawing/2014/main" id="{2F33241B-BB81-4395-8536-A703E1689F7B}"/>
              </a:ext>
            </a:extLst>
          </p:cNvPr>
          <p:cNvSpPr/>
          <p:nvPr/>
        </p:nvSpPr>
        <p:spPr>
          <a:xfrm>
            <a:off x="2001681" y="2417523"/>
            <a:ext cx="2870943" cy="789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hlinkClick r:id="rId6" action="ppaction://hlinksldjump"/>
            <a:extLst>
              <a:ext uri="{FF2B5EF4-FFF2-40B4-BE49-F238E27FC236}">
                <a16:creationId xmlns:a16="http://schemas.microsoft.com/office/drawing/2014/main" id="{1395EC8A-6C96-4CBA-B548-28F934CA1C59}"/>
              </a:ext>
            </a:extLst>
          </p:cNvPr>
          <p:cNvSpPr/>
          <p:nvPr/>
        </p:nvSpPr>
        <p:spPr>
          <a:xfrm>
            <a:off x="1951577" y="3557392"/>
            <a:ext cx="2870944" cy="82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hlinkClick r:id="rId4" action="ppaction://hlinksldjump"/>
            <a:extLst>
              <a:ext uri="{FF2B5EF4-FFF2-40B4-BE49-F238E27FC236}">
                <a16:creationId xmlns:a16="http://schemas.microsoft.com/office/drawing/2014/main" id="{6380C2BB-679E-436A-BCF6-DFB58EB59D83}"/>
              </a:ext>
            </a:extLst>
          </p:cNvPr>
          <p:cNvSpPr/>
          <p:nvPr/>
        </p:nvSpPr>
        <p:spPr>
          <a:xfrm>
            <a:off x="1951576" y="4632638"/>
            <a:ext cx="2804672" cy="8392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hlinkClick r:id="rId6" action="ppaction://hlinksldjump"/>
            <a:extLst>
              <a:ext uri="{FF2B5EF4-FFF2-40B4-BE49-F238E27FC236}">
                <a16:creationId xmlns:a16="http://schemas.microsoft.com/office/drawing/2014/main" id="{E23F2696-4D8D-4BF9-A69D-87D3FB5255EB}"/>
              </a:ext>
            </a:extLst>
          </p:cNvPr>
          <p:cNvSpPr/>
          <p:nvPr/>
        </p:nvSpPr>
        <p:spPr>
          <a:xfrm>
            <a:off x="2067951" y="5741256"/>
            <a:ext cx="2804673" cy="839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715295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99c474a90b4c448b44d0673416715ae">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1e5c683ca299a7505dd974730f03ede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20"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enumeration value="2019"/>
          <xsd:enumeration value="2020"/>
          <xsd:enumeration value="2021"/>
          <xsd:enumeration value="2022"/>
          <xsd:enumeration value="2023"/>
          <xsd:enumeration value="2024"/>
          <xsd:enumeration value="2025"/>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Description0 xmlns="041f561b-787a-4331-b8c2-4f8b42e141f3">A quiz based on water availability and consumption.</Description0>
    <Document_x0020_Status xmlns="041f561b-787a-4331-b8c2-4f8b42e141f3">Approved for use outside CA</Document_x0020_Status>
    <Used_x0020_for xmlns="041f561b-787a-4331-b8c2-4f8b42e141f3"/>
    <Resource_x0020_Type xmlns="041f561b-787a-4331-b8c2-4f8b42e141f3">Quiz</Resource_x0020_Type>
    <Audience xmlns="041f561b-787a-4331-b8c2-4f8b42e141f3">
      <Value>Middle Primary</Value>
      <Value>Upper Primary</Value>
      <Value>Middle Secondary</Value>
      <Value>Senior Secondary</Value>
      <Value>Teacher</Value>
    </Audience>
    <Calendar_x0020_Year xmlns="041f561b-787a-4331-b8c2-4f8b42e141f3">2020</Calendar_x0020_Year>
    <Topic xmlns="041f561b-787a-4331-b8c2-4f8b42e141f3">
      <Value>Water &amp; Sanitation</Value>
      <Value>SDGs</Value>
    </Topic>
    <_dlc_DocId xmlns="e628dbc2-5780-4aa6-b59e-b4a165ad8118">3XVCYASFVK3Q-205-1637</_dlc_DocId>
    <_dlc_DocIdUrl xmlns="e628dbc2-5780-4aa6-b59e-b4a165ad8118">
      <Url>https://aimstest.caritas.org.au/sites/community/education/resources/_layouts/DocIdRedir.aspx?ID=3XVCYASFVK3Q-205-1637</Url>
      <Description>3XVCYASFVK3Q-205-1637</Description>
    </_dlc_DocIdUrl>
  </documentManagement>
</p:properties>
</file>

<file path=customXml/itemProps1.xml><?xml version="1.0" encoding="utf-8"?>
<ds:datastoreItem xmlns:ds="http://schemas.openxmlformats.org/officeDocument/2006/customXml" ds:itemID="{A8480019-F080-4B69-8F87-3F43301B0D32}"/>
</file>

<file path=customXml/itemProps2.xml><?xml version="1.0" encoding="utf-8"?>
<ds:datastoreItem xmlns:ds="http://schemas.openxmlformats.org/officeDocument/2006/customXml" ds:itemID="{B02B2A76-F04A-43DE-8C51-E86C86E50DD5}"/>
</file>

<file path=customXml/itemProps3.xml><?xml version="1.0" encoding="utf-8"?>
<ds:datastoreItem xmlns:ds="http://schemas.openxmlformats.org/officeDocument/2006/customXml" ds:itemID="{103C3224-2690-4A4C-9CE9-819801DA9B17}"/>
</file>

<file path=customXml/itemProps4.xml><?xml version="1.0" encoding="utf-8"?>
<ds:datastoreItem xmlns:ds="http://schemas.openxmlformats.org/officeDocument/2006/customXml" ds:itemID="{7BBA37C6-62E4-4D0F-8FE2-0253EBEF683B}"/>
</file>

<file path=docProps/app.xml><?xml version="1.0" encoding="utf-8"?>
<Properties xmlns="http://schemas.openxmlformats.org/officeDocument/2006/extended-properties" xmlns:vt="http://schemas.openxmlformats.org/officeDocument/2006/docPropsVTypes">
  <Template>Education Only</Template>
  <TotalTime>312</TotalTime>
  <Words>2763</Words>
  <Application>Microsoft Office PowerPoint</Application>
  <PresentationFormat>Custom</PresentationFormat>
  <Paragraphs>306</Paragraphs>
  <Slides>42</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Roboto</vt:lpstr>
      <vt:lpstr>Roboto light</vt:lpstr>
      <vt:lpstr>Times New Roman</vt:lpstr>
      <vt:lpstr>Education Only</vt:lpstr>
      <vt:lpstr>WATER QUIZ</vt:lpstr>
      <vt:lpstr>instructions</vt:lpstr>
      <vt:lpstr>PowerPoint Presentation</vt:lpstr>
      <vt:lpstr>Answer incorrect</vt:lpstr>
      <vt:lpstr>Answer  correct!</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Quiz</dc:title>
  <dc:creator>Nicole Dobrohotoff;Sarah.Latif@caritas.org.au</dc:creator>
  <cp:lastModifiedBy>Nicole Dobrohotoff</cp:lastModifiedBy>
  <cp:revision>44</cp:revision>
  <dcterms:created xsi:type="dcterms:W3CDTF">2020-09-07T01:18:04Z</dcterms:created>
  <dcterms:modified xsi:type="dcterms:W3CDTF">2021-02-23T06:49:34Z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0x0101003BB767A26C87A8429349E100999E60C0</vt:lpwstr>
  </property>
  <property fmtid="{D5CDD505-2E9C-101B-9397-08002B2CF9AE}" pid="6" name="_dlc_DocIdItemGuid">
    <vt:lpwstr>c7f94047-be39-42c5-acea-ee02c090b9f0</vt:lpwstr>
  </property>
</Properties>
</file>