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22"/>
  </p:notesMasterIdLst>
  <p:handoutMasterIdLst>
    <p:handoutMasterId r:id="rId23"/>
  </p:handoutMasterIdLst>
  <p:sldIdLst>
    <p:sldId id="293"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4" clrIdx="0">
    <p:extLst>
      <p:ext uri="{19B8F6BF-5375-455C-9EA6-DF929625EA0E}">
        <p15:presenceInfo xmlns:p15="http://schemas.microsoft.com/office/powerpoint/2012/main" userId="S-1-5-21-568877940-3399399001-4121681156-2163" providerId="AD"/>
      </p:ext>
    </p:extLst>
  </p:cmAuthor>
  <p:cmAuthor id="2" name="Sarah Latif" initials="SL" lastIdx="2" clrIdx="1">
    <p:extLst>
      <p:ext uri="{19B8F6BF-5375-455C-9EA6-DF929625EA0E}">
        <p15:presenceInfo xmlns:p15="http://schemas.microsoft.com/office/powerpoint/2012/main" userId="S::sarah.latif@caritas.org.au::baaf8b04-c794-4b3b-a150-e50428ae2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1A4"/>
    <a:srgbClr val="D86075"/>
    <a:srgbClr val="0C244C"/>
    <a:srgbClr val="E5DBCB"/>
    <a:srgbClr val="DF918A"/>
    <a:srgbClr val="C3DDD7"/>
    <a:srgbClr val="CD594F"/>
    <a:srgbClr val="82B5B8"/>
    <a:srgbClr val="FBC858"/>
    <a:srgbClr val="0047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74" autoAdjust="0"/>
  </p:normalViewPr>
  <p:slideViewPr>
    <p:cSldViewPr snapToObjects="1" showGuides="1">
      <p:cViewPr varScale="1">
        <p:scale>
          <a:sx n="113" d="100"/>
          <a:sy n="113" d="100"/>
        </p:scale>
        <p:origin x="67" y="86"/>
      </p:cViewPr>
      <p:guideLst>
        <p:guide orient="horz" pos="2795"/>
        <p:guide orient="horz" pos="4020"/>
        <p:guide pos="5352"/>
        <p:guide pos="704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1" d="100"/>
          <a:sy n="81" d="100"/>
        </p:scale>
        <p:origin x="25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413AF6E8-ACBB-4E7C-8061-87E026D90514}"/>
    <pc:docChg chg="custSel modSld">
      <pc:chgData name="Nicole Dobrohotoff" userId="2dc4cf58-dc7e-422a-950b-38460c74cb76" providerId="ADAL" clId="{413AF6E8-ACBB-4E7C-8061-87E026D90514}" dt="2022-07-04T02:55:36.778" v="5" actId="1076"/>
      <pc:docMkLst>
        <pc:docMk/>
      </pc:docMkLst>
      <pc:sldChg chg="addSp delSp modSp">
        <pc:chgData name="Nicole Dobrohotoff" userId="2dc4cf58-dc7e-422a-950b-38460c74cb76" providerId="ADAL" clId="{413AF6E8-ACBB-4E7C-8061-87E026D90514}" dt="2022-07-04T02:55:36.778" v="5" actId="1076"/>
        <pc:sldMkLst>
          <pc:docMk/>
          <pc:sldMk cId="1193151890" sldId="322"/>
        </pc:sldMkLst>
        <pc:picChg chg="add del mod">
          <ac:chgData name="Nicole Dobrohotoff" userId="2dc4cf58-dc7e-422a-950b-38460c74cb76" providerId="ADAL" clId="{413AF6E8-ACBB-4E7C-8061-87E026D90514}" dt="2022-07-04T02:54:57.241" v="2" actId="478"/>
          <ac:picMkLst>
            <pc:docMk/>
            <pc:sldMk cId="1193151890" sldId="322"/>
            <ac:picMk id="3" creationId="{AB3171D9-6F1F-4068-AC85-397B74637EEB}"/>
          </ac:picMkLst>
        </pc:picChg>
        <pc:picChg chg="add mod">
          <ac:chgData name="Nicole Dobrohotoff" userId="2dc4cf58-dc7e-422a-950b-38460c74cb76" providerId="ADAL" clId="{413AF6E8-ACBB-4E7C-8061-87E026D90514}" dt="2022-07-04T02:55:36.778" v="5" actId="1076"/>
          <ac:picMkLst>
            <pc:docMk/>
            <pc:sldMk cId="1193151890" sldId="322"/>
            <ac:picMk id="5" creationId="{5A10FCB6-3BF9-4A2E-B239-7A90FD91706F}"/>
          </ac:picMkLst>
        </pc:picChg>
        <pc:picChg chg="del">
          <ac:chgData name="Nicole Dobrohotoff" userId="2dc4cf58-dc7e-422a-950b-38460c74cb76" providerId="ADAL" clId="{413AF6E8-ACBB-4E7C-8061-87E026D90514}" dt="2022-07-04T02:54:40.019" v="0" actId="478"/>
          <ac:picMkLst>
            <pc:docMk/>
            <pc:sldMk cId="1193151890" sldId="322"/>
            <ac:picMk id="10" creationId="{4B978787-7442-48FF-8951-AF55366FCAF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7/4/2022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7/4/2022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err="1">
                <a:solidFill>
                  <a:schemeClr val="tx1"/>
                </a:solidFill>
                <a:effectLst/>
                <a:latin typeface="+mn-lt"/>
                <a:ea typeface="+mn-ea"/>
                <a:cs typeface="+mn-cs"/>
              </a:rPr>
              <a:t>Biru</a:t>
            </a:r>
            <a:r>
              <a:rPr lang="en-AU" sz="1200" b="0" i="0" u="none" strike="noStrike" kern="1200" dirty="0">
                <a:solidFill>
                  <a:schemeClr val="tx1"/>
                </a:solidFill>
                <a:effectLst/>
                <a:latin typeface="+mn-lt"/>
                <a:ea typeface="+mn-ea"/>
                <a:cs typeface="+mn-cs"/>
              </a:rPr>
              <a:t> and his wife </a:t>
            </a:r>
            <a:r>
              <a:rPr lang="en-AU" sz="1200" b="0" i="0" u="none" strike="noStrike" kern="1200" dirty="0" err="1">
                <a:solidFill>
                  <a:schemeClr val="tx1"/>
                </a:solidFill>
                <a:effectLst/>
                <a:latin typeface="+mn-lt"/>
                <a:ea typeface="+mn-ea"/>
                <a:cs typeface="+mn-cs"/>
              </a:rPr>
              <a:t>Budhni</a:t>
            </a:r>
            <a:r>
              <a:rPr lang="en-AU" sz="1200" b="0" i="0" u="none" strike="noStrike" kern="1200" dirty="0">
                <a:solidFill>
                  <a:schemeClr val="tx1"/>
                </a:solidFill>
                <a:effectLst/>
                <a:latin typeface="+mn-lt"/>
                <a:ea typeface="+mn-ea"/>
                <a:cs typeface="+mn-cs"/>
              </a:rPr>
              <a:t> sit with their children outside their house in their village in the state of Jharkhand, India. Photo: Sameer Bara</a:t>
            </a:r>
            <a:r>
              <a:rPr lang="en-AU" sz="1200" b="0" i="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cs typeface="Arial"/>
              </a:rPr>
              <a:t>Anatercia</a:t>
            </a:r>
            <a:r>
              <a:rPr lang="en-US" sz="1200" dirty="0">
                <a:cs typeface="Arial"/>
              </a:rPr>
              <a:t> carries corn next to her fields in Gaza province, Mozambique. Photo: </a:t>
            </a:r>
            <a:r>
              <a:rPr lang="en-US" sz="1200" dirty="0" err="1">
                <a:cs typeface="Arial"/>
              </a:rPr>
              <a:t>Emidio</a:t>
            </a:r>
            <a:r>
              <a:rPr lang="en-US" sz="1200" dirty="0">
                <a:cs typeface="Arial"/>
              </a:rPr>
              <a:t> </a:t>
            </a:r>
            <a:r>
              <a:rPr lang="en-US" sz="1200" dirty="0" err="1">
                <a:cs typeface="Arial"/>
              </a:rPr>
              <a:t>Josine</a:t>
            </a:r>
            <a:endParaRPr lang="en-US" sz="1200" dirty="0">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err="1">
                <a:ea typeface="Roboto" pitchFamily="2" charset="0"/>
                <a:cs typeface="Roboto" pitchFamily="2" charset="0"/>
              </a:rPr>
              <a:t>Shaniella</a:t>
            </a:r>
            <a:r>
              <a:rPr lang="en-AU" sz="1200" dirty="0">
                <a:ea typeface="Roboto" pitchFamily="2" charset="0"/>
                <a:cs typeface="Roboto" pitchFamily="2" charset="0"/>
              </a:rPr>
              <a:t> is taught how to sew face masks as part of the Covid-19 prevention measures at her Rural Training Centre. </a:t>
            </a:r>
            <a:r>
              <a:rPr lang="en-AU" sz="1200" dirty="0">
                <a:ea typeface="Calibri" panose="020F0502020204030204" pitchFamily="34" charset="0"/>
                <a:cs typeface="Times New Roman" panose="02020603050405020304" pitchFamily="18" charset="0"/>
              </a:rPr>
              <a:t>Photo: Neil </a:t>
            </a:r>
            <a:r>
              <a:rPr lang="en-AU" sz="1200" dirty="0" err="1">
                <a:ea typeface="Calibri" panose="020F0502020204030204" pitchFamily="34" charset="0"/>
                <a:cs typeface="Times New Roman" panose="02020603050405020304" pitchFamily="18" charset="0"/>
              </a:rPr>
              <a:t>Nuia</a:t>
            </a:r>
            <a:r>
              <a:rPr lang="en-AU" sz="1200" dirty="0">
                <a:ea typeface="Calibri" panose="020F0502020204030204" pitchFamily="34" charset="0"/>
                <a:cs typeface="Times New Roman" panose="02020603050405020304" pitchFamily="18" charset="0"/>
              </a:rPr>
              <a:t> </a:t>
            </a:r>
            <a:endParaRPr lang="en-AU" sz="1200"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2198763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Janice (right) and artworker and elder </a:t>
            </a:r>
            <a:r>
              <a:rPr lang="en-AU" sz="1200" b="0" i="0" u="none" strike="noStrike" kern="1200" dirty="0" err="1">
                <a:solidFill>
                  <a:schemeClr val="tx1"/>
                </a:solidFill>
                <a:effectLst/>
                <a:latin typeface="+mn-lt"/>
                <a:ea typeface="+mn-ea"/>
                <a:cs typeface="+mn-cs"/>
              </a:rPr>
              <a:t>Noreena</a:t>
            </a:r>
            <a:r>
              <a:rPr lang="en-AU" sz="1200" b="0" i="0" u="none" strike="noStrike" kern="1200" dirty="0">
                <a:solidFill>
                  <a:schemeClr val="tx1"/>
                </a:solidFill>
                <a:effectLst/>
                <a:latin typeface="+mn-lt"/>
                <a:ea typeface="+mn-ea"/>
                <a:cs typeface="+mn-cs"/>
              </a:rPr>
              <a:t> pose for a photograph holding pandanus leaves collected from a forest near </a:t>
            </a:r>
            <a:r>
              <a:rPr lang="en-AU" sz="1200" b="0" i="0" u="none" strike="noStrike" kern="1200" dirty="0" err="1">
                <a:solidFill>
                  <a:schemeClr val="tx1"/>
                </a:solidFill>
                <a:effectLst/>
                <a:latin typeface="+mn-lt"/>
                <a:ea typeface="+mn-ea"/>
                <a:cs typeface="+mn-cs"/>
              </a:rPr>
              <a:t>Djilpin</a:t>
            </a:r>
            <a:r>
              <a:rPr lang="en-AU" sz="1200" b="0" i="0" u="none" strike="noStrike" kern="1200" dirty="0">
                <a:solidFill>
                  <a:schemeClr val="tx1"/>
                </a:solidFill>
                <a:effectLst/>
                <a:latin typeface="+mn-lt"/>
                <a:ea typeface="+mn-ea"/>
                <a:cs typeface="+mn-cs"/>
              </a:rPr>
              <a:t> Arts in Beswick, Northern Territory, Australia. Photo: Richard Wainwright</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11</a:t>
            </a:fld>
            <a:endParaRPr lang="en-US"/>
          </a:p>
        </p:txBody>
      </p:sp>
    </p:spTree>
    <p:extLst>
      <p:ext uri="{BB962C8B-B14F-4D97-AF65-F5344CB8AC3E}">
        <p14:creationId xmlns:p14="http://schemas.microsoft.com/office/powerpoint/2010/main" val="3610309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Rosalie harvests plants used for natural medicine which she has grown in a neighbours garden near her home in </a:t>
            </a:r>
            <a:r>
              <a:rPr lang="en-AU" sz="1200" b="0" i="0" u="none" strike="noStrike" kern="1200" dirty="0" err="1">
                <a:solidFill>
                  <a:schemeClr val="tx1"/>
                </a:solidFill>
                <a:effectLst/>
                <a:latin typeface="+mn-lt"/>
                <a:ea typeface="+mn-ea"/>
                <a:cs typeface="+mn-cs"/>
              </a:rPr>
              <a:t>Bukavu</a:t>
            </a:r>
            <a:r>
              <a:rPr lang="en-AU" sz="1200" b="0" i="0" u="none" strike="noStrike" kern="1200" dirty="0">
                <a:solidFill>
                  <a:schemeClr val="tx1"/>
                </a:solidFill>
                <a:effectLst/>
                <a:latin typeface="+mn-lt"/>
                <a:ea typeface="+mn-ea"/>
                <a:cs typeface="+mn-cs"/>
              </a:rPr>
              <a:t>, eastern Democratic Republic of Congo. </a:t>
            </a:r>
            <a:r>
              <a:rPr lang="en-US" sz="1200" b="0" i="0" u="none" strike="noStrike" kern="1200" dirty="0">
                <a:solidFill>
                  <a:schemeClr val="tx1"/>
                </a:solidFill>
                <a:effectLst/>
                <a:latin typeface="+mn-lt"/>
                <a:ea typeface="+mn-ea"/>
                <a:cs typeface="+mn-cs"/>
              </a:rPr>
              <a:t>Photo: Arlette </a:t>
            </a:r>
            <a:r>
              <a:rPr lang="en-US" sz="1200" b="0" i="0" u="none" strike="noStrike" kern="1200" dirty="0" err="1">
                <a:solidFill>
                  <a:schemeClr val="tx1"/>
                </a:solidFill>
                <a:effectLst/>
                <a:latin typeface="+mn-lt"/>
                <a:ea typeface="+mn-ea"/>
                <a:cs typeface="+mn-cs"/>
              </a:rPr>
              <a:t>Bashizi</a:t>
            </a:r>
            <a:r>
              <a:rPr lang="en-US" sz="1200" b="0" i="0" u="none" strike="noStrike" kern="12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12</a:t>
            </a:fld>
            <a:endParaRPr lang="en-US"/>
          </a:p>
        </p:txBody>
      </p:sp>
    </p:spTree>
    <p:extLst>
      <p:ext uri="{BB962C8B-B14F-4D97-AF65-F5344CB8AC3E}">
        <p14:creationId xmlns:p14="http://schemas.microsoft.com/office/powerpoint/2010/main" val="273827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 Photo credit: </a:t>
            </a:r>
            <a:r>
              <a:rPr lang="en-AU" dirty="0"/>
              <a:t>Shutterstock</a:t>
            </a:r>
            <a:endParaRPr lang="en-US" dirty="0"/>
          </a:p>
          <a:p>
            <a:endParaRPr lang="en-AU" dirty="0">
              <a:cs typeface="Calibri"/>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13</a:t>
            </a:fld>
            <a:endParaRPr lang="en-US"/>
          </a:p>
        </p:txBody>
      </p:sp>
    </p:spTree>
    <p:extLst>
      <p:ext uri="{BB962C8B-B14F-4D97-AF65-F5344CB8AC3E}">
        <p14:creationId xmlns:p14="http://schemas.microsoft.com/office/powerpoint/2010/main" val="705266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err="1">
                <a:solidFill>
                  <a:schemeClr val="tx1"/>
                </a:solidFill>
                <a:effectLst/>
                <a:latin typeface="+mn-lt"/>
                <a:ea typeface="+mn-ea"/>
                <a:cs typeface="+mn-cs"/>
              </a:rPr>
              <a:t>Shaniella</a:t>
            </a:r>
            <a:r>
              <a:rPr lang="en-AU" sz="1200" b="0" i="0" u="none" strike="noStrike" kern="1200" dirty="0">
                <a:solidFill>
                  <a:schemeClr val="tx1"/>
                </a:solidFill>
                <a:effectLst/>
                <a:latin typeface="+mn-lt"/>
                <a:ea typeface="+mn-ea"/>
                <a:cs typeface="+mn-cs"/>
              </a:rPr>
              <a:t> holds a chicken at her Rural Training Centre near the capital Honiara, Solomon Islands. </a:t>
            </a:r>
            <a:r>
              <a:rPr lang="en-US" sz="1200" b="0" i="0" u="none" strike="noStrike" kern="1200" dirty="0">
                <a:solidFill>
                  <a:schemeClr val="tx1"/>
                </a:solidFill>
                <a:effectLst/>
                <a:latin typeface="+mn-lt"/>
                <a:ea typeface="+mn-ea"/>
                <a:cs typeface="+mn-cs"/>
              </a:rPr>
              <a:t>Caritas Australia provided 200 chickens to help boost the schools agricultural production and food security. </a:t>
            </a:r>
            <a:r>
              <a:rPr lang="en-AU" sz="1200" b="0" i="0" u="none" strike="noStrike" kern="1200" dirty="0">
                <a:solidFill>
                  <a:schemeClr val="tx1"/>
                </a:solidFill>
                <a:effectLst/>
                <a:latin typeface="+mn-lt"/>
                <a:ea typeface="+mn-ea"/>
                <a:cs typeface="+mn-cs"/>
              </a:rPr>
              <a:t>Photo: Neil </a:t>
            </a:r>
            <a:r>
              <a:rPr lang="en-AU" sz="1200" b="0" i="0" u="none" strike="noStrike" kern="1200" dirty="0" err="1">
                <a:solidFill>
                  <a:schemeClr val="tx1"/>
                </a:solidFill>
                <a:effectLst/>
                <a:latin typeface="+mn-lt"/>
                <a:ea typeface="+mn-ea"/>
                <a:cs typeface="+mn-cs"/>
              </a:rPr>
              <a:t>Nuia</a:t>
            </a:r>
            <a:r>
              <a:rPr lang="en-AU" sz="1200" b="0" i="0" u="none" strike="noStrike" kern="12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14</a:t>
            </a:fld>
            <a:endParaRPr lang="en-US"/>
          </a:p>
        </p:txBody>
      </p:sp>
    </p:spTree>
    <p:extLst>
      <p:ext uri="{BB962C8B-B14F-4D97-AF65-F5344CB8AC3E}">
        <p14:creationId xmlns:p14="http://schemas.microsoft.com/office/powerpoint/2010/main" val="210549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Janice poses for a picture with her daughters Henrietta (left) and Tiffany (right) in the shop at </a:t>
            </a:r>
            <a:r>
              <a:rPr lang="en-AU" sz="1200" b="0" i="0" u="none" strike="noStrike" kern="1200" dirty="0" err="1">
                <a:solidFill>
                  <a:schemeClr val="tx1"/>
                </a:solidFill>
                <a:effectLst/>
                <a:latin typeface="+mn-lt"/>
                <a:ea typeface="+mn-ea"/>
                <a:cs typeface="+mn-cs"/>
              </a:rPr>
              <a:t>Djilpin</a:t>
            </a:r>
            <a:r>
              <a:rPr lang="en-AU" sz="1200" b="0" i="0" u="none" strike="noStrike" kern="1200" dirty="0">
                <a:solidFill>
                  <a:schemeClr val="tx1"/>
                </a:solidFill>
                <a:effectLst/>
                <a:latin typeface="+mn-lt"/>
                <a:ea typeface="+mn-ea"/>
                <a:cs typeface="+mn-cs"/>
              </a:rPr>
              <a:t> Arts in Beswick, Northern Territory, Australia. Photo: Richard Wainwright</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15</a:t>
            </a:fld>
            <a:endParaRPr lang="en-US"/>
          </a:p>
        </p:txBody>
      </p:sp>
    </p:spTree>
    <p:extLst>
      <p:ext uri="{BB962C8B-B14F-4D97-AF65-F5344CB8AC3E}">
        <p14:creationId xmlns:p14="http://schemas.microsoft.com/office/powerpoint/2010/main" val="2734775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err="1">
                <a:solidFill>
                  <a:schemeClr val="tx1"/>
                </a:solidFill>
                <a:effectLst/>
                <a:latin typeface="+mn-lt"/>
                <a:ea typeface="+mn-ea"/>
                <a:cs typeface="+mn-cs"/>
              </a:rPr>
              <a:t>Arsad</a:t>
            </a:r>
            <a:r>
              <a:rPr lang="en-AU" sz="1200" b="0" i="0" kern="1200" dirty="0">
                <a:solidFill>
                  <a:schemeClr val="tx1"/>
                </a:solidFill>
                <a:effectLst/>
                <a:latin typeface="+mn-lt"/>
                <a:ea typeface="+mn-ea"/>
                <a:cs typeface="+mn-cs"/>
              </a:rPr>
              <a:t> right cultivates rice in his community in </a:t>
            </a:r>
            <a:r>
              <a:rPr lang="en-AU" sz="1200" b="0" i="0" kern="1200" dirty="0" err="1">
                <a:solidFill>
                  <a:schemeClr val="tx1"/>
                </a:solidFill>
                <a:effectLst/>
                <a:latin typeface="+mn-lt"/>
                <a:ea typeface="+mn-ea"/>
                <a:cs typeface="+mn-cs"/>
              </a:rPr>
              <a:t>Pandeglang</a:t>
            </a:r>
            <a:r>
              <a:rPr lang="en-AU" sz="1200" b="0" i="0" kern="1200" dirty="0">
                <a:solidFill>
                  <a:schemeClr val="tx1"/>
                </a:solidFill>
                <a:effectLst/>
                <a:latin typeface="+mn-lt"/>
                <a:ea typeface="+mn-ea"/>
                <a:cs typeface="+mn-cs"/>
              </a:rPr>
              <a:t> %</a:t>
            </a:r>
            <a:r>
              <a:rPr lang="en-AU" sz="1200" b="0" i="0" kern="1200" dirty="0" err="1">
                <a:solidFill>
                  <a:schemeClr val="tx1"/>
                </a:solidFill>
                <a:effectLst/>
                <a:latin typeface="+mn-lt"/>
                <a:ea typeface="+mn-ea"/>
                <a:cs typeface="+mn-cs"/>
              </a:rPr>
              <a:t>istrict</a:t>
            </a:r>
            <a:r>
              <a:rPr lang="en-AU" sz="1200" b="0" i="0" kern="1200" dirty="0">
                <a:solidFill>
                  <a:schemeClr val="tx1"/>
                </a:solidFill>
                <a:effectLst/>
                <a:latin typeface="+mn-lt"/>
                <a:ea typeface="+mn-ea"/>
                <a:cs typeface="+mn-cs"/>
              </a:rPr>
              <a:t> Indonesia. Credit: Laz </a:t>
            </a:r>
            <a:r>
              <a:rPr lang="en-AU" sz="1200" b="0" i="0" kern="1200" dirty="0" err="1">
                <a:solidFill>
                  <a:schemeClr val="tx1"/>
                </a:solidFill>
                <a:effectLst/>
                <a:latin typeface="+mn-lt"/>
                <a:ea typeface="+mn-ea"/>
                <a:cs typeface="+mn-cs"/>
              </a:rPr>
              <a:t>Harfa</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16</a:t>
            </a:fld>
            <a:endParaRPr lang="en-US"/>
          </a:p>
        </p:txBody>
      </p:sp>
    </p:spTree>
    <p:extLst>
      <p:ext uri="{BB962C8B-B14F-4D97-AF65-F5344CB8AC3E}">
        <p14:creationId xmlns:p14="http://schemas.microsoft.com/office/powerpoint/2010/main" val="66220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err="1">
                <a:solidFill>
                  <a:schemeClr val="tx1"/>
                </a:solidFill>
                <a:effectLst/>
                <a:latin typeface="+mn-lt"/>
                <a:ea typeface="+mn-ea"/>
                <a:cs typeface="+mn-cs"/>
              </a:rPr>
              <a:t>Arsad</a:t>
            </a:r>
            <a:r>
              <a:rPr lang="en-AU" sz="1200" b="0" i="0" kern="1200" dirty="0">
                <a:solidFill>
                  <a:schemeClr val="tx1"/>
                </a:solidFill>
                <a:effectLst/>
                <a:latin typeface="+mn-lt"/>
                <a:ea typeface="+mn-ea"/>
                <a:cs typeface="+mn-cs"/>
              </a:rPr>
              <a:t> is photographed with his </a:t>
            </a:r>
            <a:r>
              <a:rPr lang="en-AU" sz="1200" b="0" i="0" kern="1200" dirty="0" err="1">
                <a:solidFill>
                  <a:schemeClr val="tx1"/>
                </a:solidFill>
                <a:effectLst/>
                <a:latin typeface="+mn-lt"/>
                <a:ea typeface="+mn-ea"/>
                <a:cs typeface="+mn-cs"/>
              </a:rPr>
              <a:t>neighCours</a:t>
            </a:r>
            <a:r>
              <a:rPr lang="en-AU" sz="1200" b="0" i="0" kern="1200" dirty="0">
                <a:solidFill>
                  <a:schemeClr val="tx1"/>
                </a:solidFill>
                <a:effectLst/>
                <a:latin typeface="+mn-lt"/>
                <a:ea typeface="+mn-ea"/>
                <a:cs typeface="+mn-cs"/>
              </a:rPr>
              <a:t> in </a:t>
            </a:r>
            <a:r>
              <a:rPr lang="en-AU" sz="1200" b="0" i="0" kern="1200" dirty="0" err="1">
                <a:solidFill>
                  <a:schemeClr val="tx1"/>
                </a:solidFill>
                <a:effectLst/>
                <a:latin typeface="+mn-lt"/>
                <a:ea typeface="+mn-ea"/>
                <a:cs typeface="+mn-cs"/>
              </a:rPr>
              <a:t>Pandeglang</a:t>
            </a:r>
            <a:r>
              <a:rPr lang="en-AU" sz="1200" b="0" i="0" kern="1200" dirty="0">
                <a:solidFill>
                  <a:schemeClr val="tx1"/>
                </a:solidFill>
                <a:effectLst/>
                <a:latin typeface="+mn-lt"/>
                <a:ea typeface="+mn-ea"/>
                <a:cs typeface="+mn-cs"/>
              </a:rPr>
              <a:t> %</a:t>
            </a:r>
            <a:r>
              <a:rPr lang="en-AU" sz="1200" b="0" i="0" kern="1200" dirty="0" err="1">
                <a:solidFill>
                  <a:schemeClr val="tx1"/>
                </a:solidFill>
                <a:effectLst/>
                <a:latin typeface="+mn-lt"/>
                <a:ea typeface="+mn-ea"/>
                <a:cs typeface="+mn-cs"/>
              </a:rPr>
              <a:t>istrict</a:t>
            </a:r>
            <a:r>
              <a:rPr lang="en-AU" sz="1200" b="0" i="0" kern="1200" dirty="0">
                <a:solidFill>
                  <a:schemeClr val="tx1"/>
                </a:solidFill>
                <a:effectLst/>
                <a:latin typeface="+mn-lt"/>
                <a:ea typeface="+mn-ea"/>
                <a:cs typeface="+mn-cs"/>
              </a:rPr>
              <a:t> Indonesia. Credit: Laz </a:t>
            </a:r>
            <a:r>
              <a:rPr lang="en-AU" sz="1200" b="0" i="0" kern="1200" dirty="0" err="1">
                <a:solidFill>
                  <a:schemeClr val="tx1"/>
                </a:solidFill>
                <a:effectLst/>
                <a:latin typeface="+mn-lt"/>
                <a:ea typeface="+mn-ea"/>
                <a:cs typeface="+mn-cs"/>
              </a:rPr>
              <a:t>Harfa</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191754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Halima cooks using a Caritas donated LPG gas stove in her shelter in a Rohingya refugee camp in Cox’s Bazar, Bangladesh. 1hoto credit *</a:t>
            </a:r>
            <a:r>
              <a:rPr lang="en-AU" sz="1200" b="0" i="0" kern="1200" dirty="0" err="1">
                <a:solidFill>
                  <a:schemeClr val="tx1"/>
                </a:solidFill>
                <a:effectLst/>
                <a:latin typeface="+mn-lt"/>
                <a:ea typeface="+mn-ea"/>
                <a:cs typeface="+mn-cs"/>
              </a:rPr>
              <a:t>nmanuel</a:t>
            </a:r>
            <a:r>
              <a:rPr lang="en-AU" sz="1200" b="0" i="0" kern="1200" dirty="0">
                <a:solidFill>
                  <a:schemeClr val="tx1"/>
                </a:solidFill>
                <a:effectLst/>
                <a:latin typeface="+mn-lt"/>
                <a:ea typeface="+mn-ea"/>
                <a:cs typeface="+mn-cs"/>
              </a:rPr>
              <a:t> Biswas$</a:t>
            </a:r>
            <a:r>
              <a:rPr lang="en-AU" sz="1200" b="0" i="0" kern="1200" dirty="0" err="1">
                <a:solidFill>
                  <a:schemeClr val="tx1"/>
                </a:solidFill>
                <a:effectLst/>
                <a:latin typeface="+mn-lt"/>
                <a:ea typeface="+mn-ea"/>
                <a:cs typeface="+mn-cs"/>
              </a:rPr>
              <a:t>aritas</a:t>
            </a:r>
            <a:r>
              <a:rPr lang="en-AU" sz="1200" b="0" i="0" kern="1200" dirty="0">
                <a:solidFill>
                  <a:schemeClr val="tx1"/>
                </a:solidFill>
                <a:effectLst/>
                <a:latin typeface="+mn-lt"/>
                <a:ea typeface="+mn-ea"/>
                <a:cs typeface="+mn-cs"/>
              </a:rPr>
              <a:t> Bangladesh</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4</a:t>
            </a:fld>
            <a:endParaRPr lang="en-US"/>
          </a:p>
        </p:txBody>
      </p:sp>
    </p:spTree>
    <p:extLst>
      <p:ext uri="{BB962C8B-B14F-4D97-AF65-F5344CB8AC3E}">
        <p14:creationId xmlns:p14="http://schemas.microsoft.com/office/powerpoint/2010/main" val="33400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Shirley records the blood pressure of an elderly </a:t>
            </a:r>
            <a:r>
              <a:rPr lang="en-AU" sz="1200" b="0" i="0" kern="1200" dirty="0" err="1">
                <a:solidFill>
                  <a:schemeClr val="tx1"/>
                </a:solidFill>
                <a:effectLst/>
                <a:latin typeface="+mn-lt"/>
                <a:ea typeface="+mn-ea"/>
                <a:cs typeface="+mn-cs"/>
              </a:rPr>
              <a:t>Manide</a:t>
            </a:r>
            <a:r>
              <a:rPr lang="en-AU" sz="1200" b="0" i="0" kern="1200" dirty="0">
                <a:solidFill>
                  <a:schemeClr val="tx1"/>
                </a:solidFill>
                <a:effectLst/>
                <a:latin typeface="+mn-lt"/>
                <a:ea typeface="+mn-ea"/>
                <a:cs typeface="+mn-cs"/>
              </a:rPr>
              <a:t> community member as part of a home health visit in their community in Camarines Norte, Philippines. Photo credit: Richard Wainwright.</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5</a:t>
            </a:fld>
            <a:endParaRPr lang="en-US"/>
          </a:p>
        </p:txBody>
      </p:sp>
    </p:spTree>
    <p:extLst>
      <p:ext uri="{BB962C8B-B14F-4D97-AF65-F5344CB8AC3E}">
        <p14:creationId xmlns:p14="http://schemas.microsoft.com/office/powerpoint/2010/main" val="257215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Angel (8), youngest daughter of Shirley, is seen during lessons at her local school close to her </a:t>
            </a:r>
            <a:r>
              <a:rPr lang="en-AU" sz="1200" b="0" i="0" kern="1200" dirty="0" err="1">
                <a:solidFill>
                  <a:schemeClr val="tx1"/>
                </a:solidFill>
                <a:effectLst/>
                <a:latin typeface="+mn-lt"/>
                <a:ea typeface="+mn-ea"/>
                <a:cs typeface="+mn-cs"/>
              </a:rPr>
              <a:t>Manide</a:t>
            </a:r>
            <a:r>
              <a:rPr lang="en-AU" sz="1200" b="0" i="0" kern="1200" dirty="0">
                <a:solidFill>
                  <a:schemeClr val="tx1"/>
                </a:solidFill>
                <a:effectLst/>
                <a:latin typeface="+mn-lt"/>
                <a:ea typeface="+mn-ea"/>
                <a:cs typeface="+mn-cs"/>
              </a:rPr>
              <a:t> community in Camarines Norte, Philippines</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268304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a:solidFill>
                  <a:schemeClr val="tx1"/>
                </a:solidFill>
                <a:effectLst/>
                <a:latin typeface="+mn-lt"/>
                <a:ea typeface="+mn-ea"/>
                <a:cs typeface="+mn-cs"/>
              </a:rPr>
              <a:t>Anatercia</a:t>
            </a:r>
            <a:r>
              <a:rPr lang="en-US" sz="1200" b="0" i="0" u="none" strike="noStrike" kern="1200" dirty="0">
                <a:solidFill>
                  <a:schemeClr val="tx1"/>
                </a:solidFill>
                <a:effectLst/>
                <a:latin typeface="+mn-lt"/>
                <a:ea typeface="+mn-ea"/>
                <a:cs typeface="+mn-cs"/>
              </a:rPr>
              <a:t> poses for a photograph with other community members  next to her fields in Gaza province, Mozambique. </a:t>
            </a:r>
            <a:r>
              <a:rPr lang="en-AU" sz="1200" b="0" i="0" u="none" strike="noStrike" kern="1200" dirty="0">
                <a:solidFill>
                  <a:schemeClr val="tx1"/>
                </a:solidFill>
                <a:effectLst/>
                <a:latin typeface="+mn-lt"/>
                <a:ea typeface="+mn-ea"/>
                <a:cs typeface="+mn-cs"/>
              </a:rPr>
              <a:t>Photo: </a:t>
            </a:r>
            <a:r>
              <a:rPr lang="en-AU" sz="1200" b="0" i="0" u="none" strike="noStrike" kern="1200" dirty="0" err="1">
                <a:solidFill>
                  <a:schemeClr val="tx1"/>
                </a:solidFill>
                <a:effectLst/>
                <a:latin typeface="+mn-lt"/>
                <a:ea typeface="+mn-ea"/>
                <a:cs typeface="+mn-cs"/>
              </a:rPr>
              <a:t>Emidio</a:t>
            </a:r>
            <a:r>
              <a:rPr lang="en-AU" sz="1200" b="0" i="0" u="none" strike="noStrike" kern="1200" dirty="0">
                <a:solidFill>
                  <a:schemeClr val="tx1"/>
                </a:solidFill>
                <a:effectLst/>
                <a:latin typeface="+mn-lt"/>
                <a:ea typeface="+mn-ea"/>
                <a:cs typeface="+mn-cs"/>
              </a:rPr>
              <a:t> </a:t>
            </a:r>
            <a:r>
              <a:rPr lang="en-AU" sz="1200" b="0" i="0" u="none" strike="noStrike" kern="1200" dirty="0" err="1">
                <a:solidFill>
                  <a:schemeClr val="tx1"/>
                </a:solidFill>
                <a:effectLst/>
                <a:latin typeface="+mn-lt"/>
                <a:ea typeface="+mn-ea"/>
                <a:cs typeface="+mn-cs"/>
              </a:rPr>
              <a:t>Josine</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322329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err="1">
                <a:solidFill>
                  <a:schemeClr val="tx1"/>
                </a:solidFill>
                <a:effectLst/>
                <a:latin typeface="+mn-lt"/>
                <a:ea typeface="+mn-ea"/>
                <a:cs typeface="+mn-cs"/>
              </a:rPr>
              <a:t>Anatercia</a:t>
            </a:r>
            <a:r>
              <a:rPr lang="en-AU" sz="1200" b="0" i="0" u="none" strike="noStrike" kern="1200" dirty="0">
                <a:solidFill>
                  <a:schemeClr val="tx1"/>
                </a:solidFill>
                <a:effectLst/>
                <a:latin typeface="+mn-lt"/>
                <a:ea typeface="+mn-ea"/>
                <a:cs typeface="+mn-cs"/>
              </a:rPr>
              <a:t> (12) collects water from the  community water tap near her house in Gaza province, Mozambique. Photo: </a:t>
            </a:r>
            <a:r>
              <a:rPr lang="en-AU" sz="1200" b="0" i="0" u="none" strike="noStrike" kern="1200" dirty="0" err="1">
                <a:solidFill>
                  <a:schemeClr val="tx1"/>
                </a:solidFill>
                <a:effectLst/>
                <a:latin typeface="+mn-lt"/>
                <a:ea typeface="+mn-ea"/>
                <a:cs typeface="+mn-cs"/>
              </a:rPr>
              <a:t>Emidio</a:t>
            </a:r>
            <a:r>
              <a:rPr lang="en-AU" sz="1200" b="0" i="0" u="none" strike="noStrike" kern="1200" dirty="0">
                <a:solidFill>
                  <a:schemeClr val="tx1"/>
                </a:solidFill>
                <a:effectLst/>
                <a:latin typeface="+mn-lt"/>
                <a:ea typeface="+mn-ea"/>
                <a:cs typeface="+mn-cs"/>
              </a:rPr>
              <a:t> </a:t>
            </a:r>
            <a:r>
              <a:rPr lang="en-AU" sz="1200" b="0" i="0" u="none" strike="noStrike" kern="1200" dirty="0" err="1">
                <a:solidFill>
                  <a:schemeClr val="tx1"/>
                </a:solidFill>
                <a:effectLst/>
                <a:latin typeface="+mn-lt"/>
                <a:ea typeface="+mn-ea"/>
                <a:cs typeface="+mn-cs"/>
              </a:rPr>
              <a:t>Josine</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76477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house with a solar panel in a village in Gaza province, Mozambique. Photo credit: </a:t>
            </a:r>
            <a:r>
              <a:rPr lang="en-AU" sz="1200" b="0" i="0" kern="1200" dirty="0" err="1">
                <a:solidFill>
                  <a:schemeClr val="tx1"/>
                </a:solidFill>
                <a:effectLst/>
                <a:latin typeface="+mn-lt"/>
                <a:ea typeface="+mn-ea"/>
                <a:cs typeface="+mn-cs"/>
              </a:rPr>
              <a:t>Emidio</a:t>
            </a:r>
            <a:r>
              <a:rPr lang="en-AU" sz="1200" b="0" i="0" kern="1200" dirty="0">
                <a:solidFill>
                  <a:schemeClr val="tx1"/>
                </a:solidFill>
                <a:effectLst/>
                <a:latin typeface="+mn-lt"/>
                <a:ea typeface="+mn-ea"/>
                <a:cs typeface="+mn-cs"/>
              </a:rPr>
              <a:t> </a:t>
            </a:r>
            <a:r>
              <a:rPr lang="en-AU" sz="1200" b="0" i="0" kern="1200" dirty="0" err="1">
                <a:solidFill>
                  <a:schemeClr val="tx1"/>
                </a:solidFill>
                <a:effectLst/>
                <a:latin typeface="+mn-lt"/>
                <a:ea typeface="+mn-ea"/>
                <a:cs typeface="+mn-cs"/>
              </a:rPr>
              <a:t>Josine</a:t>
            </a:r>
            <a:r>
              <a:rPr lang="en-AU" sz="1200" b="0" i="0" kern="1200" dirty="0">
                <a:solidFill>
                  <a:schemeClr val="tx1"/>
                </a:solidFill>
                <a:effectLst/>
                <a:latin typeface="+mn-lt"/>
                <a:ea typeface="+mn-ea"/>
                <a:cs typeface="+mn-cs"/>
              </a:rPr>
              <a:t>/Caritas Australia</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9</a:t>
            </a:fld>
            <a:endParaRPr lang="en-US"/>
          </a:p>
        </p:txBody>
      </p:sp>
    </p:spTree>
    <p:extLst>
      <p:ext uri="{BB962C8B-B14F-4D97-AF65-F5344CB8AC3E}">
        <p14:creationId xmlns:p14="http://schemas.microsoft.com/office/powerpoint/2010/main" val="200268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err="1">
                <a:solidFill>
                  <a:schemeClr val="tx1"/>
                </a:solidFill>
                <a:effectLst/>
                <a:latin typeface="+mn-lt"/>
                <a:ea typeface="+mn-ea"/>
                <a:cs typeface="+mn-cs"/>
              </a:rPr>
              <a:t>Phany</a:t>
            </a:r>
            <a:r>
              <a:rPr lang="en-AU" sz="1200" b="0" i="0" kern="1200" dirty="0">
                <a:solidFill>
                  <a:schemeClr val="tx1"/>
                </a:solidFill>
                <a:effectLst/>
                <a:latin typeface="+mn-lt"/>
                <a:ea typeface="+mn-ea"/>
                <a:cs typeface="+mn-cs"/>
              </a:rPr>
              <a:t> working in one of her gardens with newly planted vegetables at their home in Western Cambodia. Photo credit: Richard Wainwright</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10</a:t>
            </a:fld>
            <a:endParaRPr lang="en-US"/>
          </a:p>
        </p:txBody>
      </p:sp>
    </p:spTree>
    <p:extLst>
      <p:ext uri="{BB962C8B-B14F-4D97-AF65-F5344CB8AC3E}">
        <p14:creationId xmlns:p14="http://schemas.microsoft.com/office/powerpoint/2010/main" val="75079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6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703537" y="-337599"/>
            <a:ext cx="1715406" cy="1715206"/>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lvl1pPr marL="0" indent="0">
              <a:buNone/>
              <a:defRPr/>
            </a:lvl1pPr>
          </a:lstStyle>
          <a:p>
            <a:r>
              <a:rPr lang="en-GB" dirty="0"/>
              <a:t>Click icon to add picture</a:t>
            </a:r>
            <a:endParaRPr lang="en-US" dirty="0"/>
          </a:p>
        </p:txBody>
      </p:sp>
    </p:spTree>
    <p:extLst>
      <p:ext uri="{BB962C8B-B14F-4D97-AF65-F5344CB8AC3E}">
        <p14:creationId xmlns:p14="http://schemas.microsoft.com/office/powerpoint/2010/main" val="17019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ctr"/>
          <a:lstStyle>
            <a:lvl1pPr algn="l">
              <a:defRPr sz="4000" b="1" cap="all" baseline="0">
                <a:solidFill>
                  <a:srgbClr val="0C244C"/>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rgbClr val="0C244C"/>
                </a:solidFill>
              </a:defRPr>
            </a:lvl1pPr>
          </a:lstStyle>
          <a:p>
            <a:r>
              <a:rPr lang="en-US" dirty="0"/>
              <a:t>Click to edit </a:t>
            </a:r>
            <a:br>
              <a:rPr lang="en-US" dirty="0"/>
            </a:br>
            <a:r>
              <a:rPr lang="en-US" dirty="0"/>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255915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rgbClr val="0C244C"/>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1649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D86075"/>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hasCustomPrompt="1"/>
          </p:nvPr>
        </p:nvSpPr>
        <p:spPr>
          <a:xfrm>
            <a:off x="408870" y="4149080"/>
            <a:ext cx="11164827" cy="1872208"/>
          </a:xfrm>
          <a:prstGeom prst="rect">
            <a:avLst/>
          </a:prstGeom>
        </p:spPr>
        <p:txBody>
          <a:bodyPr anchor="t"/>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06620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dirty="0"/>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9080"/>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6589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dirty="0"/>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39398"/>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43002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8191"/>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25326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5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accent3"/>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35944"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8191"/>
            <a:ext cx="11164827" cy="1872208"/>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29664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1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5000"/>
            <a:ext cx="10145037" cy="374219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016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350">
                <a:solidFill>
                  <a:srgbClr val="0C244C"/>
                </a:solidFill>
                <a:latin typeface="Arial"/>
                <a:cs typeface="Arial"/>
              </a:defRPr>
            </a:lvl3pPr>
            <a:lvl4pPr marL="324000" indent="-171450">
              <a:spcBef>
                <a:spcPts val="188"/>
              </a:spcBef>
              <a:buFont typeface="Arial"/>
              <a:buChar char="•"/>
              <a:defRPr sz="1350">
                <a:solidFill>
                  <a:srgbClr val="0C244C"/>
                </a:solidFill>
                <a:latin typeface="Arial"/>
                <a:cs typeface="Arial"/>
              </a:defRPr>
            </a:lvl4pPr>
            <a:lvl5pPr marL="445500" indent="-135000">
              <a:spcBef>
                <a:spcPts val="188"/>
              </a:spcBef>
              <a:buFont typeface="Arial"/>
              <a:buChar char="•"/>
              <a:defRPr sz="135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11424" y="1482499"/>
            <a:ext cx="10145037" cy="424847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Placeholder 1">
            <a:extLst>
              <a:ext uri="{FF2B5EF4-FFF2-40B4-BE49-F238E27FC236}">
                <a16:creationId xmlns:a16="http://schemas.microsoft.com/office/drawing/2014/main" id="{2F777E19-EBE2-4E87-B507-4FB48D7D8E3D}"/>
              </a:ext>
            </a:extLst>
          </p:cNvPr>
          <p:cNvSpPr>
            <a:spLocks noGrp="1"/>
          </p:cNvSpPr>
          <p:nvPr>
            <p:ph type="title"/>
          </p:nvPr>
        </p:nvSpPr>
        <p:spPr>
          <a:xfrm>
            <a:off x="551384" y="341784"/>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573867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364169" y="-2350923"/>
            <a:ext cx="540060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977297" y="1412777"/>
            <a:ext cx="10145037" cy="424847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89626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6" y="-191887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7" y="1484785"/>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90859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accent6"/>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823173" y="-227891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7" y="1484785"/>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accent3"/>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017650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92075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215757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416721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85685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681087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D86075"/>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4915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C244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chemeClr val="bg2"/>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548691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2"/>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691224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2"/>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33745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67557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247862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215812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164469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dirty="0"/>
              <a:t>Click to edit Master title style</a:t>
            </a:r>
            <a:endParaRPr lang="en-US" dirty="0"/>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765552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dirty="0"/>
              <a:t>Click to edit Master title style</a:t>
            </a:r>
            <a:endParaRPr lang="en-US" dirty="0"/>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337650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dirty="0"/>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390218"/>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624109"/>
            <a:ext cx="6087237" cy="533388"/>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2512853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D86075"/>
                </a:solidFill>
              </a:rPr>
              <a:t>Click to edit Master title style</a:t>
            </a:r>
            <a:endParaRPr lang="en-US" dirty="0">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17580051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250402"/>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105744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2695121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63B1A4"/>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45952"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5767193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chemeClr val="tx2"/>
                </a:solidFill>
                <a:latin typeface="Arial"/>
                <a:cs typeface="Arial"/>
              </a:defRPr>
            </a:lvl1pPr>
            <a:lvl2pPr marL="0" indent="0">
              <a:spcBef>
                <a:spcPts val="188"/>
              </a:spcBef>
              <a:buFontTx/>
              <a:buNone/>
              <a:defRPr sz="2000" cap="all">
                <a:solidFill>
                  <a:schemeClr val="tx2"/>
                </a:solidFill>
                <a:latin typeface="Arial"/>
                <a:cs typeface="Arial"/>
              </a:defRPr>
            </a:lvl2pPr>
            <a:lvl3pPr marL="0" indent="-135000">
              <a:spcBef>
                <a:spcPts val="188"/>
              </a:spcBef>
              <a:buFont typeface="Arial"/>
              <a:buChar char="•"/>
              <a:defRPr sz="2000">
                <a:solidFill>
                  <a:schemeClr val="tx2"/>
                </a:solidFill>
                <a:latin typeface="Arial"/>
                <a:cs typeface="Arial"/>
              </a:defRPr>
            </a:lvl3pPr>
            <a:lvl4pPr marL="324000" indent="-171450">
              <a:spcBef>
                <a:spcPts val="188"/>
              </a:spcBef>
              <a:buFont typeface="Arial"/>
              <a:buChar char="•"/>
              <a:defRPr sz="2000">
                <a:solidFill>
                  <a:schemeClr val="tx2"/>
                </a:solidFill>
                <a:latin typeface="Arial"/>
                <a:cs typeface="Arial"/>
              </a:defRPr>
            </a:lvl4pPr>
            <a:lvl5pPr marL="445500" indent="-135000">
              <a:spcBef>
                <a:spcPts val="188"/>
              </a:spcBef>
              <a:buFont typeface="Arial"/>
              <a:buChar char="•"/>
              <a:defRPr sz="2000">
                <a:solidFill>
                  <a:schemeClr val="tx2"/>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0" y="0"/>
            <a:ext cx="11644206"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432816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243062"/>
            <a:ext cx="10801200" cy="792088"/>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65830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52231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dirty="0"/>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751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452084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90872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669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dirty="0"/>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052736"/>
            <a:ext cx="11127797" cy="489654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89067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0"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358273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379628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8149558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243160"/>
            <a:ext cx="10801200" cy="792088"/>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416507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0"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5239615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4"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235572"/>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99186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242728"/>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407018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94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485187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72757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581473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7" y="350908"/>
            <a:ext cx="10732778" cy="581303"/>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071420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455711"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316538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455711" y="343728"/>
            <a:ext cx="10732778" cy="581303"/>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274349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7"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28273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dirty="0"/>
              <a:t>Click to edit Master title style</a:t>
            </a:r>
            <a:endParaRPr lang="en-US" dirty="0"/>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3541231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dirty="0"/>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579905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4"/>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8" y="2118083"/>
            <a:ext cx="4128459" cy="2952328"/>
          </a:xfrm>
          <a:prstGeom prst="rect">
            <a:avLst/>
          </a:prstGeom>
        </p:spPr>
        <p:txBody>
          <a:bodyPr>
            <a:noAutofit/>
          </a:bodyPr>
          <a:lstStyle>
            <a:lvl1pPr marL="0" indent="0" algn="l">
              <a:buFontTx/>
              <a:buNone/>
              <a:defRPr sz="2000" b="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221840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939710" y="1346621"/>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20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27506293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2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2053761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228834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11102206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6603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ctr"/>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7423150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72"/>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73"/>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819" r:id="rId1"/>
    <p:sldLayoutId id="2147483765" r:id="rId2"/>
    <p:sldLayoutId id="2147483818" r:id="rId3"/>
    <p:sldLayoutId id="2147483766" r:id="rId4"/>
    <p:sldLayoutId id="2147483760" r:id="rId5"/>
    <p:sldLayoutId id="2147483761" r:id="rId6"/>
    <p:sldLayoutId id="2147483762" r:id="rId7"/>
    <p:sldLayoutId id="2147483763" r:id="rId8"/>
    <p:sldLayoutId id="2147483764"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820" r:id="rId18"/>
    <p:sldLayoutId id="2147483775" r:id="rId19"/>
    <p:sldLayoutId id="2147483776" r:id="rId20"/>
    <p:sldLayoutId id="2147483777" r:id="rId21"/>
    <p:sldLayoutId id="2147483778" r:id="rId22"/>
    <p:sldLayoutId id="2147483821" r:id="rId23"/>
    <p:sldLayoutId id="2147483779" r:id="rId24"/>
    <p:sldLayoutId id="2147483780" r:id="rId25"/>
    <p:sldLayoutId id="2147483781" r:id="rId26"/>
    <p:sldLayoutId id="2147483782" r:id="rId27"/>
    <p:sldLayoutId id="2147483822" r:id="rId28"/>
    <p:sldLayoutId id="2147483783" r:id="rId29"/>
    <p:sldLayoutId id="2147483784" r:id="rId30"/>
    <p:sldLayoutId id="2147483832" r:id="rId31"/>
    <p:sldLayoutId id="2147483785" r:id="rId32"/>
    <p:sldLayoutId id="2147483786" r:id="rId33"/>
    <p:sldLayoutId id="2147483823" r:id="rId34"/>
    <p:sldLayoutId id="2147483831" r:id="rId35"/>
    <p:sldLayoutId id="2147483787" r:id="rId36"/>
    <p:sldLayoutId id="2147483788" r:id="rId37"/>
    <p:sldLayoutId id="2147483789" r:id="rId38"/>
    <p:sldLayoutId id="2147483790" r:id="rId39"/>
    <p:sldLayoutId id="2147483824" r:id="rId40"/>
    <p:sldLayoutId id="2147483791" r:id="rId41"/>
    <p:sldLayoutId id="2147483792" r:id="rId42"/>
    <p:sldLayoutId id="2147483793" r:id="rId43"/>
    <p:sldLayoutId id="2147483794" r:id="rId44"/>
    <p:sldLayoutId id="2147483795" r:id="rId45"/>
    <p:sldLayoutId id="2147483825" r:id="rId46"/>
    <p:sldLayoutId id="2147483796" r:id="rId47"/>
    <p:sldLayoutId id="2147483797" r:id="rId48"/>
    <p:sldLayoutId id="2147483798" r:id="rId49"/>
    <p:sldLayoutId id="2147483833" r:id="rId50"/>
    <p:sldLayoutId id="2147483799" r:id="rId51"/>
    <p:sldLayoutId id="2147483800" r:id="rId52"/>
    <p:sldLayoutId id="2147483826" r:id="rId53"/>
    <p:sldLayoutId id="2147483801" r:id="rId54"/>
    <p:sldLayoutId id="2147483802" r:id="rId55"/>
    <p:sldLayoutId id="2147483803" r:id="rId56"/>
    <p:sldLayoutId id="2147483804" r:id="rId57"/>
    <p:sldLayoutId id="2147483805" r:id="rId58"/>
    <p:sldLayoutId id="2147483827" r:id="rId59"/>
    <p:sldLayoutId id="2147483806" r:id="rId60"/>
    <p:sldLayoutId id="2147483807" r:id="rId61"/>
    <p:sldLayoutId id="2147483808" r:id="rId62"/>
    <p:sldLayoutId id="2147483809" r:id="rId63"/>
    <p:sldLayoutId id="2147483828" r:id="rId64"/>
    <p:sldLayoutId id="2147483810" r:id="rId65"/>
    <p:sldLayoutId id="2147483811" r:id="rId66"/>
    <p:sldLayoutId id="2147483812" r:id="rId67"/>
    <p:sldLayoutId id="2147483813" r:id="rId68"/>
    <p:sldLayoutId id="2147483814" r:id="rId69"/>
    <p:sldLayoutId id="2147483815" r:id="rId7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E9DC-2AE4-4A5B-AEF3-F3E52A597C5A}"/>
              </a:ext>
            </a:extLst>
          </p:cNvPr>
          <p:cNvSpPr>
            <a:spLocks noGrp="1"/>
          </p:cNvSpPr>
          <p:nvPr>
            <p:ph type="ctrTitle"/>
          </p:nvPr>
        </p:nvSpPr>
        <p:spPr>
          <a:xfrm>
            <a:off x="411653" y="3453769"/>
            <a:ext cx="9887699" cy="760364"/>
          </a:xfrm>
        </p:spPr>
        <p:txBody>
          <a:bodyPr/>
          <a:lstStyle/>
          <a:p>
            <a:pPr>
              <a:lnSpc>
                <a:spcPct val="100000"/>
              </a:lnSpc>
            </a:pPr>
            <a:r>
              <a:rPr lang="en-AU" dirty="0">
                <a:solidFill>
                  <a:schemeClr val="accent1"/>
                </a:solidFill>
              </a:rPr>
              <a:t>Sustainable development goals </a:t>
            </a:r>
            <a:br>
              <a:rPr lang="en-AU" dirty="0">
                <a:solidFill>
                  <a:schemeClr val="accent1"/>
                </a:solidFill>
              </a:rPr>
            </a:br>
            <a:r>
              <a:rPr lang="en-AU" dirty="0">
                <a:solidFill>
                  <a:schemeClr val="accent1"/>
                </a:solidFill>
              </a:rPr>
              <a:t>manifesto</a:t>
            </a:r>
          </a:p>
        </p:txBody>
      </p:sp>
      <p:pic>
        <p:nvPicPr>
          <p:cNvPr id="11" name="Picture Placeholder 10">
            <a:extLst>
              <a:ext uri="{FF2B5EF4-FFF2-40B4-BE49-F238E27FC236}">
                <a16:creationId xmlns:a16="http://schemas.microsoft.com/office/drawing/2014/main" id="{A8DEB1D8-2161-41E8-81F7-3D8736836927}"/>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0" y="1"/>
            <a:ext cx="4086584" cy="2974999"/>
          </a:xfrm>
        </p:spPr>
      </p:pic>
      <p:pic>
        <p:nvPicPr>
          <p:cNvPr id="19" name="Picture Placeholder 18">
            <a:extLst>
              <a:ext uri="{FF2B5EF4-FFF2-40B4-BE49-F238E27FC236}">
                <a16:creationId xmlns:a16="http://schemas.microsoft.com/office/drawing/2014/main" id="{7CEE6731-F65F-427F-9AA6-15A9A1A9DC9F}"/>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4086584" y="-2157"/>
            <a:ext cx="4018832" cy="2974999"/>
          </a:xfrm>
        </p:spPr>
      </p:pic>
      <p:sp>
        <p:nvSpPr>
          <p:cNvPr id="9" name="Text Placeholder 8">
            <a:extLst>
              <a:ext uri="{FF2B5EF4-FFF2-40B4-BE49-F238E27FC236}">
                <a16:creationId xmlns:a16="http://schemas.microsoft.com/office/drawing/2014/main" id="{E6389CD9-1534-4D4E-BC5A-AA3DF78E7235}"/>
              </a:ext>
            </a:extLst>
          </p:cNvPr>
          <p:cNvSpPr txBox="1">
            <a:spLocks noGrp="1"/>
          </p:cNvSpPr>
          <p:nvPr>
            <p:ph type="body" sz="quarter" idx="10"/>
          </p:nvPr>
        </p:nvSpPr>
        <p:spPr>
          <a:xfrm>
            <a:off x="409575" y="4869160"/>
            <a:ext cx="11164888" cy="1089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Aboriginal and Torres Strait Islander people are advised that videos, images and external links contained in this resource may contain images, voices or names of people who have since passed away.</a:t>
            </a:r>
            <a:endParaRPr lang="en-US" sz="2400" dirty="0">
              <a:cs typeface="Arial" panose="020B0604020202020204"/>
            </a:endParaRPr>
          </a:p>
        </p:txBody>
      </p:sp>
      <p:pic>
        <p:nvPicPr>
          <p:cNvPr id="17" name="Picture Placeholder 16">
            <a:extLst>
              <a:ext uri="{FF2B5EF4-FFF2-40B4-BE49-F238E27FC236}">
                <a16:creationId xmlns:a16="http://schemas.microsoft.com/office/drawing/2014/main" id="{4D41896C-9FAD-4E18-A774-FE90234FA4D5}"/>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a:xfrm>
            <a:off x="8105416" y="-2157"/>
            <a:ext cx="4137224" cy="2974999"/>
          </a:xfrm>
        </p:spPr>
      </p:pic>
    </p:spTree>
    <p:extLst>
      <p:ext uri="{BB962C8B-B14F-4D97-AF65-F5344CB8AC3E}">
        <p14:creationId xmlns:p14="http://schemas.microsoft.com/office/powerpoint/2010/main" val="287972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51BB99-92FE-45FB-8349-632C09CA11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852970" y="-1"/>
            <a:ext cx="10339030" cy="6237313"/>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901132" y="995126"/>
            <a:ext cx="4755721"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AU" sz="4800" b="1" dirty="0">
              <a:solidFill>
                <a:srgbClr val="D86075"/>
              </a:solidFill>
            </a:endParaRPr>
          </a:p>
          <a:p>
            <a:r>
              <a:rPr lang="en-AU" sz="4800" b="1" dirty="0">
                <a:solidFill>
                  <a:srgbClr val="63B1A4"/>
                </a:solidFill>
              </a:rPr>
              <a:t>And equal employment opportunities and economic growth.</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327481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DC1A1B-BF34-4B86-8AA0-0614E7E5B6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39816" y="-2"/>
            <a:ext cx="7752184" cy="6237313"/>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857490" y="1715206"/>
            <a:ext cx="4755721"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4800" b="1" dirty="0">
                <a:solidFill>
                  <a:srgbClr val="63B1A4"/>
                </a:solidFill>
              </a:rPr>
              <a:t>Responsible consumption and production can heal our planet.</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241641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C0275F-C211-4DA2-826C-27A0E21411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3632" y="0"/>
            <a:ext cx="9408368" cy="6237312"/>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857490" y="1715206"/>
            <a:ext cx="4755721"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4800" b="1" dirty="0">
                <a:solidFill>
                  <a:srgbClr val="63B1A4"/>
                </a:solidFill>
              </a:rPr>
              <a:t>Climate action can cap the warming of the planet.</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88708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77336FF-8730-C052-A7DC-E85C8D026E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2099" y="2575"/>
            <a:ext cx="10090029" cy="6234623"/>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857490" y="1715206"/>
            <a:ext cx="4755721"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4800" b="1" dirty="0">
                <a:solidFill>
                  <a:srgbClr val="63B1A4"/>
                </a:solidFill>
              </a:rPr>
              <a:t>It can help sustain life flourishing below water, </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202809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336DA1-6980-4059-B242-74877823CF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085"/>
          <a:stretch/>
        </p:blipFill>
        <p:spPr>
          <a:xfrm>
            <a:off x="3505055" y="6684"/>
            <a:ext cx="8686945" cy="6230628"/>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857490" y="2044650"/>
            <a:ext cx="4755721"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4800" b="1" dirty="0">
                <a:solidFill>
                  <a:srgbClr val="63B1A4"/>
                </a:solidFill>
              </a:rPr>
              <a:t>And abundant, diverse life on land. </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264816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1A9675-A9FC-4D28-9CF3-468198BCE1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7729" y="0"/>
            <a:ext cx="8544272" cy="6237312"/>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826410" y="1763625"/>
            <a:ext cx="4755721"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4800" b="1" dirty="0">
                <a:solidFill>
                  <a:srgbClr val="63B1A4"/>
                </a:solidFill>
              </a:rPr>
              <a:t>We can enjoy peace and justice through strong institutions,</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21265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BD6423-9D28-45AC-B32C-7B0DE61B04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667"/>
          <a:stretch/>
        </p:blipFill>
        <p:spPr>
          <a:xfrm>
            <a:off x="2171709" y="0"/>
            <a:ext cx="10020291" cy="6237312"/>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826410" y="1763625"/>
            <a:ext cx="4693526"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4800" b="1" dirty="0">
                <a:solidFill>
                  <a:srgbClr val="63B1A4"/>
                </a:solidFill>
              </a:rPr>
              <a:t>And build long term partnerships </a:t>
            </a:r>
          </a:p>
          <a:p>
            <a:r>
              <a:rPr lang="en-AU" sz="4800" b="1" dirty="0">
                <a:solidFill>
                  <a:srgbClr val="63B1A4"/>
                </a:solidFill>
              </a:rPr>
              <a:t>to help achieve the goals.</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76703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10FCB6-3BF9-4A2E-B239-7A90FD91706F}"/>
              </a:ext>
            </a:extLst>
          </p:cNvPr>
          <p:cNvPicPr>
            <a:picLocks noChangeAspect="1"/>
          </p:cNvPicPr>
          <p:nvPr/>
        </p:nvPicPr>
        <p:blipFill>
          <a:blip r:embed="rId2"/>
          <a:stretch>
            <a:fillRect/>
          </a:stretch>
        </p:blipFill>
        <p:spPr>
          <a:xfrm>
            <a:off x="1133608" y="1340768"/>
            <a:ext cx="9924784" cy="3546456"/>
          </a:xfrm>
          <a:prstGeom prst="rect">
            <a:avLst/>
          </a:prstGeom>
        </p:spPr>
      </p:pic>
    </p:spTree>
    <p:extLst>
      <p:ext uri="{BB962C8B-B14F-4D97-AF65-F5344CB8AC3E}">
        <p14:creationId xmlns:p14="http://schemas.microsoft.com/office/powerpoint/2010/main" val="119315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D7DC70-8848-444C-86C1-12C61BAE72B6}"/>
              </a:ext>
            </a:extLst>
          </p:cNvPr>
          <p:cNvSpPr>
            <a:spLocks noGrp="1"/>
          </p:cNvSpPr>
          <p:nvPr>
            <p:ph type="title"/>
          </p:nvPr>
        </p:nvSpPr>
        <p:spPr>
          <a:xfrm>
            <a:off x="2279576" y="3031660"/>
            <a:ext cx="9361040" cy="794680"/>
          </a:xfrm>
        </p:spPr>
        <p:txBody>
          <a:bodyPr/>
          <a:lstStyle/>
          <a:p>
            <a:r>
              <a:rPr lang="en-AU" sz="6000" dirty="0">
                <a:solidFill>
                  <a:srgbClr val="63B1A4"/>
                </a:solidFill>
              </a:rPr>
              <a:t>IMAGINE A WORLD…</a:t>
            </a:r>
            <a:br>
              <a:rPr lang="en-AU" dirty="0"/>
            </a:br>
            <a:endParaRPr lang="en-AU" dirty="0"/>
          </a:p>
        </p:txBody>
      </p:sp>
    </p:spTree>
    <p:extLst>
      <p:ext uri="{BB962C8B-B14F-4D97-AF65-F5344CB8AC3E}">
        <p14:creationId xmlns:p14="http://schemas.microsoft.com/office/powerpoint/2010/main" val="226494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034847-9FA5-48A8-92B6-6819826D0E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91744" y="0"/>
            <a:ext cx="8400256" cy="6237312"/>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562010" y="2388787"/>
            <a:ext cx="4755721"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4800" b="1" dirty="0">
                <a:solidFill>
                  <a:srgbClr val="63B1A4"/>
                </a:solidFill>
              </a:rPr>
              <a:t>Where there is no poverty,</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73901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977846-3B19-4563-8DA9-D2515FF312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7727" y="0"/>
            <a:ext cx="8544273" cy="6237312"/>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1134167" y="2038884"/>
            <a:ext cx="4755721"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AU" sz="4800" b="1" dirty="0">
              <a:solidFill>
                <a:srgbClr val="63B1A4"/>
              </a:solidFill>
            </a:endParaRPr>
          </a:p>
          <a:p>
            <a:r>
              <a:rPr lang="en-AU" sz="4800" b="1" dirty="0">
                <a:solidFill>
                  <a:srgbClr val="63B1A4"/>
                </a:solidFill>
              </a:rPr>
              <a:t>Zero hunger,</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70440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EDE7C1-E6A0-4C7D-AEAA-A484026F93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7608" y="0"/>
            <a:ext cx="9624392" cy="6237312"/>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801046" y="1244530"/>
            <a:ext cx="4916142" cy="411117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AU" sz="4800" b="1" dirty="0">
              <a:solidFill>
                <a:srgbClr val="63B1A4"/>
              </a:solidFill>
            </a:endParaRPr>
          </a:p>
          <a:p>
            <a:r>
              <a:rPr lang="en-AU" sz="4800" b="1" dirty="0">
                <a:solidFill>
                  <a:srgbClr val="63B1A4"/>
                </a:solidFill>
              </a:rPr>
              <a:t>Each person has good health and well being, </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215036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1C1DA1-9113-4E6D-9202-032CBA596A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49"/>
          <a:stretch/>
        </p:blipFill>
        <p:spPr>
          <a:xfrm>
            <a:off x="2841882" y="-17886"/>
            <a:ext cx="9350118" cy="6255198"/>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1447621" y="1670785"/>
            <a:ext cx="4755721"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AU" sz="4800" b="1" dirty="0">
              <a:solidFill>
                <a:srgbClr val="D86075"/>
              </a:solidFill>
            </a:endParaRPr>
          </a:p>
          <a:p>
            <a:r>
              <a:rPr lang="en-AU" sz="4800" b="1" dirty="0">
                <a:solidFill>
                  <a:srgbClr val="63B1A4"/>
                </a:solidFill>
              </a:rPr>
              <a:t>Quality education,</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325612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9F8E5-44C7-4DB1-9186-E0F75DFAF6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7728" y="0"/>
            <a:ext cx="8544272" cy="6237312"/>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1447621" y="1670785"/>
            <a:ext cx="4755721"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AU" sz="4800" b="1" dirty="0">
              <a:solidFill>
                <a:srgbClr val="63B1A4"/>
              </a:solidFill>
            </a:endParaRPr>
          </a:p>
          <a:p>
            <a:r>
              <a:rPr lang="en-AU" sz="4800" b="1" dirty="0">
                <a:solidFill>
                  <a:srgbClr val="63B1A4"/>
                </a:solidFill>
              </a:rPr>
              <a:t>Full gender equality,</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324826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B3A6AD-D6C2-4F80-BD94-3EE0674C89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7729" y="-7711"/>
            <a:ext cx="8544272" cy="6245024"/>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901132" y="1670785"/>
            <a:ext cx="4755721"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AU" sz="4800" b="1" dirty="0">
              <a:solidFill>
                <a:srgbClr val="63B1A4"/>
              </a:solidFill>
            </a:endParaRPr>
          </a:p>
          <a:p>
            <a:r>
              <a:rPr lang="en-AU" sz="4800" b="1" dirty="0">
                <a:solidFill>
                  <a:srgbClr val="63B1A4"/>
                </a:solidFill>
              </a:rPr>
              <a:t>Clean water and sanitation for everyone,</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544240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C99A5D-381C-46DA-8B56-3196458985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7768" y="0"/>
            <a:ext cx="8184232" cy="6237312"/>
          </a:xfrm>
          <a:prstGeom prst="rect">
            <a:avLst/>
          </a:prstGeom>
        </p:spPr>
      </p:pic>
      <p:sp>
        <p:nvSpPr>
          <p:cNvPr id="9" name="Round Single Corner Rectangle 10">
            <a:extLst>
              <a:ext uri="{FF2B5EF4-FFF2-40B4-BE49-F238E27FC236}">
                <a16:creationId xmlns:a16="http://schemas.microsoft.com/office/drawing/2014/main" id="{ED4A78D4-DB75-4569-9F9F-04D0C52ABFA2}"/>
              </a:ext>
            </a:extLst>
          </p:cNvPr>
          <p:cNvSpPr/>
          <p:nvPr/>
        </p:nvSpPr>
        <p:spPr>
          <a:xfrm>
            <a:off x="0" y="0"/>
            <a:ext cx="6062557"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BE2C2E9-A491-47A1-B3F8-0FEE0C7BF306}"/>
              </a:ext>
            </a:extLst>
          </p:cNvPr>
          <p:cNvSpPr txBox="1">
            <a:spLocks/>
          </p:cNvSpPr>
          <p:nvPr/>
        </p:nvSpPr>
        <p:spPr>
          <a:xfrm>
            <a:off x="901132" y="1670785"/>
            <a:ext cx="4755721" cy="144016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AU" sz="4800" b="1" dirty="0">
              <a:solidFill>
                <a:srgbClr val="63B1A4"/>
              </a:solidFill>
            </a:endParaRPr>
          </a:p>
          <a:p>
            <a:r>
              <a:rPr lang="en-AU" sz="4800" b="1" dirty="0">
                <a:solidFill>
                  <a:srgbClr val="63B1A4"/>
                </a:solidFill>
              </a:rPr>
              <a:t>Affordable and clean energy,</a:t>
            </a:r>
          </a:p>
        </p:txBody>
      </p:sp>
      <p:grpSp>
        <p:nvGrpSpPr>
          <p:cNvPr id="5" name="Group 4">
            <a:extLst>
              <a:ext uri="{FF2B5EF4-FFF2-40B4-BE49-F238E27FC236}">
                <a16:creationId xmlns:a16="http://schemas.microsoft.com/office/drawing/2014/main" id="{8AC1DFCC-329F-4E74-B346-D0EB6D043EE2}"/>
              </a:ext>
            </a:extLst>
          </p:cNvPr>
          <p:cNvGrpSpPr>
            <a:grpSpLocks noChangeAspect="1"/>
          </p:cNvGrpSpPr>
          <p:nvPr/>
        </p:nvGrpSpPr>
        <p:grpSpPr>
          <a:xfrm>
            <a:off x="-456728" y="-294623"/>
            <a:ext cx="1715406" cy="1715206"/>
            <a:chOff x="948154" y="2050047"/>
            <a:chExt cx="216025" cy="216025"/>
          </a:xfrm>
          <a:solidFill>
            <a:schemeClr val="bg1">
              <a:alpha val="40000"/>
            </a:schemeClr>
          </a:solidFill>
        </p:grpSpPr>
        <p:sp>
          <p:nvSpPr>
            <p:cNvPr id="7" name="Freeform: Shape 6">
              <a:extLst>
                <a:ext uri="{FF2B5EF4-FFF2-40B4-BE49-F238E27FC236}">
                  <a16:creationId xmlns:a16="http://schemas.microsoft.com/office/drawing/2014/main" id="{E564278D-58F7-4B07-9DDF-7E878643DC5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642F6355-3C51-40E8-A6D6-3C5B6E6408DA}"/>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0FFD07E8-B83A-4C28-A53B-89833ABCEF9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95FC4179-7F71-4AF7-8EF4-0A89B2017C67}"/>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8136CE50-66E4-4B70-8270-D40E1D640FE5}"/>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A829B2D8-D589-450A-B070-D84ECC5F45F8}"/>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2663033294"/>
      </p:ext>
    </p:extLst>
  </p:cSld>
  <p:clrMapOvr>
    <a:masterClrMapping/>
  </p:clrMapOvr>
</p:sld>
</file>

<file path=ppt/theme/theme1.xml><?xml version="1.0" encoding="utf-8"?>
<a:theme xmlns:a="http://schemas.openxmlformats.org/drawingml/2006/main" name="Education PPT Template">
  <a:themeElements>
    <a:clrScheme name="Education Updated">
      <a:dk1>
        <a:srgbClr val="05243F"/>
      </a:dk1>
      <a:lt1>
        <a:sysClr val="window" lastClr="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80B7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3337d96-0e85-4589-872c-2e195909a23e">
      <Terms xmlns="http://schemas.microsoft.com/office/infopath/2007/PartnerControls"/>
    </lcf76f155ced4ddcb4097134ff3c332f>
    <TaxCatchAll xmlns="de95e100-9dbe-48b4-b085-f305a627ac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D4C5E096CC3840B0C03DCDE7A79817" ma:contentTypeVersion="15" ma:contentTypeDescription="Create a new document." ma:contentTypeScope="" ma:versionID="d27cec8a161c02d2b1c1810f6d6fc1be">
  <xsd:schema xmlns:xsd="http://www.w3.org/2001/XMLSchema" xmlns:xs="http://www.w3.org/2001/XMLSchema" xmlns:p="http://schemas.microsoft.com/office/2006/metadata/properties" xmlns:ns2="83337d96-0e85-4589-872c-2e195909a23e" xmlns:ns3="de95e100-9dbe-48b4-b085-f305a627acc8" targetNamespace="http://schemas.microsoft.com/office/2006/metadata/properties" ma:root="true" ma:fieldsID="954343d7d8fb3753d603757caadf6008" ns2:_="" ns3:_="">
    <xsd:import namespace="83337d96-0e85-4589-872c-2e195909a23e"/>
    <xsd:import namespace="de95e100-9dbe-48b4-b085-f305a627ac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37d96-0e85-4589-872c-2e195909a2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e95e100-9dbe-48b4-b085-f305a627ac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31ed22-7271-4e5a-808d-02becfd22093}" ma:internalName="TaxCatchAll" ma:showField="CatchAllData" ma:web="de95e100-9dbe-48b4-b085-f305a627ac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E9FC7-F488-4CBC-BC57-3C13B4B4EA8E}">
  <ds:schemaRefs>
    <ds:schemaRef ds:uri="83337d96-0e85-4589-872c-2e195909a23e"/>
    <ds:schemaRef ds:uri="http://purl.org/dc/elements/1.1/"/>
    <ds:schemaRef ds:uri="http://schemas.microsoft.com/office/infopath/2007/PartnerControls"/>
    <ds:schemaRef ds:uri="http://www.w3.org/XML/1998/namespace"/>
    <ds:schemaRef ds:uri="http://purl.org/dc/terms/"/>
    <ds:schemaRef ds:uri="http://purl.org/dc/dcmitype/"/>
    <ds:schemaRef ds:uri="de95e100-9dbe-48b4-b085-f305a627acc8"/>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3.xml><?xml version="1.0" encoding="utf-8"?>
<ds:datastoreItem xmlns:ds="http://schemas.openxmlformats.org/officeDocument/2006/customXml" ds:itemID="{5BD44A27-0F7E-4289-AA4B-99D77FD2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37d96-0e85-4589-872c-2e195909a23e"/>
    <ds:schemaRef ds:uri="de95e100-9dbe-48b4-b085-f305a627ac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3398</TotalTime>
  <Words>645</Words>
  <Application>Microsoft Office PowerPoint</Application>
  <PresentationFormat>Widescreen</PresentationFormat>
  <Paragraphs>57</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Roboto</vt:lpstr>
      <vt:lpstr>Roboto light</vt:lpstr>
      <vt:lpstr>Times New Roman</vt:lpstr>
      <vt:lpstr>Education PPT Template</vt:lpstr>
      <vt:lpstr>Sustainable development goals  manifesto</vt:lpstr>
      <vt:lpstr>IMAGINE A WORLD…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Marlin Communications</dc:creator>
  <cp:lastModifiedBy>Nicole Dobrohotoff</cp:lastModifiedBy>
  <cp:revision>249</cp:revision>
  <dcterms:created xsi:type="dcterms:W3CDTF">2014-11-30T23:21:17Z</dcterms:created>
  <dcterms:modified xsi:type="dcterms:W3CDTF">2022-07-04T02:55:39Z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0x01010047D4C5E096CC3840B0C03DCDE7A79817</vt:lpwstr>
  </property>
  <property fmtid="{D5CDD505-2E9C-101B-9397-08002B2CF9AE}" pid="3" name="_dlc_DocIdItemGuid">
    <vt:lpwstr>d7ee03d9-074b-4786-bb99-1c6adf13a550</vt:lpwstr>
  </property>
  <property fmtid="{D5CDD505-2E9C-101B-9397-08002B2CF9AE}" pid="4" name="MediaServiceImageTags">
    <vt:lpwstr/>
  </property>
</Properties>
</file>