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125"/>
  </p:notesMasterIdLst>
  <p:handoutMasterIdLst>
    <p:handoutMasterId r:id="rId126"/>
  </p:handoutMasterIdLst>
  <p:sldIdLst>
    <p:sldId id="273" r:id="rId5"/>
    <p:sldId id="274" r:id="rId6"/>
    <p:sldId id="492" r:id="rId7"/>
    <p:sldId id="493" r:id="rId8"/>
    <p:sldId id="494" r:id="rId9"/>
    <p:sldId id="495" r:id="rId10"/>
    <p:sldId id="496" r:id="rId11"/>
    <p:sldId id="497" r:id="rId12"/>
    <p:sldId id="498" r:id="rId13"/>
    <p:sldId id="329" r:id="rId14"/>
    <p:sldId id="500" r:id="rId15"/>
    <p:sldId id="501" r:id="rId16"/>
    <p:sldId id="502" r:id="rId17"/>
    <p:sldId id="503" r:id="rId18"/>
    <p:sldId id="504" r:id="rId19"/>
    <p:sldId id="505" r:id="rId20"/>
    <p:sldId id="506" r:id="rId21"/>
    <p:sldId id="507" r:id="rId22"/>
    <p:sldId id="508" r:id="rId23"/>
    <p:sldId id="509" r:id="rId24"/>
    <p:sldId id="510" r:id="rId25"/>
    <p:sldId id="511" r:id="rId26"/>
    <p:sldId id="512" r:id="rId27"/>
    <p:sldId id="348" r:id="rId28"/>
    <p:sldId id="513" r:id="rId29"/>
    <p:sldId id="514" r:id="rId30"/>
    <p:sldId id="515" r:id="rId31"/>
    <p:sldId id="516" r:id="rId32"/>
    <p:sldId id="517" r:id="rId33"/>
    <p:sldId id="518" r:id="rId34"/>
    <p:sldId id="519" r:id="rId35"/>
    <p:sldId id="520" r:id="rId36"/>
    <p:sldId id="521" r:id="rId37"/>
    <p:sldId id="522" r:id="rId38"/>
    <p:sldId id="523" r:id="rId39"/>
    <p:sldId id="524" r:id="rId40"/>
    <p:sldId id="525" r:id="rId41"/>
    <p:sldId id="526" r:id="rId42"/>
    <p:sldId id="527" r:id="rId43"/>
    <p:sldId id="333" r:id="rId44"/>
    <p:sldId id="528" r:id="rId45"/>
    <p:sldId id="529" r:id="rId46"/>
    <p:sldId id="530" r:id="rId47"/>
    <p:sldId id="531" r:id="rId48"/>
    <p:sldId id="532" r:id="rId49"/>
    <p:sldId id="533" r:id="rId50"/>
    <p:sldId id="534" r:id="rId51"/>
    <p:sldId id="535" r:id="rId52"/>
    <p:sldId id="536" r:id="rId53"/>
    <p:sldId id="537" r:id="rId54"/>
    <p:sldId id="538" r:id="rId55"/>
    <p:sldId id="356" r:id="rId56"/>
    <p:sldId id="540" r:id="rId57"/>
    <p:sldId id="541" r:id="rId58"/>
    <p:sldId id="542" r:id="rId59"/>
    <p:sldId id="544" r:id="rId60"/>
    <p:sldId id="545" r:id="rId61"/>
    <p:sldId id="546" r:id="rId62"/>
    <p:sldId id="360" r:id="rId63"/>
    <p:sldId id="547" r:id="rId64"/>
    <p:sldId id="548" r:id="rId65"/>
    <p:sldId id="549" r:id="rId66"/>
    <p:sldId id="550" r:id="rId67"/>
    <p:sldId id="551" r:id="rId68"/>
    <p:sldId id="552" r:id="rId69"/>
    <p:sldId id="553" r:id="rId70"/>
    <p:sldId id="554" r:id="rId71"/>
    <p:sldId id="555" r:id="rId72"/>
    <p:sldId id="556" r:id="rId73"/>
    <p:sldId id="557" r:id="rId74"/>
    <p:sldId id="332" r:id="rId75"/>
    <p:sldId id="558" r:id="rId76"/>
    <p:sldId id="559" r:id="rId77"/>
    <p:sldId id="560" r:id="rId78"/>
    <p:sldId id="561" r:id="rId79"/>
    <p:sldId id="562" r:id="rId80"/>
    <p:sldId id="563" r:id="rId81"/>
    <p:sldId id="564" r:id="rId82"/>
    <p:sldId id="565" r:id="rId83"/>
    <p:sldId id="566" r:id="rId84"/>
    <p:sldId id="567" r:id="rId85"/>
    <p:sldId id="568" r:id="rId86"/>
    <p:sldId id="569" r:id="rId87"/>
    <p:sldId id="570" r:id="rId88"/>
    <p:sldId id="571" r:id="rId89"/>
    <p:sldId id="572" r:id="rId90"/>
    <p:sldId id="573" r:id="rId91"/>
    <p:sldId id="574" r:id="rId92"/>
    <p:sldId id="490" r:id="rId93"/>
    <p:sldId id="575" r:id="rId94"/>
    <p:sldId id="576" r:id="rId95"/>
    <p:sldId id="577" r:id="rId96"/>
    <p:sldId id="578" r:id="rId97"/>
    <p:sldId id="579" r:id="rId98"/>
    <p:sldId id="580" r:id="rId99"/>
    <p:sldId id="330" r:id="rId100"/>
    <p:sldId id="581" r:id="rId101"/>
    <p:sldId id="582" r:id="rId102"/>
    <p:sldId id="583" r:id="rId103"/>
    <p:sldId id="584" r:id="rId104"/>
    <p:sldId id="585" r:id="rId105"/>
    <p:sldId id="586" r:id="rId106"/>
    <p:sldId id="587" r:id="rId107"/>
    <p:sldId id="588" r:id="rId108"/>
    <p:sldId id="589" r:id="rId109"/>
    <p:sldId id="341" r:id="rId110"/>
    <p:sldId id="342" r:id="rId111"/>
    <p:sldId id="343" r:id="rId112"/>
    <p:sldId id="344" r:id="rId113"/>
    <p:sldId id="346" r:id="rId114"/>
    <p:sldId id="425" r:id="rId115"/>
    <p:sldId id="349" r:id="rId116"/>
    <p:sldId id="590" r:id="rId117"/>
    <p:sldId id="256" r:id="rId118"/>
    <p:sldId id="592" r:id="rId119"/>
    <p:sldId id="593" r:id="rId120"/>
    <p:sldId id="275" r:id="rId121"/>
    <p:sldId id="276" r:id="rId122"/>
    <p:sldId id="277" r:id="rId123"/>
    <p:sldId id="594" r:id="rId1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44C"/>
    <a:srgbClr val="D86075"/>
    <a:srgbClr val="FBC858"/>
    <a:srgbClr val="63B1A4"/>
    <a:srgbClr val="DF918A"/>
    <a:srgbClr val="C3DDD7"/>
    <a:srgbClr val="CD594F"/>
    <a:srgbClr val="82B5B8"/>
    <a:srgbClr val="004751"/>
    <a:srgbClr val="68C6A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85744" autoAdjust="0"/>
  </p:normalViewPr>
  <p:slideViewPr>
    <p:cSldViewPr snapToObjects="1" showGuides="1">
      <p:cViewPr varScale="1">
        <p:scale>
          <a:sx n="96" d="100"/>
          <a:sy n="96" d="100"/>
        </p:scale>
        <p:origin x="108" y="360"/>
      </p:cViewPr>
      <p:guideLst>
        <p:guide orient="horz" pos="2795"/>
        <p:guide orient="horz" pos="4020"/>
        <p:guide pos="5352"/>
        <p:guide pos="704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0588"/>
    </p:cViewPr>
  </p:sorterViewPr>
  <p:notesViewPr>
    <p:cSldViewPr snapToGrid="0" snapToObjects="1" showGuides="1">
      <p:cViewPr varScale="1">
        <p:scale>
          <a:sx n="81" d="100"/>
          <a:sy n="81" d="100"/>
        </p:scale>
        <p:origin x="259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1/25/2021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1/25/2021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2.vatican.va/content/francesco/en/messages/migration/documents/papa-francesco_20140903_world-migrants-day-2015.html"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logs.worldbank.org/dev4peace/2019-update-how-long-do-refugees-stay-exile-find-out-beware-averages" TargetMode="External"/><Relationship Id="rId2" Type="http://schemas.openxmlformats.org/officeDocument/2006/relationships/slide" Target="../slides/slide99.xml"/><Relationship Id="rId1" Type="http://schemas.openxmlformats.org/officeDocument/2006/relationships/notesMaster" Target="../notesMasters/notesMaster1.xml"/><Relationship Id="rId4" Type="http://schemas.openxmlformats.org/officeDocument/2006/relationships/hyperlink" Target="https://www.un.org/en/development/desa/population/migration/events/coordination/15/documents/papers/14_UNHCR_nd.pd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Syrian refugees</a:t>
            </a:r>
          </a:p>
          <a:p>
            <a:r>
              <a:rPr lang="en-AU" dirty="0"/>
              <a:t>Photo credit: Nick Harrop CAFOD </a:t>
            </a:r>
          </a:p>
          <a:p>
            <a:r>
              <a:rPr lang="en-AU" dirty="0"/>
              <a:t>Elderly people are eating less so younger members of the family can eat better meals</a:t>
            </a:r>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a:t>
            </a:fld>
            <a:endParaRPr lang="en-AU"/>
          </a:p>
        </p:txBody>
      </p:sp>
    </p:spTree>
    <p:extLst>
      <p:ext uri="{BB962C8B-B14F-4D97-AF65-F5344CB8AC3E}">
        <p14:creationId xmlns:p14="http://schemas.microsoft.com/office/powerpoint/2010/main" val="3328919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unhcr.org/globaltrends2018/</a:t>
            </a:r>
            <a:endParaRPr lang="en-AU" dirty="0"/>
          </a:p>
          <a:p>
            <a:r>
              <a:rPr lang="en-AU" dirty="0"/>
              <a:t>Photo credit:</a:t>
            </a:r>
            <a:r>
              <a:rPr lang="en-AU" baseline="0" dirty="0"/>
              <a:t> Caritas Internationalis</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100</a:t>
            </a:fld>
            <a:endParaRPr lang="en-US"/>
          </a:p>
        </p:txBody>
      </p:sp>
    </p:spTree>
    <p:extLst>
      <p:ext uri="{BB962C8B-B14F-4D97-AF65-F5344CB8AC3E}">
        <p14:creationId xmlns:p14="http://schemas.microsoft.com/office/powerpoint/2010/main" val="915808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unhcr.org/globaltrends2018/</a:t>
            </a:r>
            <a:endParaRPr lang="en-AU" dirty="0"/>
          </a:p>
          <a:p>
            <a:r>
              <a:rPr lang="en-AU" dirty="0"/>
              <a:t>Photo credit:</a:t>
            </a:r>
            <a:r>
              <a:rPr lang="en-AU" baseline="0" dirty="0"/>
              <a:t> Caritas Internationalis</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101</a:t>
            </a:fld>
            <a:endParaRPr lang="en-US"/>
          </a:p>
        </p:txBody>
      </p:sp>
    </p:spTree>
    <p:extLst>
      <p:ext uri="{BB962C8B-B14F-4D97-AF65-F5344CB8AC3E}">
        <p14:creationId xmlns:p14="http://schemas.microsoft.com/office/powerpoint/2010/main" val="2647293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unhcr.org/globaltrends2018/</a:t>
            </a:r>
            <a:endParaRPr lang="en-AU" dirty="0"/>
          </a:p>
          <a:p>
            <a:r>
              <a:rPr lang="en-AU" dirty="0"/>
              <a:t>Photo credit:</a:t>
            </a:r>
            <a:r>
              <a:rPr lang="en-AU" baseline="0" dirty="0"/>
              <a:t> Caritas Internationalis</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102</a:t>
            </a:fld>
            <a:endParaRPr lang="en-US"/>
          </a:p>
        </p:txBody>
      </p:sp>
    </p:spTree>
    <p:extLst>
      <p:ext uri="{BB962C8B-B14F-4D97-AF65-F5344CB8AC3E}">
        <p14:creationId xmlns:p14="http://schemas.microsoft.com/office/powerpoint/2010/main" val="296043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Message of his holiness Pope Francis</a:t>
            </a:r>
          </a:p>
          <a:p>
            <a:r>
              <a:rPr lang="en-AU" sz="1200" i="1" kern="1200" dirty="0">
                <a:solidFill>
                  <a:schemeClr val="tx1"/>
                </a:solidFill>
                <a:effectLst/>
                <a:latin typeface="+mn-lt"/>
                <a:ea typeface="+mn-ea"/>
                <a:cs typeface="+mn-cs"/>
              </a:rPr>
              <a:t>For the 101st World day of migrants and refugees (2015), </a:t>
            </a:r>
            <a:r>
              <a:rPr lang="en-AU" sz="1200" i="0" kern="1200" dirty="0">
                <a:solidFill>
                  <a:schemeClr val="tx1"/>
                </a:solidFill>
                <a:effectLst/>
                <a:latin typeface="+mn-lt"/>
                <a:ea typeface="+mn-ea"/>
                <a:cs typeface="+mn-cs"/>
              </a:rPr>
              <a:t>2014</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hlinkClick r:id="rId3"/>
              </a:rPr>
              <a:t>https://w2.vatican.va/content/francesco/en/messages/migration/documents/papa-francesco_20140903_world-migrants-day-2015.html</a:t>
            </a:r>
            <a:r>
              <a:rPr lang="en-AU" sz="1200" kern="1200" dirty="0">
                <a:solidFill>
                  <a:schemeClr val="tx1"/>
                </a:solidFill>
                <a:effectLst/>
                <a:latin typeface="+mn-lt"/>
                <a:ea typeface="+mn-ea"/>
                <a:cs typeface="+mn-cs"/>
              </a:rPr>
              <a:t> </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103</a:t>
            </a:fld>
            <a:endParaRPr lang="en-US"/>
          </a:p>
        </p:txBody>
      </p:sp>
    </p:spTree>
    <p:extLst>
      <p:ext uri="{BB962C8B-B14F-4D97-AF65-F5344CB8AC3E}">
        <p14:creationId xmlns:p14="http://schemas.microsoft.com/office/powerpoint/2010/main" val="218418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Sudan</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Paul Jeffrey / ACT-Caritas</a:t>
            </a:r>
            <a:endParaRPr lang="en-AU" dirty="0"/>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106</a:t>
            </a:fld>
            <a:endParaRPr lang="en-AU"/>
          </a:p>
        </p:txBody>
      </p:sp>
    </p:spTree>
    <p:extLst>
      <p:ext uri="{BB962C8B-B14F-4D97-AF65-F5344CB8AC3E}">
        <p14:creationId xmlns:p14="http://schemas.microsoft.com/office/powerpoint/2010/main" val="3140518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Niger</a:t>
            </a:r>
          </a:p>
          <a:p>
            <a:r>
              <a:rPr lang="en-AU"/>
              <a:t>Photo credit: Ryan Worms</a:t>
            </a:r>
            <a:r>
              <a:rPr lang="en-AU" baseline="0"/>
              <a:t> / Caritas </a:t>
            </a:r>
            <a:r>
              <a:rPr lang="en-AU" baseline="0" err="1"/>
              <a:t>Internationalis</a:t>
            </a:r>
            <a:endParaRPr lang="en-AU"/>
          </a:p>
        </p:txBody>
      </p:sp>
      <p:sp>
        <p:nvSpPr>
          <p:cNvPr id="4" name="Slide Number Placeholder 3"/>
          <p:cNvSpPr>
            <a:spLocks noGrp="1"/>
          </p:cNvSpPr>
          <p:nvPr>
            <p:ph type="sldNum" sz="quarter" idx="10"/>
          </p:nvPr>
        </p:nvSpPr>
        <p:spPr/>
        <p:txBody>
          <a:bodyPr/>
          <a:lstStyle/>
          <a:p>
            <a:fld id="{6AC8CBAB-B2DD-4CC5-8FC4-B224F292A014}" type="slidenum">
              <a:rPr lang="en-AU" smtClean="0"/>
              <a:t>107</a:t>
            </a:fld>
            <a:endParaRPr lang="en-AU"/>
          </a:p>
        </p:txBody>
      </p:sp>
    </p:spTree>
    <p:extLst>
      <p:ext uri="{BB962C8B-B14F-4D97-AF65-F5344CB8AC3E}">
        <p14:creationId xmlns:p14="http://schemas.microsoft.com/office/powerpoint/2010/main" val="129604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Sudan</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Paul Jeffrey / ACT-Caritas</a:t>
            </a:r>
            <a:endParaRPr lang="en-AU" dirty="0"/>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108</a:t>
            </a:fld>
            <a:endParaRPr lang="en-AU"/>
          </a:p>
        </p:txBody>
      </p:sp>
    </p:spTree>
    <p:extLst>
      <p:ext uri="{BB962C8B-B14F-4D97-AF65-F5344CB8AC3E}">
        <p14:creationId xmlns:p14="http://schemas.microsoft.com/office/powerpoint/2010/main" val="4174322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Sudan</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Paul Jeffrey / ACT-Caritas</a:t>
            </a:r>
            <a:endParaRPr lang="en-AU" dirty="0"/>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109</a:t>
            </a:fld>
            <a:endParaRPr lang="en-AU"/>
          </a:p>
        </p:txBody>
      </p:sp>
    </p:spTree>
    <p:extLst>
      <p:ext uri="{BB962C8B-B14F-4D97-AF65-F5344CB8AC3E}">
        <p14:creationId xmlns:p14="http://schemas.microsoft.com/office/powerpoint/2010/main" val="3722747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Darfur</a:t>
            </a:r>
          </a:p>
          <a:p>
            <a:r>
              <a:rPr lang="en-AU" dirty="0"/>
              <a:t>Photo</a:t>
            </a:r>
            <a:r>
              <a:rPr lang="en-AU" baseline="0" dirty="0"/>
              <a:t> credit: Laura Sheahan / Caritas-ACT</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110</a:t>
            </a:fld>
            <a:endParaRPr lang="en-AU"/>
          </a:p>
        </p:txBody>
      </p:sp>
    </p:spTree>
    <p:extLst>
      <p:ext uri="{BB962C8B-B14F-4D97-AF65-F5344CB8AC3E}">
        <p14:creationId xmlns:p14="http://schemas.microsoft.com/office/powerpoint/2010/main" val="332202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Thai Burma border</a:t>
            </a:r>
          </a:p>
          <a:p>
            <a:r>
              <a:rPr lang="en-AU" dirty="0"/>
              <a:t>Photo credit:</a:t>
            </a:r>
            <a:r>
              <a:rPr lang="en-AU" baseline="0" dirty="0"/>
              <a:t> Oliver White / Caritas Australia</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111</a:t>
            </a:fld>
            <a:endParaRPr lang="en-AU"/>
          </a:p>
        </p:txBody>
      </p:sp>
    </p:spTree>
    <p:extLst>
      <p:ext uri="{BB962C8B-B14F-4D97-AF65-F5344CB8AC3E}">
        <p14:creationId xmlns:p14="http://schemas.microsoft.com/office/powerpoint/2010/main" val="1758957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Thai Burma border</a:t>
            </a:r>
          </a:p>
          <a:p>
            <a:r>
              <a:rPr lang="en-AU"/>
              <a:t>Photo credit:</a:t>
            </a:r>
            <a:r>
              <a:rPr lang="en-AU" baseline="0"/>
              <a:t> Oliver White / Caritas Australia</a:t>
            </a:r>
          </a:p>
          <a:p>
            <a:endParaRPr lang="en-AU"/>
          </a:p>
          <a:p>
            <a:r>
              <a:rPr lang="en-AU"/>
              <a:t>Students in Burma.</a:t>
            </a:r>
          </a:p>
        </p:txBody>
      </p:sp>
      <p:sp>
        <p:nvSpPr>
          <p:cNvPr id="4" name="Slide Number Placeholder 3"/>
          <p:cNvSpPr>
            <a:spLocks noGrp="1"/>
          </p:cNvSpPr>
          <p:nvPr>
            <p:ph type="sldNum" sz="quarter" idx="10"/>
          </p:nvPr>
        </p:nvSpPr>
        <p:spPr/>
        <p:txBody>
          <a:bodyPr/>
          <a:lstStyle/>
          <a:p>
            <a:fld id="{6AC8CBAB-B2DD-4CC5-8FC4-B224F292A014}" type="slidenum">
              <a:rPr lang="en-AU" smtClean="0"/>
              <a:t>24</a:t>
            </a:fld>
            <a:endParaRPr lang="en-AU"/>
          </a:p>
        </p:txBody>
      </p:sp>
    </p:spTree>
    <p:extLst>
      <p:ext uri="{BB962C8B-B14F-4D97-AF65-F5344CB8AC3E}">
        <p14:creationId xmlns:p14="http://schemas.microsoft.com/office/powerpoint/2010/main" val="3444452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DRC</a:t>
            </a:r>
          </a:p>
          <a:p>
            <a:r>
              <a:rPr lang="en-AU"/>
              <a:t>Photo credit: Caritas Australia</a:t>
            </a:r>
          </a:p>
        </p:txBody>
      </p:sp>
      <p:sp>
        <p:nvSpPr>
          <p:cNvPr id="4" name="Slide Number Placeholder 3"/>
          <p:cNvSpPr>
            <a:spLocks noGrp="1"/>
          </p:cNvSpPr>
          <p:nvPr>
            <p:ph type="sldNum" sz="quarter" idx="10"/>
          </p:nvPr>
        </p:nvSpPr>
        <p:spPr/>
        <p:txBody>
          <a:bodyPr/>
          <a:lstStyle/>
          <a:p>
            <a:fld id="{6AC8CBAB-B2DD-4CC5-8FC4-B224F292A014}" type="slidenum">
              <a:rPr lang="en-AU" smtClean="0"/>
              <a:t>112</a:t>
            </a:fld>
            <a:endParaRPr lang="en-AU"/>
          </a:p>
        </p:txBody>
      </p:sp>
    </p:spTree>
    <p:extLst>
      <p:ext uri="{BB962C8B-B14F-4D97-AF65-F5344CB8AC3E}">
        <p14:creationId xmlns:p14="http://schemas.microsoft.com/office/powerpoint/2010/main" val="2702083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113</a:t>
            </a:fld>
            <a:endParaRPr lang="en-US"/>
          </a:p>
        </p:txBody>
      </p:sp>
    </p:spTree>
    <p:extLst>
      <p:ext uri="{BB962C8B-B14F-4D97-AF65-F5344CB8AC3E}">
        <p14:creationId xmlns:p14="http://schemas.microsoft.com/office/powerpoint/2010/main" val="1309713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119</a:t>
            </a:fld>
            <a:endParaRPr lang="en-US"/>
          </a:p>
        </p:txBody>
      </p:sp>
    </p:spTree>
    <p:extLst>
      <p:ext uri="{BB962C8B-B14F-4D97-AF65-F5344CB8AC3E}">
        <p14:creationId xmlns:p14="http://schemas.microsoft.com/office/powerpoint/2010/main" val="416647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a:t>Somalia</a:t>
            </a:r>
          </a:p>
          <a:p>
            <a:r>
              <a:rPr lang="en-AU"/>
              <a:t>Photo credit: Catholic Relief Services/ Laura Sheahan</a:t>
            </a:r>
          </a:p>
          <a:p>
            <a:endParaRPr lang="en-AU"/>
          </a:p>
          <a:p>
            <a:r>
              <a:rPr lang="en-AU"/>
              <a:t>Somali refugees at </a:t>
            </a:r>
            <a:r>
              <a:rPr lang="en-AU" err="1"/>
              <a:t>Dagahaley</a:t>
            </a:r>
            <a:r>
              <a:rPr lang="en-AU"/>
              <a:t> refugee camp in </a:t>
            </a:r>
            <a:r>
              <a:rPr lang="en-AU" err="1"/>
              <a:t>Dadaic</a:t>
            </a:r>
            <a:endParaRPr lang="en-AU"/>
          </a:p>
        </p:txBody>
      </p:sp>
      <p:sp>
        <p:nvSpPr>
          <p:cNvPr id="4" name="Slide Number Placeholder 3"/>
          <p:cNvSpPr>
            <a:spLocks noGrp="1"/>
          </p:cNvSpPr>
          <p:nvPr>
            <p:ph type="sldNum" sz="quarter" idx="10"/>
          </p:nvPr>
        </p:nvSpPr>
        <p:spPr/>
        <p:txBody>
          <a:bodyPr/>
          <a:lstStyle/>
          <a:p>
            <a:fld id="{6AC8CBAB-B2DD-4CC5-8FC4-B224F292A014}" type="slidenum">
              <a:rPr lang="en-AU" smtClean="0"/>
              <a:t>40</a:t>
            </a:fld>
            <a:endParaRPr lang="en-AU"/>
          </a:p>
        </p:txBody>
      </p:sp>
    </p:spTree>
    <p:extLst>
      <p:ext uri="{BB962C8B-B14F-4D97-AF65-F5344CB8AC3E}">
        <p14:creationId xmlns:p14="http://schemas.microsoft.com/office/powerpoint/2010/main" val="35946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Thai</a:t>
            </a:r>
            <a:r>
              <a:rPr lang="en-AU" baseline="0" dirty="0"/>
              <a:t> Burma border PC 2012</a:t>
            </a:r>
          </a:p>
          <a:p>
            <a:r>
              <a:rPr lang="en-AU" dirty="0"/>
              <a:t>Photo credit: Oliver White / Caritas Australia</a:t>
            </a:r>
          </a:p>
        </p:txBody>
      </p:sp>
      <p:sp>
        <p:nvSpPr>
          <p:cNvPr id="4" name="Slide Number Placeholder 3"/>
          <p:cNvSpPr>
            <a:spLocks noGrp="1"/>
          </p:cNvSpPr>
          <p:nvPr>
            <p:ph type="sldNum" sz="quarter" idx="10"/>
          </p:nvPr>
        </p:nvSpPr>
        <p:spPr/>
        <p:txBody>
          <a:bodyPr/>
          <a:lstStyle/>
          <a:p>
            <a:fld id="{6AC8CBAB-B2DD-4CC5-8FC4-B224F292A014}" type="slidenum">
              <a:rPr lang="en-AU" smtClean="0"/>
              <a:t>52</a:t>
            </a:fld>
            <a:endParaRPr lang="en-AU"/>
          </a:p>
        </p:txBody>
      </p:sp>
    </p:spTree>
    <p:extLst>
      <p:ext uri="{BB962C8B-B14F-4D97-AF65-F5344CB8AC3E}">
        <p14:creationId xmlns:p14="http://schemas.microsoft.com/office/powerpoint/2010/main" val="2437771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a:t>Photo credit: Caritas </a:t>
            </a:r>
            <a:r>
              <a:rPr lang="en-AU" err="1"/>
              <a:t>Internationalis</a:t>
            </a:r>
            <a:endParaRPr lang="en-AU"/>
          </a:p>
          <a:p>
            <a:endParaRPr lang="en-AU"/>
          </a:p>
        </p:txBody>
      </p:sp>
      <p:sp>
        <p:nvSpPr>
          <p:cNvPr id="4" name="Slide Number Placeholder 3"/>
          <p:cNvSpPr>
            <a:spLocks noGrp="1"/>
          </p:cNvSpPr>
          <p:nvPr>
            <p:ph type="sldNum" sz="quarter" idx="10"/>
          </p:nvPr>
        </p:nvSpPr>
        <p:spPr/>
        <p:txBody>
          <a:bodyPr/>
          <a:lstStyle/>
          <a:p>
            <a:fld id="{6AC8CBAB-B2DD-4CC5-8FC4-B224F292A014}" type="slidenum">
              <a:rPr lang="en-AU" smtClean="0"/>
              <a:t>59</a:t>
            </a:fld>
            <a:endParaRPr lang="en-AU"/>
          </a:p>
        </p:txBody>
      </p:sp>
    </p:spTree>
    <p:extLst>
      <p:ext uri="{BB962C8B-B14F-4D97-AF65-F5344CB8AC3E}">
        <p14:creationId xmlns:p14="http://schemas.microsoft.com/office/powerpoint/2010/main" val="3416416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Mali</a:t>
            </a:r>
          </a:p>
          <a:p>
            <a:r>
              <a:rPr lang="en-AU"/>
              <a:t>Photo</a:t>
            </a:r>
            <a:r>
              <a:rPr lang="en-AU" baseline="0"/>
              <a:t> credit: Catholic Relief Services</a:t>
            </a:r>
          </a:p>
          <a:p>
            <a:endParaRPr lang="en-AU"/>
          </a:p>
          <a:p>
            <a:r>
              <a:rPr lang="en-AU" err="1"/>
              <a:t>Ayorou</a:t>
            </a:r>
            <a:r>
              <a:rPr lang="en-AU"/>
              <a:t>, refugee camp, </a:t>
            </a:r>
            <a:r>
              <a:rPr lang="en-AU" err="1"/>
              <a:t>Tillbery</a:t>
            </a:r>
            <a:r>
              <a:rPr lang="en-AU"/>
              <a:t>, Niger</a:t>
            </a:r>
          </a:p>
        </p:txBody>
      </p:sp>
      <p:sp>
        <p:nvSpPr>
          <p:cNvPr id="4" name="Slide Number Placeholder 3"/>
          <p:cNvSpPr>
            <a:spLocks noGrp="1"/>
          </p:cNvSpPr>
          <p:nvPr>
            <p:ph type="sldNum" sz="quarter" idx="10"/>
          </p:nvPr>
        </p:nvSpPr>
        <p:spPr/>
        <p:txBody>
          <a:bodyPr/>
          <a:lstStyle/>
          <a:p>
            <a:fld id="{6AC8CBAB-B2DD-4CC5-8FC4-B224F292A014}" type="slidenum">
              <a:rPr lang="en-AU" smtClean="0"/>
              <a:t>71</a:t>
            </a:fld>
            <a:endParaRPr lang="en-AU"/>
          </a:p>
        </p:txBody>
      </p:sp>
    </p:spTree>
    <p:extLst>
      <p:ext uri="{BB962C8B-B14F-4D97-AF65-F5344CB8AC3E}">
        <p14:creationId xmlns:p14="http://schemas.microsoft.com/office/powerpoint/2010/main" val="237814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latin typeface="Calibri"/>
              </a:rPr>
              <a:t>Turkey</a:t>
            </a:r>
          </a:p>
          <a:p>
            <a:r>
              <a:rPr lang="en-AU"/>
              <a:t>Photo</a:t>
            </a:r>
            <a:r>
              <a:rPr lang="en-AU" baseline="0"/>
              <a:t> credit: CAFOD Ben White</a:t>
            </a:r>
          </a:p>
          <a:p>
            <a:endParaRPr lang="en-AU"/>
          </a:p>
          <a:p>
            <a:r>
              <a:rPr lang="en-AU"/>
              <a:t>Syrian refugees exit Turkey</a:t>
            </a:r>
          </a:p>
        </p:txBody>
      </p:sp>
      <p:sp>
        <p:nvSpPr>
          <p:cNvPr id="4" name="Slide Number Placeholder 3"/>
          <p:cNvSpPr>
            <a:spLocks noGrp="1"/>
          </p:cNvSpPr>
          <p:nvPr>
            <p:ph type="sldNum" sz="quarter" idx="10"/>
          </p:nvPr>
        </p:nvSpPr>
        <p:spPr/>
        <p:txBody>
          <a:bodyPr/>
          <a:lstStyle/>
          <a:p>
            <a:fld id="{6AC8CBAB-B2DD-4CC5-8FC4-B224F292A014}" type="slidenum">
              <a:rPr lang="en-AU" smtClean="0"/>
              <a:t>89</a:t>
            </a:fld>
            <a:endParaRPr lang="en-AU"/>
          </a:p>
        </p:txBody>
      </p:sp>
    </p:spTree>
    <p:extLst>
      <p:ext uri="{BB962C8B-B14F-4D97-AF65-F5344CB8AC3E}">
        <p14:creationId xmlns:p14="http://schemas.microsoft.com/office/powerpoint/2010/main" val="3571877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a:t>Photo credit: Caritas Internationalis/ CLMC J. </a:t>
            </a:r>
            <a:r>
              <a:rPr lang="en-AU" err="1"/>
              <a:t>Khoury</a:t>
            </a:r>
            <a:endParaRPr lang="en-AU"/>
          </a:p>
          <a:p>
            <a:endParaRPr lang="en-AU"/>
          </a:p>
        </p:txBody>
      </p:sp>
      <p:sp>
        <p:nvSpPr>
          <p:cNvPr id="4" name="Slide Number Placeholder 3"/>
          <p:cNvSpPr>
            <a:spLocks noGrp="1"/>
          </p:cNvSpPr>
          <p:nvPr>
            <p:ph type="sldNum" sz="quarter" idx="10"/>
          </p:nvPr>
        </p:nvSpPr>
        <p:spPr/>
        <p:txBody>
          <a:bodyPr/>
          <a:lstStyle/>
          <a:p>
            <a:fld id="{6AC8CBAB-B2DD-4CC5-8FC4-B224F292A014}" type="slidenum">
              <a:rPr lang="en-AU" smtClean="0"/>
              <a:t>96</a:t>
            </a:fld>
            <a:endParaRPr lang="en-AU"/>
          </a:p>
        </p:txBody>
      </p:sp>
    </p:spTree>
    <p:extLst>
      <p:ext uri="{BB962C8B-B14F-4D97-AF65-F5344CB8AC3E}">
        <p14:creationId xmlns:p14="http://schemas.microsoft.com/office/powerpoint/2010/main" val="2065301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Data around displacement varies and there has been much discussion around these figures.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Source:  </a:t>
            </a:r>
            <a:r>
              <a:rPr lang="en-AU" dirty="0">
                <a:hlinkClick r:id="rId3"/>
              </a:rPr>
              <a:t>https://blogs.worldbank.org/dev4peace/2019-update-how-long-do-refugees-stay-exile-find-out-beware-averages</a:t>
            </a:r>
            <a:endParaRPr lang="en-AU" dirty="0"/>
          </a:p>
          <a:p>
            <a:r>
              <a:rPr lang="en-AU" dirty="0">
                <a:hlinkClick r:id="rId4"/>
              </a:rPr>
              <a:t>https://www.un.org/en/development/desa/population/migration/events/coordination/15/documents/papers/14_UNHCR_nd.pdf</a:t>
            </a:r>
            <a:endParaRPr lang="en-AU" dirty="0"/>
          </a:p>
          <a:p>
            <a:r>
              <a:rPr lang="en-AU" dirty="0"/>
              <a:t>Photo</a:t>
            </a:r>
            <a:r>
              <a:rPr lang="en-AU" baseline="0" dirty="0"/>
              <a:t> credit: Paul Jeffrey / ACT-Caritas</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99</a:t>
            </a:fld>
            <a:endParaRPr lang="en-US"/>
          </a:p>
        </p:txBody>
      </p:sp>
    </p:spTree>
    <p:extLst>
      <p:ext uri="{BB962C8B-B14F-4D97-AF65-F5344CB8AC3E}">
        <p14:creationId xmlns:p14="http://schemas.microsoft.com/office/powerpoint/2010/main" val="4187260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dirty="0"/>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D86075"/>
                </a:solidFill>
              </a:rPr>
              <a:t>Click to edit Master title style</a:t>
            </a:r>
            <a:endParaRPr lang="en-US" dirty="0">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dirty="0"/>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dirty="0"/>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image with highlight box">
    <p:spTree>
      <p:nvGrpSpPr>
        <p:cNvPr id="1" name=""/>
        <p:cNvGrpSpPr/>
        <p:nvPr/>
      </p:nvGrpSpPr>
      <p:grpSpPr>
        <a:xfrm>
          <a:off x="0" y="0"/>
          <a:ext cx="0" cy="0"/>
          <a:chOff x="0" y="0"/>
          <a:chExt cx="0" cy="0"/>
        </a:xfrm>
      </p:grpSpPr>
      <p:pic>
        <p:nvPicPr>
          <p:cNvPr id="9" name="Picture 4" descr="increase indent button.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9074151" y="1125538"/>
            <a:ext cx="54186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increase indent button.png"/>
          <p:cNvPicPr>
            <a:picLocks noChangeAspect="1"/>
          </p:cNvPicPr>
          <p:nvPr userDrawn="1"/>
        </p:nvPicPr>
        <p:blipFill>
          <a:blip r:embed="rId3" cstate="print">
            <a:extLst>
              <a:ext uri="{28A0092B-C50C-407E-A947-70E740481C1C}">
                <a14:useLocalDpi xmlns:a14="http://schemas.microsoft.com/office/drawing/2010/main"/>
              </a:ext>
            </a:extLst>
          </a:blip>
          <a:srcRect l="-98"/>
          <a:stretch>
            <a:fillRect/>
          </a:stretch>
        </p:blipFill>
        <p:spPr bwMode="auto">
          <a:xfrm>
            <a:off x="-9745134" y="1125538"/>
            <a:ext cx="54186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cture Placeholder 3"/>
          <p:cNvSpPr>
            <a:spLocks noGrp="1"/>
          </p:cNvSpPr>
          <p:nvPr>
            <p:ph type="pic" sz="quarter" idx="10"/>
          </p:nvPr>
        </p:nvSpPr>
        <p:spPr>
          <a:xfrm>
            <a:off x="0" y="0"/>
            <a:ext cx="12192000" cy="6858000"/>
          </a:xfrm>
          <a:prstGeom prst="rect">
            <a:avLst/>
          </a:prstGeom>
          <a:solidFill>
            <a:schemeClr val="bg1">
              <a:lumMod val="85000"/>
            </a:schemeClr>
          </a:solidFill>
        </p:spPr>
        <p:txBody>
          <a:bodyPr/>
          <a:lstStyle>
            <a:lvl1pPr marL="0" indent="0">
              <a:buNone/>
              <a:defRPr sz="1050">
                <a:latin typeface="Arial"/>
                <a:cs typeface="Arial"/>
              </a:defRPr>
            </a:lvl1pPr>
          </a:lstStyle>
          <a:p>
            <a:pPr lvl="0"/>
            <a:endParaRPr lang="en-US" noProof="0"/>
          </a:p>
        </p:txBody>
      </p:sp>
      <p:sp>
        <p:nvSpPr>
          <p:cNvPr id="11" name="Text Placeholder 15"/>
          <p:cNvSpPr>
            <a:spLocks noGrp="1"/>
          </p:cNvSpPr>
          <p:nvPr>
            <p:ph type="body" sz="quarter" idx="11"/>
          </p:nvPr>
        </p:nvSpPr>
        <p:spPr>
          <a:xfrm>
            <a:off x="6768075" y="6558556"/>
            <a:ext cx="521084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150454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1196751"/>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1029403" y="-337599"/>
            <a:ext cx="1534531" cy="153435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solidFill>
            <a:schemeClr val="bg1">
              <a:lumMod val="85000"/>
            </a:schemeClr>
          </a:solidFill>
        </p:spPr>
        <p:txBody>
          <a:bodyPr/>
          <a:lstStyle>
            <a:lvl1pPr marL="0" indent="0">
              <a:buNone/>
              <a:defRPr sz="1050">
                <a:latin typeface="Arial"/>
                <a:cs typeface="Arial"/>
              </a:defRPr>
            </a:lvl1pPr>
          </a:lstStyle>
          <a:p>
            <a:pPr lvl="0"/>
            <a:endParaRPr lang="en-US" noProof="0"/>
          </a:p>
        </p:txBody>
      </p:sp>
      <p:sp>
        <p:nvSpPr>
          <p:cNvPr id="11" name="Text Placeholder 15"/>
          <p:cNvSpPr>
            <a:spLocks noGrp="1"/>
          </p:cNvSpPr>
          <p:nvPr>
            <p:ph type="body" sz="quarter" idx="11"/>
          </p:nvPr>
        </p:nvSpPr>
        <p:spPr>
          <a:xfrm>
            <a:off x="6768075" y="6558556"/>
            <a:ext cx="521084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332930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1110220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2.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2"/>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3"/>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17" r:id="rId59"/>
    <p:sldLayoutId id="2147483819" r:id="rId6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00.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15.jpeg"/></Relationships>
</file>

<file path=ppt/slides/_rels/slide101.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16.jpeg"/></Relationships>
</file>

<file path=ppt/slides/_rels/slide102.xml.rels><?xml version="1.0" encoding="UTF-8" standalone="yes"?>
<Relationships xmlns="http://schemas.openxmlformats.org/package/2006/relationships"><Relationship Id="rId3" Type="http://schemas.openxmlformats.org/officeDocument/2006/relationships/hyperlink" Target="https://www.unhcr.org/globaltrends2018/" TargetMode="External"/><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7.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10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10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60.xml"/></Relationships>
</file>

<file path=ppt/slides/_rels/slide10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0.xml"/></Relationships>
</file>

<file path=ppt/slides/_rels/slide1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1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8.xml"/></Relationships>
</file>

<file path=ppt/slides/_rels/slide1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8.xml"/></Relationships>
</file>

<file path=ppt/slides/_rels/slide1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8.xml"/></Relationships>
</file>

<file path=ppt/slides/_rels/slide1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8.xml"/></Relationships>
</file>

<file path=ppt/slides/_rels/slide1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0.xml.rels><?xml version="1.0" encoding="UTF-8" standalone="yes"?>
<Relationships xmlns="http://schemas.openxmlformats.org/package/2006/relationships"><Relationship Id="rId3" Type="http://schemas.openxmlformats.org/officeDocument/2006/relationships/hyperlink" Target="https://www.caritas.org.au/resources/school-resources?resourceTopics=Refugees+and+Forced+Migration"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3" Type="http://schemas.openxmlformats.org/officeDocument/2006/relationships/hyperlink" Target="https://www.caritas.org.au/resources/school-resources/?resourceTopics=Refugees+and+Forced+Migration"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hyperlink" Target="https://www.un.org/en/development/desa/population/migration/events/coordination/15/documents/papers/14_UNHCR_nd.pdf" TargetMode="External"/><Relationship Id="rId4" Type="http://schemas.openxmlformats.org/officeDocument/2006/relationships/hyperlink" Target="https://blogs.worldbank.org/dev4peace/2019-update-how-long-do-refugees-stay-exile-find-out-beware-averag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226D65-78FD-468F-9D17-C8B5E87E8F31}"/>
              </a:ext>
            </a:extLst>
          </p:cNvPr>
          <p:cNvSpPr>
            <a:spLocks noGrp="1"/>
          </p:cNvSpPr>
          <p:nvPr>
            <p:ph type="ctrTitle"/>
          </p:nvPr>
        </p:nvSpPr>
        <p:spPr/>
        <p:txBody>
          <a:bodyPr/>
          <a:lstStyle/>
          <a:p>
            <a:r>
              <a:rPr lang="en-AU" dirty="0"/>
              <a:t>Refugee crisis simulation</a:t>
            </a:r>
          </a:p>
        </p:txBody>
      </p:sp>
    </p:spTree>
    <p:extLst>
      <p:ext uri="{BB962C8B-B14F-4D97-AF65-F5344CB8AC3E}">
        <p14:creationId xmlns:p14="http://schemas.microsoft.com/office/powerpoint/2010/main" val="2443818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SYR_Leb ..Nick Harrop CAFOD June13 Elderly people are eating less so younger members of teh family can eat better meals9615764712_d90eb9ee3d_o[1].jpg"/>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6891" y="-74961"/>
            <a:ext cx="12208898" cy="6932961"/>
          </a:xfrm>
        </p:spPr>
      </p:pic>
      <p:sp>
        <p:nvSpPr>
          <p:cNvPr id="35844" name="Text Placeholder 3"/>
          <p:cNvSpPr>
            <a:spLocks noGrp="1"/>
          </p:cNvSpPr>
          <p:nvPr>
            <p:ph type="body" sz="quarter" idx="11"/>
          </p:nvPr>
        </p:nvSpPr>
        <p:spPr bwMode="auto">
          <a:xfrm>
            <a:off x="8040216" y="6512494"/>
            <a:ext cx="3906838" cy="471487"/>
          </a:xfr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Internationalis</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8066516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111052"/>
            <a:ext cx="5184574" cy="3771800"/>
          </a:xfrm>
        </p:spPr>
        <p:txBody>
          <a:bodyPr/>
          <a:lstStyle/>
          <a:p>
            <a:pPr>
              <a:lnSpc>
                <a:spcPct val="150000"/>
              </a:lnSpc>
            </a:pPr>
            <a:r>
              <a:rPr lang="en-AU" sz="2800" dirty="0">
                <a:solidFill>
                  <a:schemeClr val="tx1"/>
                </a:solidFill>
                <a:latin typeface="Arial" panose="020B0604020202020204" pitchFamily="34" charset="0"/>
                <a:ea typeface="Roboto Medium" panose="02000000000000000000" pitchFamily="2" charset="0"/>
                <a:cs typeface="Arial" panose="020B0604020202020204" pitchFamily="34" charset="0"/>
              </a:rPr>
              <a:t>There are 70.8 million people forcibly displaced around the world.  25.9 million of these are refugees and half these refugees are under the age of 18 years old.</a:t>
            </a:r>
          </a:p>
        </p:txBody>
      </p:sp>
      <p:sp>
        <p:nvSpPr>
          <p:cNvPr id="10" name="TextBox 9">
            <a:extLst>
              <a:ext uri="{FF2B5EF4-FFF2-40B4-BE49-F238E27FC236}">
                <a16:creationId xmlns:a16="http://schemas.microsoft.com/office/drawing/2014/main" id="{73DBF53D-017F-40CD-B19D-2ACCF1E0D062}"/>
              </a:ext>
            </a:extLst>
          </p:cNvPr>
          <p:cNvSpPr txBox="1"/>
          <p:nvPr/>
        </p:nvSpPr>
        <p:spPr>
          <a:xfrm>
            <a:off x="7752184" y="5445224"/>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Caritas Internationalis</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975495" cy="246221"/>
          </a:xfrm>
          <a:prstGeom prst="rect">
            <a:avLst/>
          </a:prstGeom>
        </p:spPr>
        <p:txBody>
          <a:bodyPr wrap="none">
            <a:spAutoFit/>
          </a:bodyPr>
          <a:lstStyle/>
          <a:p>
            <a:r>
              <a:rPr lang="en-AU" sz="1000" dirty="0"/>
              <a:t>Source:  </a:t>
            </a:r>
            <a:r>
              <a:rPr lang="en-AU" sz="1000" dirty="0">
                <a:hlinkClick r:id="rId3">
                  <a:extLst>
                    <a:ext uri="{A12FA001-AC4F-418D-AE19-62706E023703}">
                      <ahyp:hlinkClr xmlns:ahyp="http://schemas.microsoft.com/office/drawing/2018/hyperlinkcolor" val="tx"/>
                    </a:ext>
                  </a:extLst>
                </a:hlinkClick>
              </a:rPr>
              <a:t>https://www.unhcr.org/globaltrends2018</a:t>
            </a:r>
            <a:r>
              <a:rPr lang="en-AU" sz="1000" dirty="0">
                <a:solidFill>
                  <a:schemeClr val="bg1"/>
                </a:solidFill>
                <a:hlinkClick r:id="rId3">
                  <a:extLst>
                    <a:ext uri="{A12FA001-AC4F-418D-AE19-62706E023703}">
                      <ahyp:hlinkClr xmlns:ahyp="http://schemas.microsoft.com/office/drawing/2018/hyperlinkcolor" val="tx"/>
                    </a:ext>
                  </a:extLst>
                </a:hlinkClick>
              </a:rPr>
              <a:t>/</a:t>
            </a:r>
            <a:endParaRPr lang="en-AU" sz="1000" dirty="0">
              <a:solidFill>
                <a:schemeClr val="bg1"/>
              </a:solidFill>
            </a:endParaRPr>
          </a:p>
        </p:txBody>
      </p:sp>
      <p:sp>
        <p:nvSpPr>
          <p:cNvPr id="6" name="Freeform 1">
            <a:extLst>
              <a:ext uri="{FF2B5EF4-FFF2-40B4-BE49-F238E27FC236}">
                <a16:creationId xmlns:a16="http://schemas.microsoft.com/office/drawing/2014/main" id="{50ED915D-9645-4DC9-BD5A-143BA6CEA3A7}"/>
              </a:ext>
            </a:extLst>
          </p:cNvPr>
          <p:cNvSpPr>
            <a:spLocks noChangeArrowheads="1"/>
          </p:cNvSpPr>
          <p:nvPr/>
        </p:nvSpPr>
        <p:spPr bwMode="auto">
          <a:xfrm>
            <a:off x="6780514" y="1135127"/>
            <a:ext cx="4608509" cy="4310097"/>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txBody>
          <a:bodyPr wrap="none" anchor="ctr"/>
          <a:lstStyle/>
          <a:p>
            <a:endParaRPr lang="en-AU"/>
          </a:p>
        </p:txBody>
      </p:sp>
    </p:spTree>
    <p:extLst>
      <p:ext uri="{BB962C8B-B14F-4D97-AF65-F5344CB8AC3E}">
        <p14:creationId xmlns:p14="http://schemas.microsoft.com/office/powerpoint/2010/main" val="5505255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543100"/>
            <a:ext cx="5184574" cy="3771800"/>
          </a:xfrm>
        </p:spPr>
        <p:txBody>
          <a:bodyPr/>
          <a:lstStyle/>
          <a:p>
            <a:pPr>
              <a:lnSpc>
                <a:spcPct val="150000"/>
              </a:lnSpc>
            </a:pPr>
            <a:r>
              <a:rPr lang="en-AU" altLang="en-US" sz="2800" dirty="0">
                <a:solidFill>
                  <a:schemeClr val="tx1"/>
                </a:solidFill>
                <a:latin typeface="Arial" panose="020B0604020202020204" pitchFamily="34" charset="0"/>
                <a:ea typeface="Roboto Medium" panose="02000000000000000000" pitchFamily="2" charset="0"/>
                <a:cs typeface="Arial" panose="020B0604020202020204" pitchFamily="34" charset="0"/>
              </a:rPr>
              <a:t>It is estimated that there are more than 41.3 million internally displaced people in the world.</a:t>
            </a:r>
          </a:p>
        </p:txBody>
      </p:sp>
      <p:sp>
        <p:nvSpPr>
          <p:cNvPr id="10" name="TextBox 9">
            <a:extLst>
              <a:ext uri="{FF2B5EF4-FFF2-40B4-BE49-F238E27FC236}">
                <a16:creationId xmlns:a16="http://schemas.microsoft.com/office/drawing/2014/main" id="{73DBF53D-017F-40CD-B19D-2ACCF1E0D062}"/>
              </a:ext>
            </a:extLst>
          </p:cNvPr>
          <p:cNvSpPr txBox="1"/>
          <p:nvPr/>
        </p:nvSpPr>
        <p:spPr>
          <a:xfrm>
            <a:off x="7896200" y="5314900"/>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Caritas Australia</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975495" cy="246221"/>
          </a:xfrm>
          <a:prstGeom prst="rect">
            <a:avLst/>
          </a:prstGeom>
        </p:spPr>
        <p:txBody>
          <a:bodyPr wrap="none">
            <a:spAutoFit/>
          </a:bodyPr>
          <a:lstStyle/>
          <a:p>
            <a:r>
              <a:rPr lang="en-AU" sz="1000" dirty="0"/>
              <a:t>Source:  </a:t>
            </a:r>
            <a:r>
              <a:rPr lang="en-AU" sz="1000" dirty="0">
                <a:hlinkClick r:id="rId3">
                  <a:extLst>
                    <a:ext uri="{A12FA001-AC4F-418D-AE19-62706E023703}">
                      <ahyp:hlinkClr xmlns:ahyp="http://schemas.microsoft.com/office/drawing/2018/hyperlinkcolor" val="tx"/>
                    </a:ext>
                  </a:extLst>
                </a:hlinkClick>
              </a:rPr>
              <a:t>https://www.unhcr.org/globaltrends2018</a:t>
            </a:r>
            <a:r>
              <a:rPr lang="en-AU" sz="1000" dirty="0">
                <a:solidFill>
                  <a:schemeClr val="bg1"/>
                </a:solidFill>
                <a:hlinkClick r:id="rId3">
                  <a:extLst>
                    <a:ext uri="{A12FA001-AC4F-418D-AE19-62706E023703}">
                      <ahyp:hlinkClr xmlns:ahyp="http://schemas.microsoft.com/office/drawing/2018/hyperlinkcolor" val="tx"/>
                    </a:ext>
                  </a:extLst>
                </a:hlinkClick>
              </a:rPr>
              <a:t>/</a:t>
            </a:r>
            <a:endParaRPr lang="en-AU" sz="1000" dirty="0">
              <a:solidFill>
                <a:schemeClr val="bg1"/>
              </a:solidFill>
            </a:endParaRPr>
          </a:p>
        </p:txBody>
      </p:sp>
      <p:sp>
        <p:nvSpPr>
          <p:cNvPr id="7" name="Freeform 1">
            <a:extLst>
              <a:ext uri="{FF2B5EF4-FFF2-40B4-BE49-F238E27FC236}">
                <a16:creationId xmlns:a16="http://schemas.microsoft.com/office/drawing/2014/main" id="{514E187A-1F79-4D82-9D8F-5EF5E7A5BCB6}"/>
              </a:ext>
            </a:extLst>
          </p:cNvPr>
          <p:cNvSpPr>
            <a:spLocks noChangeArrowheads="1"/>
          </p:cNvSpPr>
          <p:nvPr/>
        </p:nvSpPr>
        <p:spPr bwMode="auto">
          <a:xfrm>
            <a:off x="7056484" y="1014437"/>
            <a:ext cx="4643883" cy="417646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txBody>
          <a:bodyPr wrap="none" anchor="ctr"/>
          <a:lstStyle/>
          <a:p>
            <a:endParaRPr lang="en-AU"/>
          </a:p>
        </p:txBody>
      </p:sp>
    </p:spTree>
    <p:extLst>
      <p:ext uri="{BB962C8B-B14F-4D97-AF65-F5344CB8AC3E}">
        <p14:creationId xmlns:p14="http://schemas.microsoft.com/office/powerpoint/2010/main" val="5013772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263352" y="851615"/>
            <a:ext cx="5184574" cy="3771800"/>
          </a:xfrm>
        </p:spPr>
        <p:txBody>
          <a:bodyPr/>
          <a:lstStyle/>
          <a:p>
            <a:pPr>
              <a:lnSpc>
                <a:spcPct val="150000"/>
              </a:lnSpc>
            </a:pPr>
            <a:r>
              <a:rPr lang="en-AU" altLang="en-US" sz="2800" dirty="0">
                <a:solidFill>
                  <a:schemeClr val="tx1"/>
                </a:solidFill>
                <a:latin typeface="Arial" panose="020B0604020202020204" pitchFamily="34" charset="0"/>
                <a:ea typeface="Roboto Medium" panose="02000000000000000000" pitchFamily="2" charset="0"/>
                <a:cs typeface="Arial" panose="020B0604020202020204" pitchFamily="34" charset="0"/>
              </a:rPr>
              <a:t>The UN has data on 3.9 million people who are considered ‘stateless’: that is, they have no country that recognises them as citizens, however it is believed there are millions more. </a:t>
            </a:r>
          </a:p>
        </p:txBody>
      </p:sp>
      <p:sp>
        <p:nvSpPr>
          <p:cNvPr id="10" name="TextBox 9">
            <a:extLst>
              <a:ext uri="{FF2B5EF4-FFF2-40B4-BE49-F238E27FC236}">
                <a16:creationId xmlns:a16="http://schemas.microsoft.com/office/drawing/2014/main" id="{73DBF53D-017F-40CD-B19D-2ACCF1E0D062}"/>
              </a:ext>
            </a:extLst>
          </p:cNvPr>
          <p:cNvSpPr txBox="1"/>
          <p:nvPr/>
        </p:nvSpPr>
        <p:spPr>
          <a:xfrm>
            <a:off x="7896200" y="5314900"/>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Oliver White/  Caritas Australia</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975495" cy="246221"/>
          </a:xfrm>
          <a:prstGeom prst="rect">
            <a:avLst/>
          </a:prstGeom>
        </p:spPr>
        <p:txBody>
          <a:bodyPr wrap="none">
            <a:spAutoFit/>
          </a:bodyPr>
          <a:lstStyle/>
          <a:p>
            <a:r>
              <a:rPr lang="en-AU" sz="1000" dirty="0"/>
              <a:t>Source:  </a:t>
            </a:r>
            <a:r>
              <a:rPr lang="en-AU" sz="1000" dirty="0">
                <a:hlinkClick r:id="rId3">
                  <a:extLst>
                    <a:ext uri="{A12FA001-AC4F-418D-AE19-62706E023703}">
                      <ahyp:hlinkClr xmlns:ahyp="http://schemas.microsoft.com/office/drawing/2018/hyperlinkcolor" val="tx"/>
                    </a:ext>
                  </a:extLst>
                </a:hlinkClick>
              </a:rPr>
              <a:t>https://www.unhcr.org/globaltrends2018</a:t>
            </a:r>
            <a:r>
              <a:rPr lang="en-AU" sz="1000" dirty="0">
                <a:solidFill>
                  <a:schemeClr val="bg1"/>
                </a:solidFill>
                <a:hlinkClick r:id="rId3">
                  <a:extLst>
                    <a:ext uri="{A12FA001-AC4F-418D-AE19-62706E023703}">
                      <ahyp:hlinkClr xmlns:ahyp="http://schemas.microsoft.com/office/drawing/2018/hyperlinkcolor" val="tx"/>
                    </a:ext>
                  </a:extLst>
                </a:hlinkClick>
              </a:rPr>
              <a:t>/</a:t>
            </a:r>
            <a:endParaRPr lang="en-AU" sz="1000" dirty="0">
              <a:solidFill>
                <a:schemeClr val="bg1"/>
              </a:solidFill>
            </a:endParaRPr>
          </a:p>
        </p:txBody>
      </p:sp>
      <p:sp>
        <p:nvSpPr>
          <p:cNvPr id="6" name="Freeform 1">
            <a:extLst>
              <a:ext uri="{FF2B5EF4-FFF2-40B4-BE49-F238E27FC236}">
                <a16:creationId xmlns:a16="http://schemas.microsoft.com/office/drawing/2014/main" id="{0AF33F07-1B75-4992-A56E-863A3769BD31}"/>
              </a:ext>
            </a:extLst>
          </p:cNvPr>
          <p:cNvSpPr>
            <a:spLocks noChangeArrowheads="1"/>
          </p:cNvSpPr>
          <p:nvPr/>
        </p:nvSpPr>
        <p:spPr bwMode="auto">
          <a:xfrm>
            <a:off x="7176120" y="980728"/>
            <a:ext cx="4500935" cy="4176464"/>
          </a:xfrm>
          <a:prstGeom prst="rect">
            <a:avLst/>
          </a:prstGeom>
          <a:blipFill>
            <a:blip r:embed="rId4" cstate="print">
              <a:extLst>
                <a:ext uri="{28A0092B-C50C-407E-A947-70E740481C1C}">
                  <a14:useLocalDpi xmlns:a14="http://schemas.microsoft.com/office/drawing/2010/main"/>
                </a:ext>
              </a:extLst>
            </a:blip>
            <a:srcRect/>
            <a:stretch>
              <a:fillRect l="11"/>
            </a:stretch>
          </a:blipFill>
          <a:ln>
            <a:noFill/>
          </a:ln>
        </p:spPr>
        <p:txBody>
          <a:bodyPr wrap="none" anchor="ctr"/>
          <a:lstStyle/>
          <a:p>
            <a:endParaRPr lang="en-AU"/>
          </a:p>
        </p:txBody>
      </p:sp>
    </p:spTree>
    <p:extLst>
      <p:ext uri="{BB962C8B-B14F-4D97-AF65-F5344CB8AC3E}">
        <p14:creationId xmlns:p14="http://schemas.microsoft.com/office/powerpoint/2010/main" val="10196942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8572E4-B586-4F7B-84F3-AEE5D54E2F37}"/>
              </a:ext>
            </a:extLst>
          </p:cNvPr>
          <p:cNvSpPr>
            <a:spLocks noGrp="1"/>
          </p:cNvSpPr>
          <p:nvPr>
            <p:ph type="body" sz="quarter" idx="10"/>
          </p:nvPr>
        </p:nvSpPr>
        <p:spPr>
          <a:xfrm>
            <a:off x="1006759" y="1772816"/>
            <a:ext cx="10145037" cy="4248472"/>
          </a:xfrm>
        </p:spPr>
        <p:txBody>
          <a:bodyPr/>
          <a:lstStyle/>
          <a:p>
            <a:pPr algn="ctr">
              <a:spcBef>
                <a:spcPts val="120"/>
              </a:spcBef>
              <a:spcAft>
                <a:spcPts val="120"/>
              </a:spcAft>
            </a:pPr>
            <a:r>
              <a:rPr lang="en-AU" sz="4000" i="1" dirty="0">
                <a:solidFill>
                  <a:srgbClr val="D86075"/>
                </a:solidFill>
              </a:rPr>
              <a:t>“We ourselves need to see, and then to enable others to see, that migrants and refugees do not only represent a problem to be solved, but are brothers and sisters to be welcomed, respected and loved.”</a:t>
            </a:r>
          </a:p>
          <a:p>
            <a:pPr algn="ctr"/>
            <a:r>
              <a:rPr lang="en-AU" sz="2000" dirty="0">
                <a:solidFill>
                  <a:srgbClr val="D86075"/>
                </a:solidFill>
              </a:rPr>
              <a:t>Pope Francis 2014</a:t>
            </a:r>
          </a:p>
        </p:txBody>
      </p:sp>
    </p:spTree>
    <p:extLst>
      <p:ext uri="{BB962C8B-B14F-4D97-AF65-F5344CB8AC3E}">
        <p14:creationId xmlns:p14="http://schemas.microsoft.com/office/powerpoint/2010/main" val="23964685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923330"/>
          </a:xfrm>
          <a:prstGeom prst="rect">
            <a:avLst/>
          </a:prstGeom>
          <a:noFill/>
        </p:spPr>
        <p:txBody>
          <a:bodyPr wrap="square" rtlCol="0">
            <a:spAutoFit/>
          </a:bodyPr>
          <a:lstStyle/>
          <a:p>
            <a:pPr algn="ctr"/>
            <a:r>
              <a:rPr lang="en-AU" sz="5400" dirty="0">
                <a:solidFill>
                  <a:schemeClr val="bg1"/>
                </a:solidFill>
              </a:rPr>
              <a:t>Imagine if it were YOU.</a:t>
            </a:r>
          </a:p>
        </p:txBody>
      </p:sp>
    </p:spTree>
    <p:extLst>
      <p:ext uri="{BB962C8B-B14F-4D97-AF65-F5344CB8AC3E}">
        <p14:creationId xmlns:p14="http://schemas.microsoft.com/office/powerpoint/2010/main" val="29641290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911424" y="-459432"/>
            <a:ext cx="9144000" cy="1440160"/>
          </a:xfrm>
        </p:spPr>
        <p:txBody>
          <a:bodyPr/>
          <a:lstStyle/>
          <a:p>
            <a:r>
              <a:rPr lang="en-AU" dirty="0"/>
              <a:t>Caritas Australia’s response</a:t>
            </a:r>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8738" y="1290216"/>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endParaRPr lang="en-AU" sz="2400" dirty="0">
              <a:latin typeface="+mj-lt"/>
            </a:endParaRPr>
          </a:p>
          <a:p>
            <a:pPr marL="0" indent="0">
              <a:lnSpc>
                <a:spcPct val="150000"/>
              </a:lnSpc>
              <a:buNone/>
            </a:pPr>
            <a:r>
              <a:rPr lang="en-AU" altLang="en-US" sz="2400" dirty="0">
                <a:latin typeface="+mj-lt"/>
                <a:ea typeface="Roboto Medium" panose="02000000000000000000" pitchFamily="2" charset="0"/>
                <a:cs typeface="Arial" panose="020B0604020202020204" pitchFamily="34" charset="0"/>
              </a:rPr>
              <a:t>Caritas Australia is the Catholic agency for international aid and development. </a:t>
            </a:r>
          </a:p>
          <a:p>
            <a:pPr marL="0" indent="0">
              <a:lnSpc>
                <a:spcPct val="150000"/>
              </a:lnSpc>
              <a:buNone/>
            </a:pPr>
            <a:r>
              <a:rPr lang="en-AU" altLang="en-US" sz="2400" dirty="0">
                <a:latin typeface="+mj-lt"/>
                <a:ea typeface="Roboto Medium" panose="02000000000000000000" pitchFamily="2" charset="0"/>
                <a:cs typeface="Arial" panose="020B0604020202020204" pitchFamily="34" charset="0"/>
              </a:rPr>
              <a:t>With your support we are able to work with refugees and internally displaced people, helping people rebuild their lives and future through programs addressing various needs</a:t>
            </a:r>
            <a:r>
              <a:rPr lang="en-AU" altLang="en-US" sz="2800" dirty="0">
                <a:latin typeface="Arial" panose="020B0604020202020204" pitchFamily="34" charset="0"/>
                <a:ea typeface="Roboto Medium" panose="02000000000000000000" pitchFamily="2" charset="0"/>
                <a:cs typeface="Arial" panose="020B0604020202020204" pitchFamily="34" charset="0"/>
              </a:rPr>
              <a:t>.</a:t>
            </a:r>
            <a:endParaRPr lang="en-US" altLang="en-US" sz="2800" dirty="0">
              <a:latin typeface="Arial" pitchFamily="34" charset="0"/>
              <a:cs typeface="Arial" pitchFamily="34" charset="0"/>
            </a:endParaRPr>
          </a:p>
        </p:txBody>
      </p:sp>
    </p:spTree>
    <p:extLst>
      <p:ext uri="{BB962C8B-B14F-4D97-AF65-F5344CB8AC3E}">
        <p14:creationId xmlns:p14="http://schemas.microsoft.com/office/powerpoint/2010/main" val="384579646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64293"/>
            <a:ext cx="12192000" cy="6922293"/>
          </a:xfrm>
        </p:spPr>
      </p:pic>
      <p:sp>
        <p:nvSpPr>
          <p:cNvPr id="36868" name="Text Placeholder 2"/>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Paul Jeffrey / ACT-Caritas</a:t>
            </a:r>
          </a:p>
          <a:p>
            <a:pPr eaLnBrk="1" hangingPunct="1"/>
            <a:endParaRPr lang="en-US" altLang="en-US" dirty="0">
              <a:latin typeface="Arial" pitchFamily="34" charset="0"/>
            </a:endParaRPr>
          </a:p>
        </p:txBody>
      </p:sp>
      <p:sp>
        <p:nvSpPr>
          <p:cNvPr id="9" name="Round Diagonal Corner Rectangle 1">
            <a:extLst>
              <a:ext uri="{FF2B5EF4-FFF2-40B4-BE49-F238E27FC236}">
                <a16:creationId xmlns:a16="http://schemas.microsoft.com/office/drawing/2014/main" id="{7CC30031-B1DF-4129-BB2B-E23A34DFEF6D}"/>
              </a:ext>
            </a:extLst>
          </p:cNvPr>
          <p:cNvSpPr/>
          <p:nvPr/>
        </p:nvSpPr>
        <p:spPr>
          <a:xfrm>
            <a:off x="551384" y="4072386"/>
            <a:ext cx="3317706"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Water and sanitation </a:t>
            </a:r>
          </a:p>
          <a:p>
            <a:pPr algn="ctr"/>
            <a:r>
              <a:rPr lang="en-US" sz="3200" b="1" dirty="0">
                <a:solidFill>
                  <a:srgbClr val="0C244C"/>
                </a:solidFill>
              </a:rPr>
              <a:t>programs</a:t>
            </a:r>
          </a:p>
        </p:txBody>
      </p:sp>
    </p:spTree>
    <p:extLst>
      <p:ext uri="{BB962C8B-B14F-4D97-AF65-F5344CB8AC3E}">
        <p14:creationId xmlns:p14="http://schemas.microsoft.com/office/powerpoint/2010/main" val="348937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23"/>
          <a:stretch/>
        </p:blipFill>
        <p:spPr>
          <a:xfrm>
            <a:off x="-15103" y="-889100"/>
            <a:ext cx="12257903" cy="7747100"/>
          </a:xfrm>
        </p:spPr>
      </p:pic>
      <p:sp>
        <p:nvSpPr>
          <p:cNvPr id="36868" name="Text Placeholder 2"/>
          <p:cNvSpPr>
            <a:spLocks noGrp="1"/>
          </p:cNvSpPr>
          <p:nvPr>
            <p:ph type="body" sz="quarter" idx="11"/>
          </p:nvPr>
        </p:nvSpPr>
        <p:spPr bwMode="auto">
          <a:xfrm>
            <a:off x="8044974" y="6357637"/>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Ryan Worms / Caritas Internationalis</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F8A7E023-B07C-4460-97A1-EEBE60B0D3FA}"/>
              </a:ext>
            </a:extLst>
          </p:cNvPr>
          <p:cNvSpPr/>
          <p:nvPr/>
        </p:nvSpPr>
        <p:spPr>
          <a:xfrm>
            <a:off x="8634106" y="2837609"/>
            <a:ext cx="3317706"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Health</a:t>
            </a:r>
          </a:p>
          <a:p>
            <a:pPr algn="ctr"/>
            <a:r>
              <a:rPr lang="en-US" sz="3200" b="1" dirty="0">
                <a:solidFill>
                  <a:srgbClr val="0C244C"/>
                </a:solidFill>
              </a:rPr>
              <a:t>programs</a:t>
            </a:r>
          </a:p>
        </p:txBody>
      </p:sp>
    </p:spTree>
    <p:extLst>
      <p:ext uri="{BB962C8B-B14F-4D97-AF65-F5344CB8AC3E}">
        <p14:creationId xmlns:p14="http://schemas.microsoft.com/office/powerpoint/2010/main" val="145326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44" y="-531440"/>
            <a:ext cx="12192000" cy="7389440"/>
          </a:xfrm>
        </p:spPr>
      </p:pic>
      <p:sp>
        <p:nvSpPr>
          <p:cNvPr id="36868" name="Text Placeholder 2"/>
          <p:cNvSpPr>
            <a:spLocks noGrp="1"/>
          </p:cNvSpPr>
          <p:nvPr>
            <p:ph type="body" sz="quarter" idx="11"/>
          </p:nvPr>
        </p:nvSpPr>
        <p:spPr bwMode="auto">
          <a:xfrm>
            <a:off x="7913331"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a:solidFill>
                  <a:schemeClr val="bg1"/>
                </a:solidFill>
              </a:rPr>
              <a:t>Photo credit: Paul Jeffrey / ACT-Caritas</a:t>
            </a:r>
          </a:p>
          <a:p>
            <a:pPr eaLnBrk="1" hangingPunct="1"/>
            <a:endParaRPr lang="en-US" altLang="en-US">
              <a:latin typeface="Arial" pitchFamily="34" charset="0"/>
            </a:endParaRPr>
          </a:p>
        </p:txBody>
      </p:sp>
      <p:sp>
        <p:nvSpPr>
          <p:cNvPr id="7" name="Round Diagonal Corner Rectangle 1">
            <a:extLst>
              <a:ext uri="{FF2B5EF4-FFF2-40B4-BE49-F238E27FC236}">
                <a16:creationId xmlns:a16="http://schemas.microsoft.com/office/drawing/2014/main" id="{06E4EDB1-DE7E-4F22-8D97-1897DC555FC6}"/>
              </a:ext>
            </a:extLst>
          </p:cNvPr>
          <p:cNvSpPr/>
          <p:nvPr/>
        </p:nvSpPr>
        <p:spPr>
          <a:xfrm>
            <a:off x="407368" y="4063754"/>
            <a:ext cx="3317706"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Psychosocial support</a:t>
            </a:r>
          </a:p>
        </p:txBody>
      </p:sp>
    </p:spTree>
    <p:extLst>
      <p:ext uri="{BB962C8B-B14F-4D97-AF65-F5344CB8AC3E}">
        <p14:creationId xmlns:p14="http://schemas.microsoft.com/office/powerpoint/2010/main" val="132814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6868" name="Text Placeholder 2"/>
          <p:cNvSpPr>
            <a:spLocks noGrp="1"/>
          </p:cNvSpPr>
          <p:nvPr>
            <p:ph type="body" sz="quarter" idx="11"/>
          </p:nvPr>
        </p:nvSpPr>
        <p:spPr bwMode="auto">
          <a:xfrm>
            <a:off x="8285162"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a:solidFill>
                  <a:schemeClr val="bg1"/>
                </a:solidFill>
              </a:rPr>
              <a:t>Photo credit: Paul Jeffrey / ACT-Caritas</a:t>
            </a:r>
          </a:p>
          <a:p>
            <a:pPr eaLnBrk="1" hangingPunct="1"/>
            <a:endParaRPr lang="en-US" altLang="en-US">
              <a:latin typeface="Arial" pitchFamily="34" charset="0"/>
            </a:endParaRPr>
          </a:p>
        </p:txBody>
      </p:sp>
      <p:sp>
        <p:nvSpPr>
          <p:cNvPr id="7" name="Round Diagonal Corner Rectangle 1">
            <a:extLst>
              <a:ext uri="{FF2B5EF4-FFF2-40B4-BE49-F238E27FC236}">
                <a16:creationId xmlns:a16="http://schemas.microsoft.com/office/drawing/2014/main" id="{24E9116F-B507-4D4F-98D5-03410762FFCF}"/>
              </a:ext>
            </a:extLst>
          </p:cNvPr>
          <p:cNvSpPr/>
          <p:nvPr/>
        </p:nvSpPr>
        <p:spPr>
          <a:xfrm>
            <a:off x="407368" y="4063754"/>
            <a:ext cx="3317706"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Agriculture programs</a:t>
            </a:r>
          </a:p>
        </p:txBody>
      </p:sp>
    </p:spTree>
    <p:extLst>
      <p:ext uri="{BB962C8B-B14F-4D97-AF65-F5344CB8AC3E}">
        <p14:creationId xmlns:p14="http://schemas.microsoft.com/office/powerpoint/2010/main" val="302711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923330"/>
          </a:xfrm>
          <a:prstGeom prst="rect">
            <a:avLst/>
          </a:prstGeom>
          <a:noFill/>
        </p:spPr>
        <p:txBody>
          <a:bodyPr wrap="square" rtlCol="0">
            <a:spAutoFit/>
          </a:bodyPr>
          <a:lstStyle/>
          <a:p>
            <a:pPr algn="ctr"/>
            <a:r>
              <a:rPr lang="en-AU" sz="5400" dirty="0">
                <a:solidFill>
                  <a:schemeClr val="bg1"/>
                </a:solidFill>
              </a:rPr>
              <a:t>You can hear gunfire.</a:t>
            </a:r>
          </a:p>
        </p:txBody>
      </p:sp>
    </p:spTree>
    <p:extLst>
      <p:ext uri="{BB962C8B-B14F-4D97-AF65-F5344CB8AC3E}">
        <p14:creationId xmlns:p14="http://schemas.microsoft.com/office/powerpoint/2010/main" val="110120540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28546"/>
            <a:ext cx="12216680" cy="6886546"/>
          </a:xfrm>
        </p:spPr>
      </p:pic>
      <p:sp>
        <p:nvSpPr>
          <p:cNvPr id="36868" name="Text Placeholder 2"/>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a:solidFill>
                  <a:schemeClr val="bg1"/>
                </a:solidFill>
              </a:rPr>
              <a:t>Photo credit: Laura </a:t>
            </a:r>
            <a:r>
              <a:rPr lang="en-AU" err="1">
                <a:solidFill>
                  <a:schemeClr val="bg1"/>
                </a:solidFill>
              </a:rPr>
              <a:t>Sheahan</a:t>
            </a:r>
            <a:r>
              <a:rPr lang="en-AU">
                <a:solidFill>
                  <a:schemeClr val="bg1"/>
                </a:solidFill>
              </a:rPr>
              <a:t> / Caritas-ACT</a:t>
            </a:r>
          </a:p>
          <a:p>
            <a:pPr eaLnBrk="1" hangingPunct="1"/>
            <a:endParaRPr lang="en-US" altLang="en-US">
              <a:latin typeface="Arial" pitchFamily="34" charset="0"/>
            </a:endParaRPr>
          </a:p>
        </p:txBody>
      </p:sp>
      <p:sp>
        <p:nvSpPr>
          <p:cNvPr id="7" name="Round Diagonal Corner Rectangle 1">
            <a:extLst>
              <a:ext uri="{FF2B5EF4-FFF2-40B4-BE49-F238E27FC236}">
                <a16:creationId xmlns:a16="http://schemas.microsoft.com/office/drawing/2014/main" id="{97F656DA-3C01-466A-BC71-7CA075AC53F7}"/>
              </a:ext>
            </a:extLst>
          </p:cNvPr>
          <p:cNvSpPr/>
          <p:nvPr/>
        </p:nvSpPr>
        <p:spPr>
          <a:xfrm>
            <a:off x="407368" y="4063754"/>
            <a:ext cx="3317706"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Livelihood support</a:t>
            </a:r>
          </a:p>
        </p:txBody>
      </p:sp>
    </p:spTree>
    <p:extLst>
      <p:ext uri="{BB962C8B-B14F-4D97-AF65-F5344CB8AC3E}">
        <p14:creationId xmlns:p14="http://schemas.microsoft.com/office/powerpoint/2010/main" val="286479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17"/>
          <a:stretch/>
        </p:blipFill>
        <p:spPr>
          <a:xfrm>
            <a:off x="-98597" y="-1026279"/>
            <a:ext cx="12389194" cy="7884279"/>
          </a:xfrm>
        </p:spPr>
      </p:pic>
      <p:sp>
        <p:nvSpPr>
          <p:cNvPr id="36868" name="Text Placeholder 2"/>
          <p:cNvSpPr>
            <a:spLocks noGrp="1"/>
          </p:cNvSpPr>
          <p:nvPr>
            <p:ph type="body" sz="quarter" idx="11"/>
          </p:nvPr>
        </p:nvSpPr>
        <p:spPr bwMode="auto">
          <a:xfrm>
            <a:off x="8285162" y="6500815"/>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US" altLang="en-US">
                <a:solidFill>
                  <a:schemeClr val="bg1"/>
                </a:solidFill>
                <a:latin typeface="Arial" pitchFamily="34" charset="0"/>
              </a:rPr>
              <a:t>Photo credit: Oliver White / Caritas Australia</a:t>
            </a:r>
          </a:p>
          <a:p>
            <a:pPr eaLnBrk="1" hangingPunct="1"/>
            <a:endParaRPr lang="en-US" altLang="en-US">
              <a:latin typeface="Arial" pitchFamily="34" charset="0"/>
            </a:endParaRPr>
          </a:p>
        </p:txBody>
      </p:sp>
      <p:sp>
        <p:nvSpPr>
          <p:cNvPr id="7" name="Round Diagonal Corner Rectangle 1">
            <a:extLst>
              <a:ext uri="{FF2B5EF4-FFF2-40B4-BE49-F238E27FC236}">
                <a16:creationId xmlns:a16="http://schemas.microsoft.com/office/drawing/2014/main" id="{8FDA3571-1B17-424B-9E77-A8BA3A167B22}"/>
              </a:ext>
            </a:extLst>
          </p:cNvPr>
          <p:cNvSpPr/>
          <p:nvPr/>
        </p:nvSpPr>
        <p:spPr>
          <a:xfrm>
            <a:off x="405880" y="4090394"/>
            <a:ext cx="2665784"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Education programs</a:t>
            </a:r>
          </a:p>
        </p:txBody>
      </p:sp>
    </p:spTree>
    <p:extLst>
      <p:ext uri="{BB962C8B-B14F-4D97-AF65-F5344CB8AC3E}">
        <p14:creationId xmlns:p14="http://schemas.microsoft.com/office/powerpoint/2010/main" val="337482340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1832" y="0"/>
            <a:ext cx="12192000" cy="6858000"/>
          </a:xfrm>
        </p:spPr>
      </p:pic>
      <p:sp>
        <p:nvSpPr>
          <p:cNvPr id="36868" name="Text Placeholder 2"/>
          <p:cNvSpPr>
            <a:spLocks noGrp="1"/>
          </p:cNvSpPr>
          <p:nvPr>
            <p:ph type="body" sz="quarter" idx="11"/>
          </p:nvPr>
        </p:nvSpPr>
        <p:spPr bwMode="auto">
          <a:xfrm>
            <a:off x="8241530"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a:t>Photo credit: Caritas Australia</a:t>
            </a:r>
          </a:p>
          <a:p>
            <a:pPr eaLnBrk="1" hangingPunct="1"/>
            <a:endParaRPr lang="en-US" altLang="en-US">
              <a:latin typeface="Arial" pitchFamily="34" charset="0"/>
            </a:endParaRPr>
          </a:p>
        </p:txBody>
      </p:sp>
      <p:sp>
        <p:nvSpPr>
          <p:cNvPr id="7" name="Round Diagonal Corner Rectangle 1">
            <a:extLst>
              <a:ext uri="{FF2B5EF4-FFF2-40B4-BE49-F238E27FC236}">
                <a16:creationId xmlns:a16="http://schemas.microsoft.com/office/drawing/2014/main" id="{6F30308F-9525-4D18-8461-9B6924E1B1FE}"/>
              </a:ext>
            </a:extLst>
          </p:cNvPr>
          <p:cNvSpPr/>
          <p:nvPr/>
        </p:nvSpPr>
        <p:spPr>
          <a:xfrm>
            <a:off x="9048328" y="2855617"/>
            <a:ext cx="2665784" cy="2469554"/>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C244C"/>
                </a:solidFill>
              </a:rPr>
              <a:t>Food programs</a:t>
            </a:r>
          </a:p>
        </p:txBody>
      </p:sp>
    </p:spTree>
    <p:extLst>
      <p:ext uri="{BB962C8B-B14F-4D97-AF65-F5344CB8AC3E}">
        <p14:creationId xmlns:p14="http://schemas.microsoft.com/office/powerpoint/2010/main" val="221930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8572E4-B586-4F7B-84F3-AEE5D54E2F37}"/>
              </a:ext>
            </a:extLst>
          </p:cNvPr>
          <p:cNvSpPr>
            <a:spLocks noGrp="1"/>
          </p:cNvSpPr>
          <p:nvPr>
            <p:ph type="body" sz="quarter" idx="10"/>
          </p:nvPr>
        </p:nvSpPr>
        <p:spPr>
          <a:xfrm>
            <a:off x="1006759" y="1772816"/>
            <a:ext cx="10145037" cy="4248472"/>
          </a:xfrm>
        </p:spPr>
        <p:txBody>
          <a:bodyPr/>
          <a:lstStyle/>
          <a:p>
            <a:pPr algn="ctr"/>
            <a:r>
              <a:rPr lang="en-AU" sz="4400" i="1" dirty="0">
                <a:solidFill>
                  <a:srgbClr val="D86075"/>
                </a:solidFill>
              </a:rPr>
              <a:t>Every stranger who knocks at our door is an opportunity for an encounter with Jesus Christ, who identifies with the welcomed and rejected strangers of every age</a:t>
            </a:r>
            <a:r>
              <a:rPr lang="en-AU" sz="3600" i="1" dirty="0">
                <a:solidFill>
                  <a:srgbClr val="D86075"/>
                </a:solidFill>
              </a:rPr>
              <a:t>.</a:t>
            </a:r>
          </a:p>
          <a:p>
            <a:pPr algn="ctr"/>
            <a:r>
              <a:rPr lang="en-AU" sz="2000" dirty="0">
                <a:solidFill>
                  <a:srgbClr val="D86075"/>
                </a:solidFill>
              </a:rPr>
              <a:t>Matthew 25:35-43</a:t>
            </a:r>
          </a:p>
        </p:txBody>
      </p:sp>
    </p:spTree>
    <p:extLst>
      <p:ext uri="{BB962C8B-B14F-4D97-AF65-F5344CB8AC3E}">
        <p14:creationId xmlns:p14="http://schemas.microsoft.com/office/powerpoint/2010/main" val="281245063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D687F3D-9B56-9446-8D11-B39A30A41CC0}"/>
              </a:ext>
            </a:extLst>
          </p:cNvPr>
          <p:cNvSpPr>
            <a:spLocks noGrp="1"/>
          </p:cNvSpPr>
          <p:nvPr>
            <p:ph type="subTitle" idx="1"/>
          </p:nvPr>
        </p:nvSpPr>
        <p:spPr>
          <a:xfrm>
            <a:off x="1524000" y="3602038"/>
            <a:ext cx="9756576" cy="1655762"/>
          </a:xfrm>
        </p:spPr>
        <p:txBody>
          <a:bodyPr lIns="91440" tIns="45720" rIns="91440" bIns="45720" anchor="t"/>
          <a:lstStyle/>
          <a:p>
            <a:r>
              <a:rPr lang="en-US" sz="2800" dirty="0">
                <a:latin typeface="Roboto"/>
                <a:ea typeface="Roboto" pitchFamily="2" charset="0"/>
              </a:rPr>
              <a:t>Adapted from Pope Francis’ message for the </a:t>
            </a:r>
            <a:endParaRPr lang="en-US" dirty="0">
              <a:latin typeface="Roboto"/>
            </a:endParaRPr>
          </a:p>
          <a:p>
            <a:r>
              <a:rPr lang="en-US" sz="2800" dirty="0">
                <a:latin typeface="Roboto"/>
                <a:ea typeface="Roboto" pitchFamily="2" charset="0"/>
              </a:rPr>
              <a:t>World Day of Migrants and Refugees, 2014</a:t>
            </a:r>
            <a:endParaRPr lang="en-US" dirty="0">
              <a:latin typeface="Roboto"/>
            </a:endParaRPr>
          </a:p>
        </p:txBody>
      </p:sp>
      <p:sp>
        <p:nvSpPr>
          <p:cNvPr id="4" name="Title 3">
            <a:extLst>
              <a:ext uri="{FF2B5EF4-FFF2-40B4-BE49-F238E27FC236}">
                <a16:creationId xmlns:a16="http://schemas.microsoft.com/office/drawing/2014/main" id="{7702B456-E552-B044-8935-7245250B66F3}"/>
              </a:ext>
            </a:extLst>
          </p:cNvPr>
          <p:cNvSpPr>
            <a:spLocks noGrp="1"/>
          </p:cNvSpPr>
          <p:nvPr>
            <p:ph type="ctrTitle"/>
          </p:nvPr>
        </p:nvSpPr>
        <p:spPr/>
        <p:txBody>
          <a:bodyPr/>
          <a:lstStyle/>
          <a:p>
            <a:r>
              <a:rPr lang="en-US" sz="6600" dirty="0">
                <a:latin typeface="Roboto" pitchFamily="2" charset="0"/>
                <a:ea typeface="Roboto" pitchFamily="2" charset="0"/>
              </a:rPr>
              <a:t>Prayer for refugees</a:t>
            </a:r>
          </a:p>
        </p:txBody>
      </p:sp>
    </p:spTree>
    <p:extLst>
      <p:ext uri="{BB962C8B-B14F-4D97-AF65-F5344CB8AC3E}">
        <p14:creationId xmlns:p14="http://schemas.microsoft.com/office/powerpoint/2010/main" val="310768619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7BD11E-9F3E-4C09-9A8C-5CABADC455B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24408"/>
            <a:ext cx="12192000" cy="6285095"/>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mj-lt"/>
                <a:ea typeface="Roboto" pitchFamily="2" charset="0"/>
              </a:rPr>
              <a:t>God of Hope,</a:t>
            </a:r>
          </a:p>
          <a:p>
            <a:pPr algn="ctr"/>
            <a:r>
              <a:rPr lang="en-US" sz="3200" dirty="0">
                <a:latin typeface="+mj-lt"/>
                <a:ea typeface="Roboto" pitchFamily="2" charset="0"/>
              </a:rPr>
              <a:t>We pray that refugees never lose hope of a better future</a:t>
            </a:r>
            <a:r>
              <a:rPr lang="en-US" dirty="0">
                <a:latin typeface="+mj-lt"/>
              </a:rPr>
              <a:t>.</a:t>
            </a:r>
            <a:endParaRPr lang="en-US" sz="1800" dirty="0">
              <a:latin typeface="+mj-lt"/>
            </a:endParaRPr>
          </a:p>
        </p:txBody>
      </p:sp>
      <p:sp>
        <p:nvSpPr>
          <p:cNvPr id="6" name="TextBox 5">
            <a:extLst>
              <a:ext uri="{FF2B5EF4-FFF2-40B4-BE49-F238E27FC236}">
                <a16:creationId xmlns:a16="http://schemas.microsoft.com/office/drawing/2014/main" id="{DEB5B7C8-A543-44EE-9331-77B1E696F9B6}"/>
              </a:ext>
            </a:extLst>
          </p:cNvPr>
          <p:cNvSpPr txBox="1"/>
          <p:nvPr/>
        </p:nvSpPr>
        <p:spPr>
          <a:xfrm>
            <a:off x="8384" y="6381328"/>
            <a:ext cx="8784976" cy="400110"/>
          </a:xfrm>
          <a:prstGeom prst="rect">
            <a:avLst/>
          </a:prstGeom>
          <a:noFill/>
        </p:spPr>
        <p:txBody>
          <a:bodyPr wrap="square" lIns="91440" tIns="45720" rIns="91440" bIns="45720" rtlCol="0" anchor="t">
            <a:spAutoFit/>
          </a:bodyPr>
          <a:lstStyle/>
          <a:p>
            <a:r>
              <a:rPr lang="en-AU" sz="1000" dirty="0">
                <a:solidFill>
                  <a:schemeClr val="bg1"/>
                </a:solidFill>
                <a:latin typeface="+mj-lt"/>
                <a:ea typeface="Roboto" pitchFamily="2" charset="0"/>
              </a:rPr>
              <a:t>Jamila holding her daughter in front of their shelter in a refugee camp in Cox’s Bazar, Bangladesh.</a:t>
            </a:r>
            <a:endParaRPr lang="en-US" dirty="0">
              <a:solidFill>
                <a:schemeClr val="bg1"/>
              </a:solidFill>
              <a:latin typeface="+mj-lt"/>
            </a:endParaRPr>
          </a:p>
          <a:p>
            <a:r>
              <a:rPr lang="en-AU" sz="1000" dirty="0">
                <a:solidFill>
                  <a:schemeClr val="bg1"/>
                </a:solidFill>
                <a:latin typeface="+mj-lt"/>
                <a:ea typeface="Roboto" pitchFamily="2" charset="0"/>
              </a:rPr>
              <a:t>Photo credit:</a:t>
            </a:r>
            <a:r>
              <a:rPr lang="pt-BR" sz="1000" dirty="0">
                <a:solidFill>
                  <a:schemeClr val="bg1"/>
                </a:solidFill>
                <a:latin typeface="+mj-lt"/>
                <a:ea typeface="Roboto" pitchFamily="2" charset="0"/>
                <a:cs typeface="Arial" panose="020B0604020202020204" pitchFamily="34" charset="0"/>
              </a:rPr>
              <a:t> : Inmanuel Biswas/Caritas Bangladeshar</a:t>
            </a:r>
            <a:endParaRPr lang="en-AU" sz="1000" dirty="0">
              <a:solidFill>
                <a:schemeClr val="bg1"/>
              </a:solidFill>
              <a:latin typeface="+mj-lt"/>
              <a:ea typeface="Roboto" pitchFamily="2" charset="0"/>
            </a:endParaRPr>
          </a:p>
        </p:txBody>
      </p:sp>
    </p:spTree>
    <p:extLst>
      <p:ext uri="{BB962C8B-B14F-4D97-AF65-F5344CB8AC3E}">
        <p14:creationId xmlns:p14="http://schemas.microsoft.com/office/powerpoint/2010/main" val="41866099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A15993-A5A2-4137-8D96-3085D43D3D5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
            <a:ext cx="12189229"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mj-lt"/>
                <a:ea typeface="Roboto" pitchFamily="2" charset="0"/>
              </a:rPr>
              <a:t>We pray that refugees will be welcomed.</a:t>
            </a:r>
            <a:endParaRPr lang="en-US" sz="1800" dirty="0">
              <a:latin typeface="+mj-lt"/>
            </a:endParaRPr>
          </a:p>
        </p:txBody>
      </p:sp>
      <p:sp>
        <p:nvSpPr>
          <p:cNvPr id="6" name="TextBox 5">
            <a:extLst>
              <a:ext uri="{FF2B5EF4-FFF2-40B4-BE49-F238E27FC236}">
                <a16:creationId xmlns:a16="http://schemas.microsoft.com/office/drawing/2014/main" id="{77896447-F49C-47BD-B3BC-DD482AF064DA}"/>
              </a:ext>
            </a:extLst>
          </p:cNvPr>
          <p:cNvSpPr txBox="1"/>
          <p:nvPr/>
        </p:nvSpPr>
        <p:spPr>
          <a:xfrm>
            <a:off x="8384" y="6381328"/>
            <a:ext cx="8784976" cy="677108"/>
          </a:xfrm>
          <a:prstGeom prst="rect">
            <a:avLst/>
          </a:prstGeom>
          <a:noFill/>
        </p:spPr>
        <p:txBody>
          <a:bodyPr wrap="square" rtlCol="0">
            <a:spAutoFit/>
          </a:bodyPr>
          <a:lstStyle/>
          <a:p>
            <a:r>
              <a:rPr lang="en-AU" sz="1000" dirty="0">
                <a:solidFill>
                  <a:schemeClr val="bg1"/>
                </a:solidFill>
                <a:latin typeface="+mj-lt"/>
                <a:ea typeface="Roboto" pitchFamily="2" charset="0"/>
              </a:rPr>
              <a:t>Bayan in front of her home as she waits for the program’s private bus to take her to the Caritas Education Program, which is at a school 30 minutes away.</a:t>
            </a:r>
          </a:p>
          <a:p>
            <a:r>
              <a:rPr lang="en-AU" sz="1000" dirty="0">
                <a:solidFill>
                  <a:schemeClr val="bg1"/>
                </a:solidFill>
                <a:latin typeface="+mj-lt"/>
                <a:ea typeface="Roboto" pitchFamily="2" charset="0"/>
              </a:rPr>
              <a:t>Photo credit: Richard Wainwright, Caritas Australia</a:t>
            </a:r>
          </a:p>
          <a:p>
            <a:endParaRPr lang="en-AU" dirty="0">
              <a:latin typeface="+mj-lt"/>
            </a:endParaRPr>
          </a:p>
        </p:txBody>
      </p:sp>
    </p:spTree>
    <p:extLst>
      <p:ext uri="{BB962C8B-B14F-4D97-AF65-F5344CB8AC3E}">
        <p14:creationId xmlns:p14="http://schemas.microsoft.com/office/powerpoint/2010/main" val="366701412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20EE6B1-A126-4C1F-8FDC-2BED3D5C36D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0"/>
            <a:ext cx="12201541"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8256240" y="1772816"/>
            <a:ext cx="3672408" cy="4176464"/>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mj-lt"/>
                <a:ea typeface="Roboto" pitchFamily="2" charset="0"/>
              </a:rPr>
              <a:t>We pray for those devoting their lives to helping refugees, that they will find strength in your love.</a:t>
            </a:r>
            <a:endParaRPr lang="en-US" sz="3200" dirty="0">
              <a:latin typeface="+mj-lt"/>
            </a:endParaRPr>
          </a:p>
        </p:txBody>
      </p:sp>
      <p:sp>
        <p:nvSpPr>
          <p:cNvPr id="6" name="TextBox 5">
            <a:extLst>
              <a:ext uri="{FF2B5EF4-FFF2-40B4-BE49-F238E27FC236}">
                <a16:creationId xmlns:a16="http://schemas.microsoft.com/office/drawing/2014/main" id="{BBF34152-D299-452B-B5C8-A03A9F784989}"/>
              </a:ext>
            </a:extLst>
          </p:cNvPr>
          <p:cNvSpPr txBox="1"/>
          <p:nvPr/>
        </p:nvSpPr>
        <p:spPr>
          <a:xfrm>
            <a:off x="8384" y="6381328"/>
            <a:ext cx="8784976" cy="677108"/>
          </a:xfrm>
          <a:prstGeom prst="rect">
            <a:avLst/>
          </a:prstGeom>
          <a:noFill/>
        </p:spPr>
        <p:txBody>
          <a:bodyPr wrap="square" rtlCol="0">
            <a:spAutoFit/>
          </a:bodyPr>
          <a:lstStyle/>
          <a:p>
            <a:r>
              <a:rPr lang="en-AU" sz="1000" dirty="0">
                <a:solidFill>
                  <a:schemeClr val="bg1"/>
                </a:solidFill>
                <a:latin typeface="+mj-lt"/>
                <a:ea typeface="Roboto" pitchFamily="2" charset="0"/>
              </a:rPr>
              <a:t>Syrian refugees</a:t>
            </a:r>
          </a:p>
          <a:p>
            <a:r>
              <a:rPr lang="en-AU" sz="1000" dirty="0">
                <a:solidFill>
                  <a:schemeClr val="bg1"/>
                </a:solidFill>
                <a:latin typeface="+mj-lt"/>
                <a:ea typeface="Roboto" pitchFamily="2" charset="0"/>
              </a:rPr>
              <a:t>Photo credit: Catholic Relief Services</a:t>
            </a:r>
          </a:p>
          <a:p>
            <a:endParaRPr lang="en-AU" dirty="0">
              <a:latin typeface="+mj-lt"/>
            </a:endParaRPr>
          </a:p>
        </p:txBody>
      </p:sp>
    </p:spTree>
    <p:extLst>
      <p:ext uri="{BB962C8B-B14F-4D97-AF65-F5344CB8AC3E}">
        <p14:creationId xmlns:p14="http://schemas.microsoft.com/office/powerpoint/2010/main" val="223245549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52E7A2-4857-4673-B587-4E0D7D2E891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12192000"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ea typeface="Roboto" pitchFamily="2" charset="0"/>
              </a:rPr>
              <a:t>We pray for ourselves, that we will think of Jesus when we think about or meet refugees. </a:t>
            </a:r>
            <a:endParaRPr lang="en-US" sz="1800" dirty="0"/>
          </a:p>
        </p:txBody>
      </p:sp>
      <p:sp>
        <p:nvSpPr>
          <p:cNvPr id="5" name="Rectangle 4">
            <a:extLst>
              <a:ext uri="{FF2B5EF4-FFF2-40B4-BE49-F238E27FC236}">
                <a16:creationId xmlns:a16="http://schemas.microsoft.com/office/drawing/2014/main" id="{9FB3D00B-7BE0-423D-8A11-3F9F34631711}"/>
              </a:ext>
            </a:extLst>
          </p:cNvPr>
          <p:cNvSpPr/>
          <p:nvPr/>
        </p:nvSpPr>
        <p:spPr>
          <a:xfrm>
            <a:off x="27902" y="6381328"/>
            <a:ext cx="6788177" cy="400110"/>
          </a:xfrm>
          <a:prstGeom prst="rect">
            <a:avLst/>
          </a:prstGeom>
        </p:spPr>
        <p:txBody>
          <a:bodyPr wrap="square">
            <a:spAutoFit/>
          </a:bodyPr>
          <a:lstStyle/>
          <a:p>
            <a:r>
              <a:rPr lang="en-AU" sz="1000" dirty="0">
                <a:solidFill>
                  <a:schemeClr val="bg1"/>
                </a:solidFill>
                <a:latin typeface="+mj-lt"/>
                <a:ea typeface="Roboto" pitchFamily="2" charset="0"/>
                <a:cs typeface="Arial" panose="020B0604020202020204" pitchFamily="34" charset="0"/>
              </a:rPr>
              <a:t>Halima returning from collecting water from a pump near her shelter in a refugee camp in Cox’s </a:t>
            </a:r>
            <a:r>
              <a:rPr lang="pt-BR" sz="1000" dirty="0">
                <a:solidFill>
                  <a:schemeClr val="bg1"/>
                </a:solidFill>
                <a:latin typeface="+mj-lt"/>
                <a:ea typeface="Roboto" pitchFamily="2" charset="0"/>
                <a:cs typeface="Arial" panose="020B0604020202020204" pitchFamily="34" charset="0"/>
              </a:rPr>
              <a:t>Bazar, Bangladesh. </a:t>
            </a:r>
          </a:p>
          <a:p>
            <a:r>
              <a:rPr lang="pt-BR" sz="1000" dirty="0">
                <a:solidFill>
                  <a:schemeClr val="bg1"/>
                </a:solidFill>
                <a:latin typeface="+mj-lt"/>
                <a:ea typeface="Roboto" pitchFamily="2" charset="0"/>
                <a:cs typeface="Arial" panose="020B0604020202020204" pitchFamily="34" charset="0"/>
              </a:rPr>
              <a:t>Photo credit: Inmanuel Biswas/Caritas Bangladesh</a:t>
            </a:r>
            <a:endParaRPr lang="en-AU" sz="1000" dirty="0">
              <a:solidFill>
                <a:schemeClr val="bg1"/>
              </a:solidFill>
              <a:latin typeface="+mj-lt"/>
              <a:ea typeface="Roboto" pitchFamily="2" charset="0"/>
              <a:cs typeface="Arial" panose="020B0604020202020204" pitchFamily="34" charset="0"/>
            </a:endParaRPr>
          </a:p>
        </p:txBody>
      </p:sp>
    </p:spTree>
    <p:extLst>
      <p:ext uri="{BB962C8B-B14F-4D97-AF65-F5344CB8AC3E}">
        <p14:creationId xmlns:p14="http://schemas.microsoft.com/office/powerpoint/2010/main" val="7658748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DC1561-E683-4EA9-AA6A-4BD7DDC9CD0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mj-lt"/>
                <a:ea typeface="Roboto" pitchFamily="2" charset="0"/>
              </a:rPr>
              <a:t>We pray for justice and peace in our world. </a:t>
            </a:r>
          </a:p>
          <a:p>
            <a:pPr algn="ctr"/>
            <a:endParaRPr lang="en-US" sz="3200" dirty="0">
              <a:latin typeface="+mj-lt"/>
              <a:ea typeface="Roboto" pitchFamily="2" charset="0"/>
            </a:endParaRPr>
          </a:p>
          <a:p>
            <a:pPr algn="ctr"/>
            <a:r>
              <a:rPr lang="en-US" sz="3200" dirty="0">
                <a:latin typeface="+mj-lt"/>
                <a:ea typeface="Roboto" pitchFamily="2" charset="0"/>
              </a:rPr>
              <a:t>Amen.</a:t>
            </a:r>
            <a:endParaRPr lang="en-US" sz="1800" dirty="0">
              <a:latin typeface="+mj-lt"/>
            </a:endParaRPr>
          </a:p>
        </p:txBody>
      </p:sp>
      <p:sp>
        <p:nvSpPr>
          <p:cNvPr id="5" name="Rectangle 4">
            <a:extLst>
              <a:ext uri="{FF2B5EF4-FFF2-40B4-BE49-F238E27FC236}">
                <a16:creationId xmlns:a16="http://schemas.microsoft.com/office/drawing/2014/main" id="{2FA98C70-48BA-4B18-B01D-FA840FEBC6D4}"/>
              </a:ext>
            </a:extLst>
          </p:cNvPr>
          <p:cNvSpPr/>
          <p:nvPr/>
        </p:nvSpPr>
        <p:spPr>
          <a:xfrm>
            <a:off x="5473" y="6381328"/>
            <a:ext cx="6096000" cy="400110"/>
          </a:xfrm>
          <a:prstGeom prst="rect">
            <a:avLst/>
          </a:prstGeom>
        </p:spPr>
        <p:txBody>
          <a:bodyPr lIns="91440" tIns="45720" rIns="91440" bIns="45720" anchor="t">
            <a:spAutoFit/>
          </a:bodyPr>
          <a:lstStyle/>
          <a:p>
            <a:r>
              <a:rPr lang="en-AU" sz="1000" dirty="0">
                <a:solidFill>
                  <a:schemeClr val="bg1"/>
                </a:solidFill>
                <a:latin typeface="Arial"/>
                <a:cs typeface="Arial"/>
              </a:rPr>
              <a:t>A view of one of the world’s largest refugee camps in Cox’s </a:t>
            </a:r>
            <a:r>
              <a:rPr lang="pt-BR" sz="1000" dirty="0">
                <a:solidFill>
                  <a:schemeClr val="bg1"/>
                </a:solidFill>
                <a:latin typeface="Arial"/>
                <a:cs typeface="Arial"/>
              </a:rPr>
              <a:t>Bazar, Bangladesh. </a:t>
            </a:r>
            <a:endParaRPr lang="pt-BR" sz="1000" dirty="0">
              <a:solidFill>
                <a:schemeClr val="bg1"/>
              </a:solidFill>
              <a:latin typeface="Arial" panose="020B0604020202020204" pitchFamily="34" charset="0"/>
              <a:cs typeface="Arial" panose="020B0604020202020204" pitchFamily="34" charset="0"/>
            </a:endParaRPr>
          </a:p>
          <a:p>
            <a:r>
              <a:rPr lang="pt-BR" sz="1000" dirty="0">
                <a:solidFill>
                  <a:schemeClr val="bg1"/>
                </a:solidFill>
                <a:latin typeface="Arial"/>
                <a:cs typeface="Arial"/>
              </a:rPr>
              <a:t>Photo credit: Inmanuel Biswas/Caritas Bangladesh</a:t>
            </a:r>
            <a:endParaRPr lang="en-AU" sz="1000" dirty="0">
              <a:solidFill>
                <a:schemeClr val="bg1"/>
              </a:solidFill>
              <a:latin typeface="Arial"/>
              <a:cs typeface="Arial"/>
            </a:endParaRPr>
          </a:p>
        </p:txBody>
      </p:sp>
    </p:spTree>
    <p:extLst>
      <p:ext uri="{BB962C8B-B14F-4D97-AF65-F5344CB8AC3E}">
        <p14:creationId xmlns:p14="http://schemas.microsoft.com/office/powerpoint/2010/main" val="1517704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fighting is nearby.</a:t>
            </a:r>
          </a:p>
        </p:txBody>
      </p:sp>
    </p:spTree>
    <p:extLst>
      <p:ext uri="{BB962C8B-B14F-4D97-AF65-F5344CB8AC3E}">
        <p14:creationId xmlns:p14="http://schemas.microsoft.com/office/powerpoint/2010/main" val="242211243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533A97-96FA-DB42-B88B-2247555B7E98}"/>
              </a:ext>
            </a:extLst>
          </p:cNvPr>
          <p:cNvSpPr>
            <a:spLocks noGrp="1"/>
          </p:cNvSpPr>
          <p:nvPr>
            <p:ph type="body" sz="quarter" idx="11"/>
          </p:nvPr>
        </p:nvSpPr>
        <p:spPr/>
        <p:txBody>
          <a:bodyPr lIns="91440" tIns="45720" rIns="91440" bIns="45720" anchor="t">
            <a:noAutofit/>
          </a:bodyPr>
          <a:lstStyle/>
          <a:p>
            <a:r>
              <a:rPr lang="en-US" dirty="0"/>
              <a:t>Thank You</a:t>
            </a:r>
          </a:p>
        </p:txBody>
      </p:sp>
      <p:sp>
        <p:nvSpPr>
          <p:cNvPr id="2" name="TextBox 1">
            <a:extLst>
              <a:ext uri="{FF2B5EF4-FFF2-40B4-BE49-F238E27FC236}">
                <a16:creationId xmlns:a16="http://schemas.microsoft.com/office/drawing/2014/main" id="{FF2B973B-8FD5-4E21-87CA-3A975AFA2EC4}"/>
              </a:ext>
            </a:extLst>
          </p:cNvPr>
          <p:cNvSpPr txBox="1"/>
          <p:nvPr/>
        </p:nvSpPr>
        <p:spPr>
          <a:xfrm>
            <a:off x="162427" y="5065295"/>
            <a:ext cx="11867146" cy="10618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1050" b="1" spc="-5" dirty="0">
                <a:solidFill>
                  <a:srgbClr val="414042"/>
                </a:solidFill>
                <a:latin typeface="Roboto"/>
                <a:cs typeface="Arial"/>
              </a:rPr>
              <a:t>Note: </a:t>
            </a:r>
            <a:r>
              <a:rPr lang="en-AU" sz="1050" dirty="0">
                <a:solidFill>
                  <a:srgbClr val="414042"/>
                </a:solidFill>
                <a:latin typeface="Roboto"/>
                <a:cs typeface="Arial"/>
              </a:rPr>
              <a:t>Many </a:t>
            </a:r>
            <a:r>
              <a:rPr lang="en-AU" sz="1050" spc="-5" dirty="0">
                <a:solidFill>
                  <a:srgbClr val="414042"/>
                </a:solidFill>
                <a:latin typeface="Roboto"/>
                <a:cs typeface="Arial"/>
              </a:rPr>
              <a:t>of </a:t>
            </a:r>
            <a:r>
              <a:rPr lang="en-AU" sz="1050" dirty="0">
                <a:solidFill>
                  <a:srgbClr val="414042"/>
                </a:solidFill>
                <a:latin typeface="Roboto"/>
                <a:cs typeface="Arial"/>
              </a:rPr>
              <a:t>the PowerPoints </a:t>
            </a:r>
            <a:r>
              <a:rPr lang="en-AU" sz="1050" spc="-5" dirty="0">
                <a:solidFill>
                  <a:srgbClr val="414042"/>
                </a:solidFill>
                <a:latin typeface="Roboto"/>
                <a:cs typeface="Arial"/>
              </a:rPr>
              <a:t>are editable </a:t>
            </a:r>
            <a:r>
              <a:rPr lang="en-AU" sz="1050" dirty="0">
                <a:solidFill>
                  <a:srgbClr val="414042"/>
                </a:solidFill>
                <a:latin typeface="Roboto"/>
                <a:cs typeface="Arial"/>
              </a:rPr>
              <a:t>so you can </a:t>
            </a:r>
            <a:r>
              <a:rPr lang="en-AU" sz="1050" spc="-5" dirty="0">
                <a:solidFill>
                  <a:srgbClr val="414042"/>
                </a:solidFill>
                <a:latin typeface="Roboto"/>
                <a:cs typeface="Arial"/>
              </a:rPr>
              <a:t>adapt </a:t>
            </a:r>
            <a:r>
              <a:rPr lang="en-AU" sz="1050" dirty="0">
                <a:solidFill>
                  <a:srgbClr val="414042"/>
                </a:solidFill>
                <a:latin typeface="Roboto"/>
                <a:cs typeface="Arial"/>
              </a:rPr>
              <a:t>them to your </a:t>
            </a:r>
            <a:r>
              <a:rPr lang="en-AU" sz="1050" spc="-5" dirty="0">
                <a:solidFill>
                  <a:srgbClr val="414042"/>
                </a:solidFill>
                <a:latin typeface="Roboto"/>
                <a:cs typeface="Arial"/>
              </a:rPr>
              <a:t>needs. </a:t>
            </a:r>
            <a:r>
              <a:rPr lang="en-AU" sz="1050" dirty="0">
                <a:solidFill>
                  <a:srgbClr val="414042"/>
                </a:solidFill>
                <a:latin typeface="Roboto"/>
                <a:cs typeface="Arial"/>
              </a:rPr>
              <a:t>If you </a:t>
            </a:r>
            <a:r>
              <a:rPr lang="en-AU" sz="1050" spc="-5" dirty="0">
                <a:solidFill>
                  <a:srgbClr val="414042"/>
                </a:solidFill>
                <a:latin typeface="Roboto"/>
                <a:cs typeface="Arial"/>
              </a:rPr>
              <a:t>do edit </a:t>
            </a:r>
            <a:r>
              <a:rPr lang="en-AU" sz="1050" dirty="0">
                <a:solidFill>
                  <a:srgbClr val="414042"/>
                </a:solidFill>
                <a:latin typeface="Roboto"/>
                <a:cs typeface="Arial"/>
              </a:rPr>
              <a:t>these resources </a:t>
            </a:r>
            <a:r>
              <a:rPr lang="en-AU" sz="1050" spc="-5" dirty="0">
                <a:solidFill>
                  <a:srgbClr val="414042"/>
                </a:solidFill>
                <a:latin typeface="Roboto"/>
                <a:cs typeface="Arial"/>
              </a:rPr>
              <a:t>please ensure </a:t>
            </a:r>
            <a:r>
              <a:rPr lang="en-AU" sz="1050" dirty="0">
                <a:solidFill>
                  <a:srgbClr val="414042"/>
                </a:solidFill>
                <a:latin typeface="Roboto"/>
                <a:cs typeface="Arial"/>
              </a:rPr>
              <a:t>content </a:t>
            </a:r>
            <a:r>
              <a:rPr lang="en-AU" sz="1050" spc="-5" dirty="0">
                <a:solidFill>
                  <a:srgbClr val="414042"/>
                </a:solidFill>
                <a:latin typeface="Roboto"/>
                <a:cs typeface="Arial"/>
              </a:rPr>
              <a:t>and photos </a:t>
            </a:r>
            <a:r>
              <a:rPr lang="en-AU" sz="1050" dirty="0">
                <a:solidFill>
                  <a:srgbClr val="414042"/>
                </a:solidFill>
                <a:latin typeface="Roboto"/>
                <a:cs typeface="Arial"/>
              </a:rPr>
              <a:t>remain </a:t>
            </a:r>
            <a:r>
              <a:rPr lang="en-AU" sz="1050" spc="-5" dirty="0">
                <a:solidFill>
                  <a:srgbClr val="414042"/>
                </a:solidFill>
                <a:latin typeface="Roboto"/>
                <a:cs typeface="Arial"/>
              </a:rPr>
              <a:t>with </a:t>
            </a:r>
            <a:r>
              <a:rPr lang="en-AU" sz="1050" dirty="0">
                <a:solidFill>
                  <a:srgbClr val="414042"/>
                </a:solidFill>
                <a:latin typeface="Roboto"/>
                <a:cs typeface="Arial"/>
              </a:rPr>
              <a:t>the </a:t>
            </a:r>
            <a:r>
              <a:rPr lang="en-AU" sz="1050" spc="-5" dirty="0">
                <a:solidFill>
                  <a:srgbClr val="414042"/>
                </a:solidFill>
                <a:latin typeface="Roboto"/>
                <a:cs typeface="Arial"/>
              </a:rPr>
              <a:t>appropriate </a:t>
            </a:r>
            <a:r>
              <a:rPr lang="en-AU" sz="1050" dirty="0">
                <a:solidFill>
                  <a:srgbClr val="414042"/>
                </a:solidFill>
                <a:latin typeface="Roboto"/>
                <a:cs typeface="Arial"/>
              </a:rPr>
              <a:t>credit to </a:t>
            </a:r>
            <a:r>
              <a:rPr lang="en-AU" sz="1050" spc="-5" dirty="0">
                <a:solidFill>
                  <a:srgbClr val="414042"/>
                </a:solidFill>
                <a:latin typeface="Roboto"/>
                <a:cs typeface="Arial"/>
              </a:rPr>
              <a:t>Caritas </a:t>
            </a:r>
            <a:r>
              <a:rPr lang="en-AU" sz="1050" dirty="0">
                <a:solidFill>
                  <a:srgbClr val="414042"/>
                </a:solidFill>
                <a:latin typeface="Roboto"/>
                <a:cs typeface="Arial"/>
              </a:rPr>
              <a:t>Australia </a:t>
            </a:r>
            <a:r>
              <a:rPr lang="en-AU" sz="1050" spc="-5" dirty="0">
                <a:solidFill>
                  <a:srgbClr val="414042"/>
                </a:solidFill>
                <a:latin typeface="Roboto"/>
                <a:cs typeface="Arial"/>
              </a:rPr>
              <a:t>and </a:t>
            </a:r>
            <a:r>
              <a:rPr lang="en-AU" sz="1050" dirty="0">
                <a:solidFill>
                  <a:srgbClr val="414042"/>
                </a:solidFill>
                <a:latin typeface="Roboto"/>
                <a:cs typeface="Arial"/>
              </a:rPr>
              <a:t>the</a:t>
            </a:r>
            <a:r>
              <a:rPr lang="en-AU" sz="1050" spc="-94" dirty="0">
                <a:solidFill>
                  <a:srgbClr val="414042"/>
                </a:solidFill>
                <a:latin typeface="Roboto"/>
                <a:cs typeface="Arial"/>
              </a:rPr>
              <a:t> </a:t>
            </a:r>
            <a:r>
              <a:rPr lang="en-AU" sz="1050" spc="-5" dirty="0">
                <a:solidFill>
                  <a:srgbClr val="414042"/>
                </a:solidFill>
                <a:latin typeface="Roboto"/>
                <a:cs typeface="Arial"/>
              </a:rPr>
              <a:t>photographers.</a:t>
            </a:r>
          </a:p>
          <a:p>
            <a:endParaRPr lang="en-AU" sz="1050" spc="-5" dirty="0">
              <a:solidFill>
                <a:srgbClr val="414042"/>
              </a:solidFill>
              <a:latin typeface="Roboto"/>
              <a:cs typeface="Arial"/>
            </a:endParaRPr>
          </a:p>
          <a:p>
            <a:r>
              <a:rPr lang="en-AU" sz="1050" b="1" spc="-5" dirty="0">
                <a:solidFill>
                  <a:srgbClr val="414042"/>
                </a:solidFill>
                <a:latin typeface="Roboto"/>
                <a:cs typeface="Arial"/>
              </a:rPr>
              <a:t>Copyright </a:t>
            </a:r>
            <a:r>
              <a:rPr lang="en-AU" sz="1050" b="1" dirty="0">
                <a:solidFill>
                  <a:srgbClr val="414042"/>
                </a:solidFill>
                <a:latin typeface="Roboto"/>
                <a:cs typeface="Arial"/>
              </a:rPr>
              <a:t>Policy: </a:t>
            </a:r>
            <a:r>
              <a:rPr lang="en-AU" sz="1050" dirty="0">
                <a:solidFill>
                  <a:srgbClr val="414042"/>
                </a:solidFill>
                <a:latin typeface="Roboto"/>
                <a:cs typeface="Arial"/>
              </a:rPr>
              <a:t>Material </a:t>
            </a:r>
            <a:r>
              <a:rPr lang="en-AU" sz="1050" spc="-5" dirty="0">
                <a:solidFill>
                  <a:srgbClr val="414042"/>
                </a:solidFill>
                <a:latin typeface="Roboto"/>
                <a:cs typeface="Arial"/>
              </a:rPr>
              <a:t>within </a:t>
            </a:r>
            <a:r>
              <a:rPr lang="en-AU" sz="1050" dirty="0">
                <a:solidFill>
                  <a:srgbClr val="414042"/>
                </a:solidFill>
                <a:latin typeface="Roboto"/>
                <a:cs typeface="Arial"/>
              </a:rPr>
              <a:t>the resources </a:t>
            </a:r>
            <a:r>
              <a:rPr lang="en-AU" sz="1050" spc="-5" dirty="0">
                <a:solidFill>
                  <a:srgbClr val="414042"/>
                </a:solidFill>
                <a:latin typeface="Roboto"/>
                <a:cs typeface="Arial"/>
              </a:rPr>
              <a:t>listed </a:t>
            </a:r>
            <a:r>
              <a:rPr lang="en-AU" sz="1050" dirty="0">
                <a:solidFill>
                  <a:srgbClr val="414042"/>
                </a:solidFill>
                <a:latin typeface="Roboto"/>
                <a:cs typeface="Arial"/>
              </a:rPr>
              <a:t>comes from a variety </a:t>
            </a:r>
            <a:r>
              <a:rPr lang="en-AU" sz="1050" spc="-5" dirty="0">
                <a:solidFill>
                  <a:srgbClr val="414042"/>
                </a:solidFill>
                <a:latin typeface="Roboto"/>
                <a:cs typeface="Arial"/>
              </a:rPr>
              <a:t>of </a:t>
            </a:r>
            <a:r>
              <a:rPr lang="en-AU" sz="1050" dirty="0">
                <a:solidFill>
                  <a:srgbClr val="414042"/>
                </a:solidFill>
                <a:latin typeface="Roboto"/>
                <a:cs typeface="Arial"/>
              </a:rPr>
              <a:t>sources </a:t>
            </a:r>
            <a:r>
              <a:rPr lang="en-AU" sz="1050" spc="-5" dirty="0">
                <a:solidFill>
                  <a:srgbClr val="414042"/>
                </a:solidFill>
                <a:latin typeface="Roboto"/>
                <a:cs typeface="Arial"/>
              </a:rPr>
              <a:t>and authors, including Caritas staff </a:t>
            </a:r>
            <a:r>
              <a:rPr lang="en-AU" sz="1050" dirty="0">
                <a:solidFill>
                  <a:srgbClr val="414042"/>
                </a:solidFill>
                <a:latin typeface="Roboto"/>
                <a:cs typeface="Arial"/>
              </a:rPr>
              <a:t>volunteers, </a:t>
            </a:r>
            <a:r>
              <a:rPr lang="en-AU" sz="1050" spc="-5" dirty="0">
                <a:solidFill>
                  <a:srgbClr val="414042"/>
                </a:solidFill>
                <a:latin typeface="Roboto"/>
                <a:cs typeface="Arial"/>
              </a:rPr>
              <a:t>overseas partners and news organisations. </a:t>
            </a:r>
            <a:r>
              <a:rPr lang="en-AU" sz="1050" dirty="0">
                <a:solidFill>
                  <a:srgbClr val="414042"/>
                </a:solidFill>
                <a:latin typeface="Roboto"/>
                <a:cs typeface="Arial"/>
              </a:rPr>
              <a:t>These resources </a:t>
            </a:r>
            <a:r>
              <a:rPr lang="en-AU" sz="1050" spc="-5" dirty="0">
                <a:solidFill>
                  <a:srgbClr val="414042"/>
                </a:solidFill>
                <a:latin typeface="Roboto"/>
                <a:cs typeface="Arial"/>
              </a:rPr>
              <a:t>and </a:t>
            </a:r>
            <a:r>
              <a:rPr lang="en-AU" sz="1050" dirty="0">
                <a:solidFill>
                  <a:srgbClr val="414042"/>
                </a:solidFill>
                <a:latin typeface="Roboto"/>
                <a:cs typeface="Arial"/>
              </a:rPr>
              <a:t>the </a:t>
            </a:r>
            <a:r>
              <a:rPr lang="en-AU" sz="1050" spc="-5" dirty="0">
                <a:solidFill>
                  <a:srgbClr val="414042"/>
                </a:solidFill>
                <a:latin typeface="Roboto"/>
                <a:cs typeface="Arial"/>
              </a:rPr>
              <a:t>information, names, images, pictures, logos are provided </a:t>
            </a:r>
            <a:r>
              <a:rPr lang="en-AU" sz="1050" dirty="0">
                <a:solidFill>
                  <a:srgbClr val="414042"/>
                </a:solidFill>
                <a:latin typeface="Roboto"/>
                <a:cs typeface="Arial"/>
              </a:rPr>
              <a:t>“as </a:t>
            </a:r>
            <a:r>
              <a:rPr lang="en-AU" sz="1050" spc="-5" dirty="0">
                <a:solidFill>
                  <a:srgbClr val="414042"/>
                </a:solidFill>
                <a:latin typeface="Roboto"/>
                <a:cs typeface="Arial"/>
              </a:rPr>
              <a:t>is”, without </a:t>
            </a:r>
            <a:r>
              <a:rPr lang="en-AU" sz="1050" spc="-14" dirty="0">
                <a:solidFill>
                  <a:srgbClr val="414042"/>
                </a:solidFill>
                <a:latin typeface="Roboto"/>
                <a:cs typeface="Arial"/>
              </a:rPr>
              <a:t>warranty. </a:t>
            </a:r>
            <a:r>
              <a:rPr lang="en-AU" sz="1050" dirty="0">
                <a:solidFill>
                  <a:srgbClr val="414042"/>
                </a:solidFill>
                <a:latin typeface="Roboto"/>
                <a:cs typeface="Arial"/>
              </a:rPr>
              <a:t>Any mistakes </a:t>
            </a:r>
            <a:r>
              <a:rPr lang="en-AU" sz="1050" spc="-5" dirty="0">
                <a:solidFill>
                  <a:srgbClr val="414042"/>
                </a:solidFill>
                <a:latin typeface="Roboto"/>
                <a:cs typeface="Arial"/>
              </a:rPr>
              <a:t>brought </a:t>
            </a:r>
            <a:r>
              <a:rPr lang="en-AU" sz="1050" dirty="0">
                <a:solidFill>
                  <a:srgbClr val="414042"/>
                </a:solidFill>
                <a:latin typeface="Roboto"/>
                <a:cs typeface="Arial"/>
              </a:rPr>
              <a:t>to the </a:t>
            </a:r>
            <a:r>
              <a:rPr lang="en-AU" sz="1050" spc="-5" dirty="0">
                <a:solidFill>
                  <a:srgbClr val="414042"/>
                </a:solidFill>
                <a:latin typeface="Roboto"/>
                <a:cs typeface="Arial"/>
              </a:rPr>
              <a:t>attention of Caritas </a:t>
            </a:r>
            <a:r>
              <a:rPr lang="en-AU" sz="1050" dirty="0">
                <a:solidFill>
                  <a:srgbClr val="414042"/>
                </a:solidFill>
                <a:latin typeface="Roboto"/>
                <a:cs typeface="Arial"/>
              </a:rPr>
              <a:t>Australia</a:t>
            </a:r>
            <a:r>
              <a:rPr lang="en-AU" sz="1050" spc="-85" dirty="0">
                <a:solidFill>
                  <a:srgbClr val="414042"/>
                </a:solidFill>
                <a:latin typeface="Roboto"/>
                <a:cs typeface="Arial"/>
              </a:rPr>
              <a:t> </a:t>
            </a:r>
            <a:r>
              <a:rPr lang="en-AU" sz="1050" spc="-5" dirty="0">
                <a:solidFill>
                  <a:srgbClr val="414042"/>
                </a:solidFill>
                <a:latin typeface="Roboto"/>
                <a:cs typeface="Arial"/>
              </a:rPr>
              <a:t>will</a:t>
            </a:r>
            <a:r>
              <a:rPr lang="en-AU" sz="1050" dirty="0">
                <a:latin typeface="Roboto"/>
                <a:cs typeface="Arial"/>
              </a:rPr>
              <a:t> </a:t>
            </a:r>
            <a:r>
              <a:rPr lang="en-AU" sz="1050" spc="-5" dirty="0">
                <a:solidFill>
                  <a:srgbClr val="414042"/>
                </a:solidFill>
                <a:latin typeface="Roboto"/>
                <a:cs typeface="Arial"/>
              </a:rPr>
              <a:t>be </a:t>
            </a:r>
            <a:r>
              <a:rPr lang="en-AU" sz="1050" dirty="0">
                <a:solidFill>
                  <a:srgbClr val="414042"/>
                </a:solidFill>
                <a:latin typeface="Roboto"/>
                <a:cs typeface="Arial"/>
              </a:rPr>
              <a:t>corrected </a:t>
            </a:r>
            <a:r>
              <a:rPr lang="en-AU" sz="1050" spc="-5" dirty="0">
                <a:solidFill>
                  <a:srgbClr val="414042"/>
                </a:solidFill>
                <a:latin typeface="Roboto"/>
                <a:cs typeface="Arial"/>
              </a:rPr>
              <a:t>as </a:t>
            </a:r>
            <a:r>
              <a:rPr lang="en-AU" sz="1050" dirty="0">
                <a:solidFill>
                  <a:srgbClr val="414042"/>
                </a:solidFill>
                <a:latin typeface="Roboto"/>
                <a:cs typeface="Arial"/>
              </a:rPr>
              <a:t>soon </a:t>
            </a:r>
            <a:r>
              <a:rPr lang="en-AU" sz="1050" spc="-5" dirty="0">
                <a:solidFill>
                  <a:srgbClr val="414042"/>
                </a:solidFill>
                <a:latin typeface="Roboto"/>
                <a:cs typeface="Arial"/>
              </a:rPr>
              <a:t>as possible. </a:t>
            </a:r>
            <a:r>
              <a:rPr lang="en-AU" sz="1050" spc="-47" dirty="0">
                <a:solidFill>
                  <a:srgbClr val="414042"/>
                </a:solidFill>
                <a:latin typeface="Roboto"/>
                <a:cs typeface="Arial"/>
              </a:rPr>
              <a:t>To </a:t>
            </a:r>
            <a:r>
              <a:rPr lang="en-AU" sz="1050" dirty="0">
                <a:solidFill>
                  <a:srgbClr val="414042"/>
                </a:solidFill>
                <a:latin typeface="Roboto"/>
                <a:cs typeface="Arial"/>
              </a:rPr>
              <a:t>review the full </a:t>
            </a:r>
            <a:r>
              <a:rPr lang="en-AU" sz="1050" spc="-5" dirty="0">
                <a:solidFill>
                  <a:srgbClr val="414042"/>
                </a:solidFill>
                <a:latin typeface="Roboto"/>
                <a:cs typeface="Arial"/>
              </a:rPr>
              <a:t>Caritas Copyright </a:t>
            </a:r>
            <a:r>
              <a:rPr lang="en-AU" sz="1050" spc="-9" dirty="0">
                <a:solidFill>
                  <a:srgbClr val="414042"/>
                </a:solidFill>
                <a:latin typeface="Roboto"/>
                <a:cs typeface="Arial"/>
              </a:rPr>
              <a:t>Policy, </a:t>
            </a:r>
            <a:r>
              <a:rPr lang="en-AU" sz="1050" spc="-5" dirty="0">
                <a:solidFill>
                  <a:srgbClr val="414042"/>
                </a:solidFill>
                <a:latin typeface="Roboto"/>
                <a:cs typeface="Arial"/>
              </a:rPr>
              <a:t>please </a:t>
            </a:r>
            <a:r>
              <a:rPr lang="en-AU" sz="1050" dirty="0">
                <a:solidFill>
                  <a:srgbClr val="414042"/>
                </a:solidFill>
                <a:latin typeface="Roboto"/>
                <a:cs typeface="Arial"/>
              </a:rPr>
              <a:t>visit: </a:t>
            </a:r>
            <a:r>
              <a:rPr lang="en-AU" sz="1050" u="sng" dirty="0">
                <a:solidFill>
                  <a:srgbClr val="004751"/>
                </a:solidFill>
                <a:latin typeface="Roboto"/>
                <a:hlinkClick r:id="rId2"/>
              </a:rPr>
              <a:t>Caritas Australia</a:t>
            </a:r>
            <a:r>
              <a:rPr lang="en-AU" sz="1050" dirty="0">
                <a:solidFill>
                  <a:srgbClr val="004751"/>
                </a:solidFill>
                <a:latin typeface="Roboto"/>
              </a:rPr>
              <a:t>​</a:t>
            </a:r>
          </a:p>
        </p:txBody>
      </p:sp>
      <p:sp>
        <p:nvSpPr>
          <p:cNvPr id="4" name="TextBox 3">
            <a:extLst>
              <a:ext uri="{FF2B5EF4-FFF2-40B4-BE49-F238E27FC236}">
                <a16:creationId xmlns:a16="http://schemas.microsoft.com/office/drawing/2014/main" id="{DA9EB538-3163-4E35-B2F2-487333DAB986}"/>
              </a:ext>
            </a:extLst>
          </p:cNvPr>
          <p:cNvSpPr txBox="1"/>
          <p:nvPr/>
        </p:nvSpPr>
        <p:spPr>
          <a:xfrm>
            <a:off x="1127448" y="692696"/>
            <a:ext cx="9721080" cy="1077218"/>
          </a:xfrm>
          <a:prstGeom prst="rect">
            <a:avLst/>
          </a:prstGeom>
          <a:noFill/>
        </p:spPr>
        <p:txBody>
          <a:bodyPr wrap="square" rtlCol="0">
            <a:spAutoFit/>
          </a:bodyPr>
          <a:lstStyle/>
          <a:p>
            <a:pPr algn="ctr"/>
            <a:r>
              <a:rPr lang="en-AU" sz="3200" dirty="0">
                <a:solidFill>
                  <a:schemeClr val="bg1"/>
                </a:solidFill>
              </a:rPr>
              <a:t>For more resources on topic of refugees, </a:t>
            </a:r>
          </a:p>
          <a:p>
            <a:pPr algn="ctr"/>
            <a:r>
              <a:rPr lang="en-AU" sz="3200" dirty="0">
                <a:solidFill>
                  <a:schemeClr val="bg1"/>
                </a:solidFill>
              </a:rPr>
              <a:t>please visit </a:t>
            </a:r>
            <a:r>
              <a:rPr lang="en-AU" sz="3200" dirty="0">
                <a:solidFill>
                  <a:schemeClr val="bg1"/>
                </a:solidFill>
                <a:hlinkClick r:id="rId3">
                  <a:extLst>
                    <a:ext uri="{A12FA001-AC4F-418D-AE19-62706E023703}">
                      <ahyp:hlinkClr xmlns:ahyp="http://schemas.microsoft.com/office/drawing/2018/hyperlinkcolor" val="tx"/>
                    </a:ext>
                  </a:extLst>
                </a:hlinkClick>
              </a:rPr>
              <a:t>our website</a:t>
            </a:r>
            <a:r>
              <a:rPr lang="en-AU" dirty="0">
                <a:solidFill>
                  <a:schemeClr val="bg1"/>
                </a:solidFill>
                <a:hlinkClick r:id="rId3">
                  <a:extLst>
                    <a:ext uri="{A12FA001-AC4F-418D-AE19-62706E023703}">
                      <ahyp:hlinkClr xmlns:ahyp="http://schemas.microsoft.com/office/drawing/2018/hyperlinkcolor" val="tx"/>
                    </a:ext>
                  </a:extLst>
                </a:hlinkClick>
              </a:rPr>
              <a:t>.</a:t>
            </a:r>
            <a:endParaRPr lang="en-AU" dirty="0">
              <a:solidFill>
                <a:schemeClr val="bg1"/>
              </a:solidFill>
            </a:endParaRPr>
          </a:p>
        </p:txBody>
      </p:sp>
    </p:spTree>
    <p:extLst>
      <p:ext uri="{BB962C8B-B14F-4D97-AF65-F5344CB8AC3E}">
        <p14:creationId xmlns:p14="http://schemas.microsoft.com/office/powerpoint/2010/main" val="4107197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must leave quickly.</a:t>
            </a:r>
          </a:p>
        </p:txBody>
      </p:sp>
    </p:spTree>
    <p:extLst>
      <p:ext uri="{BB962C8B-B14F-4D97-AF65-F5344CB8AC3E}">
        <p14:creationId xmlns:p14="http://schemas.microsoft.com/office/powerpoint/2010/main" val="3191945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Trucks are coming to take your family to the coast.</a:t>
            </a:r>
          </a:p>
        </p:txBody>
      </p:sp>
    </p:spTree>
    <p:extLst>
      <p:ext uri="{BB962C8B-B14F-4D97-AF65-F5344CB8AC3E}">
        <p14:creationId xmlns:p14="http://schemas.microsoft.com/office/powerpoint/2010/main" val="4250975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will then look for a boat to take you to safety.</a:t>
            </a:r>
          </a:p>
        </p:txBody>
      </p:sp>
    </p:spTree>
    <p:extLst>
      <p:ext uri="{BB962C8B-B14F-4D97-AF65-F5344CB8AC3E}">
        <p14:creationId xmlns:p14="http://schemas.microsoft.com/office/powerpoint/2010/main" val="2961631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There is no time to waste.</a:t>
            </a:r>
          </a:p>
        </p:txBody>
      </p:sp>
    </p:spTree>
    <p:extLst>
      <p:ext uri="{BB962C8B-B14F-4D97-AF65-F5344CB8AC3E}">
        <p14:creationId xmlns:p14="http://schemas.microsoft.com/office/powerpoint/2010/main" val="3516215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must move quickly.</a:t>
            </a:r>
          </a:p>
        </p:txBody>
      </p:sp>
    </p:spTree>
    <p:extLst>
      <p:ext uri="{BB962C8B-B14F-4D97-AF65-F5344CB8AC3E}">
        <p14:creationId xmlns:p14="http://schemas.microsoft.com/office/powerpoint/2010/main" val="1767643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one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07368" y="1853952"/>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sz="3200" dirty="0">
                <a:latin typeface="ar"/>
              </a:rPr>
              <a:t>The first thing each of you must do is pack a bag for your journey.</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2852936"/>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In your bag you may carry no more than six items.</a:t>
            </a:r>
          </a:p>
          <a:p>
            <a:pPr marL="285750" indent="-285750">
              <a:lnSpc>
                <a:spcPct val="150000"/>
              </a:lnSpc>
            </a:pPr>
            <a:r>
              <a:rPr lang="en-AU" sz="1800" dirty="0">
                <a:latin typeface="+mj-lt"/>
              </a:rPr>
              <a:t>Look at the belongings list and choose your items. </a:t>
            </a:r>
          </a:p>
          <a:p>
            <a:pPr marL="285750" indent="-285750">
              <a:lnSpc>
                <a:spcPct val="150000"/>
              </a:lnSpc>
            </a:pPr>
            <a:r>
              <a:rPr lang="en-AU" sz="1800" dirty="0">
                <a:latin typeface="+mj-lt"/>
              </a:rPr>
              <a:t>Think carefully about what you really need to take.</a:t>
            </a:r>
          </a:p>
          <a:p>
            <a:pPr marL="285750" indent="-285750">
              <a:lnSpc>
                <a:spcPct val="150000"/>
              </a:lnSpc>
            </a:pPr>
            <a:r>
              <a:rPr lang="en-AU" sz="1800" dirty="0">
                <a:latin typeface="+mj-lt"/>
              </a:rPr>
              <a:t>Discuss this with the rest of your family. </a:t>
            </a:r>
          </a:p>
          <a:p>
            <a:pPr marL="285750" indent="-285750">
              <a:lnSpc>
                <a:spcPct val="150000"/>
              </a:lnSpc>
            </a:pPr>
            <a:r>
              <a:rPr lang="en-AU" sz="1800" b="1" dirty="0">
                <a:latin typeface="+mj-lt"/>
              </a:rPr>
              <a:t>Don’t forget: </a:t>
            </a:r>
            <a:r>
              <a:rPr lang="en-AU" sz="1800" dirty="0">
                <a:latin typeface="+mj-lt"/>
              </a:rPr>
              <a:t>Your items might be heavy to carry or difficult to look after.</a:t>
            </a:r>
          </a:p>
          <a:p>
            <a:pPr marL="285750" indent="-285750">
              <a:lnSpc>
                <a:spcPct val="150000"/>
              </a:lnSpc>
            </a:pPr>
            <a:r>
              <a:rPr lang="en-AU" sz="1800" dirty="0">
                <a:latin typeface="+mj-lt"/>
              </a:rPr>
              <a:t>You have </a:t>
            </a:r>
            <a:r>
              <a:rPr lang="en-AU" sz="1800" b="1" dirty="0">
                <a:latin typeface="+mj-lt"/>
              </a:rPr>
              <a:t>10 minutes </a:t>
            </a:r>
            <a:r>
              <a:rPr lang="en-AU" sz="1800" dirty="0">
                <a:latin typeface="+mj-lt"/>
              </a:rPr>
              <a:t>to draw the six things that you want to take, on your cards.</a:t>
            </a: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599367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rgbClr val="FBC858"/>
                </a:solidFill>
              </a:rPr>
              <a:t>Fleeing</a:t>
            </a:r>
          </a:p>
        </p:txBody>
      </p:sp>
    </p:spTree>
    <p:extLst>
      <p:ext uri="{BB962C8B-B14F-4D97-AF65-F5344CB8AC3E}">
        <p14:creationId xmlns:p14="http://schemas.microsoft.com/office/powerpoint/2010/main" val="562311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Presenter information</a:t>
            </a:r>
          </a:p>
        </p:txBody>
      </p:sp>
      <p:sp>
        <p:nvSpPr>
          <p:cNvPr id="4" name="Rectangle 3">
            <a:extLst>
              <a:ext uri="{FF2B5EF4-FFF2-40B4-BE49-F238E27FC236}">
                <a16:creationId xmlns:a16="http://schemas.microsoft.com/office/drawing/2014/main" id="{FA273B8F-9AAD-4E76-A80F-7B3181DE6B3E}"/>
              </a:ext>
            </a:extLst>
          </p:cNvPr>
          <p:cNvSpPr/>
          <p:nvPr/>
        </p:nvSpPr>
        <p:spPr>
          <a:xfrm>
            <a:off x="263352" y="1340768"/>
            <a:ext cx="11521280" cy="4909036"/>
          </a:xfrm>
          <a:prstGeom prst="rect">
            <a:avLst/>
          </a:prstGeom>
        </p:spPr>
        <p:txBody>
          <a:bodyPr wrap="square">
            <a:spAutoFit/>
          </a:bodyPr>
          <a:lstStyle/>
          <a:p>
            <a:pPr>
              <a:spcBef>
                <a:spcPts val="600"/>
              </a:spcBef>
            </a:pPr>
            <a:r>
              <a:rPr lang="en-AU" dirty="0">
                <a:latin typeface="Arial" panose="020B0604020202020204" pitchFamily="34" charset="0"/>
                <a:ea typeface="Roboto Medium" panose="02000000000000000000" pitchFamily="2" charset="0"/>
                <a:cs typeface="Arial" panose="020B0604020202020204" pitchFamily="34" charset="0"/>
              </a:rPr>
              <a:t>This resource is intended as a flexible teaching and learning tool for both teacher and student use. It may be used with a whole class or for independent student learning. It contains information and suggestions for learning and discussion tasks in </a:t>
            </a:r>
            <a:r>
              <a:rPr lang="en-AU" dirty="0">
                <a:latin typeface="Arial" panose="020B0604020202020204" pitchFamily="34" charset="0"/>
                <a:ea typeface="Roboto" pitchFamily="2" charset="0"/>
                <a:cs typeface="Arial" panose="020B0604020202020204" pitchFamily="34" charset="0"/>
              </a:rPr>
              <a:t>the ‘Notes’ section of each slide. </a:t>
            </a:r>
          </a:p>
          <a:p>
            <a:pPr>
              <a:spcBef>
                <a:spcPts val="600"/>
              </a:spcBef>
            </a:pPr>
            <a:r>
              <a:rPr lang="en-AU" dirty="0">
                <a:latin typeface="Arial" panose="020B0604020202020204" pitchFamily="34" charset="0"/>
                <a:ea typeface="Roboto" pitchFamily="2" charset="0"/>
                <a:cs typeface="Arial" panose="020B0604020202020204" pitchFamily="34" charset="0"/>
              </a:rPr>
              <a:t>It is our hope that you will use these slides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p>
          <a:p>
            <a:pPr>
              <a:spcBef>
                <a:spcPts val="600"/>
              </a:spcBef>
            </a:pPr>
            <a:endParaRPr lang="en-AU" b="1" dirty="0">
              <a:latin typeface="Arial" panose="020B0604020202020204" pitchFamily="34" charset="0"/>
              <a:ea typeface="Roboto" pitchFamily="2" charset="0"/>
              <a:cs typeface="Arial" panose="020B0604020202020204" pitchFamily="34" charset="0"/>
            </a:endParaRPr>
          </a:p>
          <a:p>
            <a:pPr>
              <a:spcBef>
                <a:spcPts val="600"/>
              </a:spcBef>
            </a:pPr>
            <a:r>
              <a:rPr lang="en-AU" b="1" dirty="0">
                <a:latin typeface="Arial" panose="020B0604020202020204" pitchFamily="34" charset="0"/>
                <a:ea typeface="Roboto" pitchFamily="2" charset="0"/>
                <a:cs typeface="Arial" panose="020B0604020202020204" pitchFamily="34" charset="0"/>
              </a:rPr>
              <a:t>Copyright Policy</a:t>
            </a:r>
          </a:p>
          <a:p>
            <a:pPr>
              <a:spcBef>
                <a:spcPts val="600"/>
              </a:spcBef>
            </a:pPr>
            <a:r>
              <a:rPr lang="en-AU" dirty="0"/>
              <a:t>Material within this resource comes from a variety of sources and authors, including Caritas staff volunteers, overseas partners and news organisations. This resource and the information, names, images, pictures, logos are provided "as is", without warranty. Any mistakes brought to the attention of Caritas Australia will be corrected as soon as possible.</a:t>
            </a:r>
          </a:p>
          <a:p>
            <a:pPr>
              <a:spcBef>
                <a:spcPts val="600"/>
              </a:spcBef>
            </a:pPr>
            <a:r>
              <a:rPr lang="en-AU" dirty="0">
                <a:latin typeface="Arial" panose="020B0604020202020204" pitchFamily="34" charset="0"/>
                <a:ea typeface="Roboto" pitchFamily="2" charset="0"/>
                <a:cs typeface="Arial" panose="020B0604020202020204" pitchFamily="34" charset="0"/>
              </a:rPr>
              <a:t>To review the full Caritas Copyright Policy, please visit: </a:t>
            </a:r>
            <a:r>
              <a:rPr lang="en-AU" dirty="0">
                <a:latin typeface="Arial" panose="020B0604020202020204" pitchFamily="34" charset="0"/>
                <a:ea typeface="Roboto" pitchFamily="2" charset="0"/>
                <a:cs typeface="Arial" panose="020B0604020202020204" pitchFamily="34" charset="0"/>
                <a:hlinkClick r:id="rId2"/>
              </a:rPr>
              <a:t>Caritas Australia</a:t>
            </a:r>
            <a:endParaRPr lang="en-AU" dirty="0">
              <a:latin typeface="Arial" panose="020B0604020202020204" pitchFamily="34" charset="0"/>
              <a:ea typeface="Roboto" pitchFamily="2" charset="0"/>
              <a:cs typeface="Arial" panose="020B0604020202020204" pitchFamily="34" charset="0"/>
            </a:endParaRPr>
          </a:p>
          <a:p>
            <a:endParaRPr lang="en-AU" b="1" dirty="0"/>
          </a:p>
          <a:p>
            <a:r>
              <a:rPr lang="en-AU" b="1" dirty="0"/>
              <a:t>Additional resources on the topic of refugees can be found on </a:t>
            </a:r>
            <a:r>
              <a:rPr lang="en-AU" b="1" dirty="0">
                <a:hlinkClick r:id="rId3"/>
              </a:rPr>
              <a:t>our website. </a:t>
            </a:r>
            <a:endParaRPr lang="en-AU" b="1" dirty="0"/>
          </a:p>
        </p:txBody>
      </p:sp>
    </p:spTree>
    <p:extLst>
      <p:ext uri="{BB962C8B-B14F-4D97-AF65-F5344CB8AC3E}">
        <p14:creationId xmlns:p14="http://schemas.microsoft.com/office/powerpoint/2010/main" val="2761090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truck has arrived.</a:t>
            </a:r>
          </a:p>
        </p:txBody>
      </p:sp>
    </p:spTree>
    <p:extLst>
      <p:ext uri="{BB962C8B-B14F-4D97-AF65-F5344CB8AC3E}">
        <p14:creationId xmlns:p14="http://schemas.microsoft.com/office/powerpoint/2010/main" val="4257883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have packed only what you can carry.</a:t>
            </a:r>
          </a:p>
        </p:txBody>
      </p:sp>
    </p:spTree>
    <p:extLst>
      <p:ext uri="{BB962C8B-B14F-4D97-AF65-F5344CB8AC3E}">
        <p14:creationId xmlns:p14="http://schemas.microsoft.com/office/powerpoint/2010/main" val="2671803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Take one last look at your home.</a:t>
            </a:r>
          </a:p>
        </p:txBody>
      </p:sp>
    </p:spTree>
    <p:extLst>
      <p:ext uri="{BB962C8B-B14F-4D97-AF65-F5344CB8AC3E}">
        <p14:creationId xmlns:p14="http://schemas.microsoft.com/office/powerpoint/2010/main" val="1561638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are leaving friends behind.</a:t>
            </a:r>
          </a:p>
        </p:txBody>
      </p:sp>
    </p:spTree>
    <p:extLst>
      <p:ext uri="{BB962C8B-B14F-4D97-AF65-F5344CB8AC3E}">
        <p14:creationId xmlns:p14="http://schemas.microsoft.com/office/powerpoint/2010/main" val="18234105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730481"/>
            <a:ext cx="12192000" cy="7588482"/>
          </a:xfrm>
        </p:spPr>
      </p:pic>
      <p:sp>
        <p:nvSpPr>
          <p:cNvPr id="36868" name="Text Placeholder 2"/>
          <p:cNvSpPr>
            <a:spLocks noGrp="1"/>
          </p:cNvSpPr>
          <p:nvPr>
            <p:ph type="body" sz="quarter" idx="11"/>
          </p:nvPr>
        </p:nvSpPr>
        <p:spPr bwMode="auto">
          <a:xfrm>
            <a:off x="6600825"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US" altLang="en-US">
                <a:solidFill>
                  <a:schemeClr val="bg1"/>
                </a:solidFill>
                <a:latin typeface="Arial" pitchFamily="34" charset="0"/>
              </a:rPr>
              <a:t>Photo credit: Oliver White / Caritas Australia</a:t>
            </a:r>
          </a:p>
          <a:p>
            <a:pPr eaLnBrk="1" hangingPunct="1"/>
            <a:endParaRPr lang="en-US" altLang="en-US">
              <a:latin typeface="Arial" pitchFamily="34" charset="0"/>
            </a:endParaRPr>
          </a:p>
        </p:txBody>
      </p:sp>
    </p:spTree>
    <p:extLst>
      <p:ext uri="{BB962C8B-B14F-4D97-AF65-F5344CB8AC3E}">
        <p14:creationId xmlns:p14="http://schemas.microsoft.com/office/powerpoint/2010/main" val="220747108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There is nothing you can do.</a:t>
            </a:r>
          </a:p>
        </p:txBody>
      </p:sp>
    </p:spTree>
    <p:extLst>
      <p:ext uri="{BB962C8B-B14F-4D97-AF65-F5344CB8AC3E}">
        <p14:creationId xmlns:p14="http://schemas.microsoft.com/office/powerpoint/2010/main" val="23194307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pray they will be safe.</a:t>
            </a:r>
          </a:p>
        </p:txBody>
      </p:sp>
    </p:spTree>
    <p:extLst>
      <p:ext uri="{BB962C8B-B14F-4D97-AF65-F5344CB8AC3E}">
        <p14:creationId xmlns:p14="http://schemas.microsoft.com/office/powerpoint/2010/main" val="942663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cannot get comfortable in the truck.</a:t>
            </a:r>
          </a:p>
        </p:txBody>
      </p:sp>
    </p:spTree>
    <p:extLst>
      <p:ext uri="{BB962C8B-B14F-4D97-AF65-F5344CB8AC3E}">
        <p14:creationId xmlns:p14="http://schemas.microsoft.com/office/powerpoint/2010/main" val="3683018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The driver is in a hurry to get you to safety.</a:t>
            </a:r>
          </a:p>
        </p:txBody>
      </p:sp>
    </p:spTree>
    <p:extLst>
      <p:ext uri="{BB962C8B-B14F-4D97-AF65-F5344CB8AC3E}">
        <p14:creationId xmlns:p14="http://schemas.microsoft.com/office/powerpoint/2010/main" val="3388416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They speed along.</a:t>
            </a:r>
          </a:p>
        </p:txBody>
      </p:sp>
    </p:spTree>
    <p:extLst>
      <p:ext uri="{BB962C8B-B14F-4D97-AF65-F5344CB8AC3E}">
        <p14:creationId xmlns:p14="http://schemas.microsoft.com/office/powerpoint/2010/main" val="194889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2711624" y="2420888"/>
            <a:ext cx="6624736" cy="923330"/>
          </a:xfrm>
          <a:prstGeom prst="rect">
            <a:avLst/>
          </a:prstGeom>
          <a:noFill/>
        </p:spPr>
        <p:txBody>
          <a:bodyPr wrap="square" rtlCol="0">
            <a:spAutoFit/>
          </a:bodyPr>
          <a:lstStyle/>
          <a:p>
            <a:pPr algn="ctr"/>
            <a:r>
              <a:rPr lang="en-AU" sz="5400" dirty="0">
                <a:solidFill>
                  <a:srgbClr val="FBC858"/>
                </a:solidFill>
              </a:rPr>
              <a:t>Home</a:t>
            </a:r>
          </a:p>
        </p:txBody>
      </p:sp>
    </p:spTree>
    <p:extLst>
      <p:ext uri="{BB962C8B-B14F-4D97-AF65-F5344CB8AC3E}">
        <p14:creationId xmlns:p14="http://schemas.microsoft.com/office/powerpoint/2010/main" val="2276567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They almost lose control going around the corner.</a:t>
            </a:r>
          </a:p>
        </p:txBody>
      </p:sp>
    </p:spTree>
    <p:extLst>
      <p:ext uri="{BB962C8B-B14F-4D97-AF65-F5344CB8AC3E}">
        <p14:creationId xmlns:p14="http://schemas.microsoft.com/office/powerpoint/2010/main" val="3184570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breaks screech.</a:t>
            </a:r>
          </a:p>
        </p:txBody>
      </p:sp>
    </p:spTree>
    <p:extLst>
      <p:ext uri="{BB962C8B-B14F-4D97-AF65-F5344CB8AC3E}">
        <p14:creationId xmlns:p14="http://schemas.microsoft.com/office/powerpoint/2010/main" val="2354890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A bag that belongs to a family member flies out of the truck.</a:t>
            </a:r>
          </a:p>
        </p:txBody>
      </p:sp>
    </p:spTree>
    <p:extLst>
      <p:ext uri="{BB962C8B-B14F-4D97-AF65-F5344CB8AC3E}">
        <p14:creationId xmlns:p14="http://schemas.microsoft.com/office/powerpoint/2010/main" val="27458456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The driver cannot hear you shouting to stop.</a:t>
            </a:r>
          </a:p>
        </p:txBody>
      </p:sp>
    </p:spTree>
    <p:extLst>
      <p:ext uri="{BB962C8B-B14F-4D97-AF65-F5344CB8AC3E}">
        <p14:creationId xmlns:p14="http://schemas.microsoft.com/office/powerpoint/2010/main" val="804094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923330"/>
          </a:xfrm>
          <a:prstGeom prst="rect">
            <a:avLst/>
          </a:prstGeom>
          <a:noFill/>
        </p:spPr>
        <p:txBody>
          <a:bodyPr wrap="square" rtlCol="0">
            <a:spAutoFit/>
          </a:bodyPr>
          <a:lstStyle/>
          <a:p>
            <a:pPr algn="ctr"/>
            <a:r>
              <a:rPr lang="en-AU" sz="5400" dirty="0">
                <a:solidFill>
                  <a:schemeClr val="bg1"/>
                </a:solidFill>
              </a:rPr>
              <a:t>The bag is left far behind.</a:t>
            </a:r>
          </a:p>
        </p:txBody>
      </p:sp>
    </p:spTree>
    <p:extLst>
      <p:ext uri="{BB962C8B-B14F-4D97-AF65-F5344CB8AC3E}">
        <p14:creationId xmlns:p14="http://schemas.microsoft.com/office/powerpoint/2010/main" val="1283705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Two</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42144" y="2286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altLang="en-US" sz="3200" dirty="0">
                <a:latin typeface="ar"/>
              </a:rPr>
              <a:t>Your family member, ______________, lost everything. </a:t>
            </a:r>
            <a:br>
              <a:rPr lang="en-AU" altLang="en-US" sz="3200" dirty="0">
                <a:latin typeface="ar"/>
              </a:rPr>
            </a:br>
            <a:r>
              <a:rPr lang="en-AU" altLang="en-US" sz="3200" dirty="0">
                <a:latin typeface="ar"/>
              </a:rPr>
              <a:t>Help them make up for their loss by giving them something from your bag.</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They can take one thing from each family member</a:t>
            </a:r>
          </a:p>
          <a:p>
            <a:pPr marL="285750" indent="-285750">
              <a:lnSpc>
                <a:spcPct val="150000"/>
              </a:lnSpc>
            </a:pPr>
            <a:r>
              <a:rPr lang="en-AU" sz="1800" dirty="0">
                <a:latin typeface="+mj-lt"/>
              </a:rPr>
              <a:t>Discuss this with the rest of your family. </a:t>
            </a:r>
          </a:p>
          <a:p>
            <a:pPr marL="285750" indent="-285750">
              <a:lnSpc>
                <a:spcPct val="150000"/>
              </a:lnSpc>
            </a:pPr>
            <a:r>
              <a:rPr lang="en-AU" sz="1800" dirty="0">
                <a:latin typeface="+mj-lt"/>
              </a:rPr>
              <a:t>You have </a:t>
            </a:r>
            <a:r>
              <a:rPr lang="en-AU" sz="1800" b="1" dirty="0">
                <a:latin typeface="+mj-lt"/>
              </a:rPr>
              <a:t>2 minutes</a:t>
            </a:r>
            <a:r>
              <a:rPr lang="en-AU" sz="1800" dirty="0">
                <a:latin typeface="+mj-lt"/>
              </a:rPr>
              <a:t> to do this.</a:t>
            </a:r>
          </a:p>
          <a:p>
            <a:pPr marL="285750" indent="-285750">
              <a:lnSpc>
                <a:spcPct val="150000"/>
              </a:lnSpc>
            </a:pPr>
            <a:r>
              <a:rPr lang="en-AU" sz="1800" dirty="0">
                <a:latin typeface="+mj-lt"/>
              </a:rPr>
              <a:t>What do you have left?</a:t>
            </a: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31909247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923330"/>
          </a:xfrm>
          <a:prstGeom prst="rect">
            <a:avLst/>
          </a:prstGeom>
          <a:noFill/>
        </p:spPr>
        <p:txBody>
          <a:bodyPr wrap="square" rtlCol="0">
            <a:spAutoFit/>
          </a:bodyPr>
          <a:lstStyle/>
          <a:p>
            <a:pPr algn="ctr"/>
            <a:r>
              <a:rPr lang="en-AU" sz="5400" dirty="0">
                <a:solidFill>
                  <a:srgbClr val="FBC858"/>
                </a:solidFill>
              </a:rPr>
              <a:t>Tough mountain ranges</a:t>
            </a:r>
          </a:p>
        </p:txBody>
      </p:sp>
    </p:spTree>
    <p:extLst>
      <p:ext uri="{BB962C8B-B14F-4D97-AF65-F5344CB8AC3E}">
        <p14:creationId xmlns:p14="http://schemas.microsoft.com/office/powerpoint/2010/main" val="600809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The truck has to climb a steep mountain.</a:t>
            </a:r>
          </a:p>
        </p:txBody>
      </p:sp>
    </p:spTree>
    <p:extLst>
      <p:ext uri="{BB962C8B-B14F-4D97-AF65-F5344CB8AC3E}">
        <p14:creationId xmlns:p14="http://schemas.microsoft.com/office/powerpoint/2010/main" val="3666132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2585323"/>
          </a:xfrm>
          <a:prstGeom prst="rect">
            <a:avLst/>
          </a:prstGeom>
          <a:noFill/>
        </p:spPr>
        <p:txBody>
          <a:bodyPr wrap="square" rtlCol="0">
            <a:spAutoFit/>
          </a:bodyPr>
          <a:lstStyle/>
          <a:p>
            <a:pPr algn="ctr"/>
            <a:r>
              <a:rPr lang="en-AU" sz="5400" dirty="0">
                <a:solidFill>
                  <a:schemeClr val="bg1"/>
                </a:solidFill>
              </a:rPr>
              <a:t>It gets slower and slower and a strange choking noise comes from the engine. </a:t>
            </a:r>
          </a:p>
        </p:txBody>
      </p:sp>
    </p:spTree>
    <p:extLst>
      <p:ext uri="{BB962C8B-B14F-4D97-AF65-F5344CB8AC3E}">
        <p14:creationId xmlns:p14="http://schemas.microsoft.com/office/powerpoint/2010/main" val="2580438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wonder if this truck will ever get you to the coast. </a:t>
            </a:r>
          </a:p>
        </p:txBody>
      </p:sp>
    </p:spTree>
    <p:extLst>
      <p:ext uri="{BB962C8B-B14F-4D97-AF65-F5344CB8AC3E}">
        <p14:creationId xmlns:p14="http://schemas.microsoft.com/office/powerpoint/2010/main" val="3406313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2711624" y="2420888"/>
            <a:ext cx="6624736" cy="923330"/>
          </a:xfrm>
          <a:prstGeom prst="rect">
            <a:avLst/>
          </a:prstGeom>
          <a:noFill/>
        </p:spPr>
        <p:txBody>
          <a:bodyPr wrap="square" rtlCol="0">
            <a:spAutoFit/>
          </a:bodyPr>
          <a:lstStyle/>
          <a:p>
            <a:pPr algn="ctr"/>
            <a:r>
              <a:rPr lang="en-AU" sz="5400" dirty="0">
                <a:solidFill>
                  <a:schemeClr val="bg1"/>
                </a:solidFill>
              </a:rPr>
              <a:t>It is night</a:t>
            </a:r>
          </a:p>
        </p:txBody>
      </p:sp>
    </p:spTree>
    <p:extLst>
      <p:ext uri="{BB962C8B-B14F-4D97-AF65-F5344CB8AC3E}">
        <p14:creationId xmlns:p14="http://schemas.microsoft.com/office/powerpoint/2010/main" val="26848648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KEN_Laura Sheahan CRS  2011057748[1]  Somali refugees at Dagahaley refugee camp in Dada.JPG"/>
          <p:cNvPicPr>
            <a:picLocks noGrp="1" noChangeAspect="1"/>
          </p:cNvPicPr>
          <p:nvPr>
            <p:ph type="pic" sz="quarter" idx="10"/>
          </p:nvPr>
        </p:nvPicPr>
        <p:blipFill>
          <a:blip r:embed="rId3"/>
          <a:stretch>
            <a:fillRect/>
          </a:stretch>
        </p:blipFill>
        <p:spPr>
          <a:xfrm>
            <a:off x="0" y="-7144"/>
            <a:ext cx="12192000" cy="7260918"/>
          </a:xfrm>
        </p:spPr>
      </p:pic>
      <p:sp>
        <p:nvSpPr>
          <p:cNvPr id="35844" name="Text Placeholder 3"/>
          <p:cNvSpPr>
            <a:spLocks noGrp="1"/>
          </p:cNvSpPr>
          <p:nvPr>
            <p:ph type="body" sz="quarter" idx="11"/>
          </p:nvPr>
        </p:nvSpPr>
        <p:spPr bwMode="auto">
          <a:xfrm>
            <a:off x="7968208"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Catholic Relief Services / Laura Sheahan</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16365093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hear a mighty bang. </a:t>
            </a:r>
          </a:p>
        </p:txBody>
      </p:sp>
    </p:spTree>
    <p:extLst>
      <p:ext uri="{BB962C8B-B14F-4D97-AF65-F5344CB8AC3E}">
        <p14:creationId xmlns:p14="http://schemas.microsoft.com/office/powerpoint/2010/main" val="3145961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The truck grinds to a halt.</a:t>
            </a:r>
          </a:p>
        </p:txBody>
      </p:sp>
    </p:spTree>
    <p:extLst>
      <p:ext uri="{BB962C8B-B14F-4D97-AF65-F5344CB8AC3E}">
        <p14:creationId xmlns:p14="http://schemas.microsoft.com/office/powerpoint/2010/main" val="370825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 truck’s engine is broken and cannot be fixed.</a:t>
            </a:r>
          </a:p>
        </p:txBody>
      </p:sp>
    </p:spTree>
    <p:extLst>
      <p:ext uri="{BB962C8B-B14F-4D97-AF65-F5344CB8AC3E}">
        <p14:creationId xmlns:p14="http://schemas.microsoft.com/office/powerpoint/2010/main" val="1013662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must continue the journey on foot.</a:t>
            </a:r>
          </a:p>
        </p:txBody>
      </p:sp>
    </p:spTree>
    <p:extLst>
      <p:ext uri="{BB962C8B-B14F-4D97-AF65-F5344CB8AC3E}">
        <p14:creationId xmlns:p14="http://schemas.microsoft.com/office/powerpoint/2010/main" val="712217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find that your bag is too heavy to carry.</a:t>
            </a:r>
          </a:p>
        </p:txBody>
      </p:sp>
    </p:spTree>
    <p:extLst>
      <p:ext uri="{BB962C8B-B14F-4D97-AF65-F5344CB8AC3E}">
        <p14:creationId xmlns:p14="http://schemas.microsoft.com/office/powerpoint/2010/main" val="34987160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THREE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42144" y="2286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br>
              <a:rPr lang="en-AU" altLang="en-US" sz="3200" dirty="0">
                <a:latin typeface="ar"/>
              </a:rPr>
            </a:br>
            <a:r>
              <a:rPr lang="en-AU" altLang="en-US" sz="3200" dirty="0">
                <a:latin typeface="ar"/>
              </a:rPr>
              <a:t>Your bag is too heavy to carry. </a:t>
            </a:r>
            <a:br>
              <a:rPr lang="en-AU" altLang="en-US" sz="3200" dirty="0">
                <a:latin typeface="ar"/>
              </a:rPr>
            </a:br>
            <a:br>
              <a:rPr lang="en-AU" altLang="en-US" sz="3200" dirty="0">
                <a:latin typeface="ar"/>
              </a:rPr>
            </a:br>
            <a:r>
              <a:rPr lang="en-AU" altLang="en-US" sz="3200" dirty="0">
                <a:latin typeface="ar"/>
              </a:rPr>
              <a:t>Make it lighter by taking out the heaviest item.</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You have </a:t>
            </a:r>
            <a:r>
              <a:rPr lang="en-AU" sz="1800" b="1" dirty="0">
                <a:latin typeface="+mj-lt"/>
              </a:rPr>
              <a:t>2 minutes </a:t>
            </a:r>
            <a:r>
              <a:rPr lang="en-AU" sz="1800" dirty="0">
                <a:latin typeface="+mj-lt"/>
              </a:rPr>
              <a:t>to decide which item and to leave it behind.</a:t>
            </a:r>
          </a:p>
          <a:p>
            <a:pPr marL="285750" indent="-285750">
              <a:lnSpc>
                <a:spcPct val="150000"/>
              </a:lnSpc>
            </a:pPr>
            <a:r>
              <a:rPr lang="en-AU" sz="1800" dirty="0">
                <a:latin typeface="+mj-lt"/>
              </a:rPr>
              <a:t>What do you have left?</a:t>
            </a:r>
          </a:p>
          <a:p>
            <a:pPr marL="0" indent="0">
              <a:lnSpc>
                <a:spcPct val="150000"/>
              </a:lnSpc>
              <a:buNone/>
            </a:pPr>
            <a:endParaRPr lang="en-AU" sz="1800" dirty="0">
              <a:latin typeface="+mj-lt"/>
            </a:endParaRP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35049288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Journey on foot</a:t>
            </a:r>
          </a:p>
        </p:txBody>
      </p:sp>
    </p:spTree>
    <p:extLst>
      <p:ext uri="{BB962C8B-B14F-4D97-AF65-F5344CB8AC3E}">
        <p14:creationId xmlns:p14="http://schemas.microsoft.com/office/powerpoint/2010/main" val="32419832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struggle on but find it harder to keep going.</a:t>
            </a:r>
          </a:p>
        </p:txBody>
      </p:sp>
    </p:spTree>
    <p:extLst>
      <p:ext uri="{BB962C8B-B14F-4D97-AF65-F5344CB8AC3E}">
        <p14:creationId xmlns:p14="http://schemas.microsoft.com/office/powerpoint/2010/main" val="3378815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It is a hot day and the sun is beating down.</a:t>
            </a:r>
          </a:p>
        </p:txBody>
      </p:sp>
    </p:spTree>
    <p:extLst>
      <p:ext uri="{BB962C8B-B14F-4D97-AF65-F5344CB8AC3E}">
        <p14:creationId xmlns:p14="http://schemas.microsoft.com/office/powerpoint/2010/main" val="2855872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are about to go on an adventure to the unknown.</a:t>
            </a:r>
          </a:p>
        </p:txBody>
      </p:sp>
    </p:spTree>
    <p:extLst>
      <p:ext uri="{BB962C8B-B14F-4D97-AF65-F5344CB8AC3E}">
        <p14:creationId xmlns:p14="http://schemas.microsoft.com/office/powerpoint/2010/main" val="35375764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There has been no rain for more than a year.</a:t>
            </a:r>
          </a:p>
        </p:txBody>
      </p:sp>
    </p:spTree>
    <p:extLst>
      <p:ext uri="{BB962C8B-B14F-4D97-AF65-F5344CB8AC3E}">
        <p14:creationId xmlns:p14="http://schemas.microsoft.com/office/powerpoint/2010/main" val="18096010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One member of your family falls and hurts their leg.</a:t>
            </a:r>
          </a:p>
        </p:txBody>
      </p:sp>
    </p:spTree>
    <p:extLst>
      <p:ext uri="{BB962C8B-B14F-4D97-AF65-F5344CB8AC3E}">
        <p14:creationId xmlns:p14="http://schemas.microsoft.com/office/powerpoint/2010/main" val="8697534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p:spPr>
      </p:pic>
      <p:sp>
        <p:nvSpPr>
          <p:cNvPr id="35844" name="Text Placeholder 3"/>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Oliver White / Caritas Australia</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104048586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They cannot go on without help. </a:t>
            </a:r>
          </a:p>
        </p:txBody>
      </p:sp>
    </p:spTree>
    <p:extLst>
      <p:ext uri="{BB962C8B-B14F-4D97-AF65-F5344CB8AC3E}">
        <p14:creationId xmlns:p14="http://schemas.microsoft.com/office/powerpoint/2010/main" val="29851331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Two of you will have to carry them.</a:t>
            </a:r>
          </a:p>
        </p:txBody>
      </p:sp>
    </p:spTree>
    <p:extLst>
      <p:ext uri="{BB962C8B-B14F-4D97-AF65-F5344CB8AC3E}">
        <p14:creationId xmlns:p14="http://schemas.microsoft.com/office/powerpoint/2010/main" val="28532962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FOUR</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7145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altLang="en-US" sz="3200" dirty="0">
                <a:latin typeface="ar"/>
              </a:rPr>
              <a:t>These three people can no longer carry their bags. </a:t>
            </a:r>
            <a:br>
              <a:rPr lang="en-AU" altLang="en-US" sz="3200" dirty="0">
                <a:latin typeface="ar"/>
              </a:rPr>
            </a:br>
            <a:r>
              <a:rPr lang="en-AU" altLang="en-US" sz="3200" dirty="0">
                <a:latin typeface="ar"/>
              </a:rPr>
              <a:t>The rest of the family will have to help carry their belongings.</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Remember that no one may carry more than six items</a:t>
            </a:r>
          </a:p>
          <a:p>
            <a:pPr marL="285750" indent="-285750">
              <a:lnSpc>
                <a:spcPct val="150000"/>
              </a:lnSpc>
            </a:pPr>
            <a:r>
              <a:rPr lang="en-AU" sz="1800" dirty="0">
                <a:latin typeface="+mj-lt"/>
              </a:rPr>
              <a:t>Some things will have to be left behind.</a:t>
            </a:r>
          </a:p>
          <a:p>
            <a:pPr marL="285750" indent="-285750">
              <a:lnSpc>
                <a:spcPct val="150000"/>
              </a:lnSpc>
            </a:pPr>
            <a:r>
              <a:rPr lang="en-AU" sz="1800" dirty="0">
                <a:latin typeface="+mj-lt"/>
              </a:rPr>
              <a:t>You have </a:t>
            </a:r>
            <a:r>
              <a:rPr lang="en-AU" sz="1800" b="1" dirty="0">
                <a:latin typeface="+mj-lt"/>
              </a:rPr>
              <a:t>3 minutes </a:t>
            </a:r>
            <a:r>
              <a:rPr lang="en-AU" sz="1800" dirty="0">
                <a:latin typeface="+mj-lt"/>
              </a:rPr>
              <a:t>to do this. </a:t>
            </a:r>
          </a:p>
          <a:p>
            <a:pPr marL="285750" indent="-285750">
              <a:lnSpc>
                <a:spcPct val="150000"/>
              </a:lnSpc>
            </a:pPr>
            <a:r>
              <a:rPr lang="en-AU" sz="1800" dirty="0">
                <a:latin typeface="+mj-lt"/>
              </a:rPr>
              <a:t>Discuss with your family. </a:t>
            </a:r>
          </a:p>
          <a:p>
            <a:pPr marL="285750" indent="-285750">
              <a:lnSpc>
                <a:spcPct val="150000"/>
              </a:lnSpc>
            </a:pPr>
            <a:r>
              <a:rPr lang="en-AU" sz="1800" dirty="0">
                <a:latin typeface="+mj-lt"/>
              </a:rPr>
              <a:t>What do you have left? </a:t>
            </a:r>
          </a:p>
          <a:p>
            <a:pPr marL="0" indent="0">
              <a:lnSpc>
                <a:spcPct val="150000"/>
              </a:lnSpc>
              <a:buNone/>
            </a:pPr>
            <a:endParaRPr lang="en-AU" sz="1800" dirty="0">
              <a:latin typeface="+mj-lt"/>
            </a:endParaRP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812339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From the forest to the sea</a:t>
            </a:r>
          </a:p>
        </p:txBody>
      </p:sp>
    </p:spTree>
    <p:extLst>
      <p:ext uri="{BB962C8B-B14F-4D97-AF65-F5344CB8AC3E}">
        <p14:creationId xmlns:p14="http://schemas.microsoft.com/office/powerpoint/2010/main" val="31474749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continue to enter a thick green forest.</a:t>
            </a:r>
          </a:p>
        </p:txBody>
      </p:sp>
    </p:spTree>
    <p:extLst>
      <p:ext uri="{BB962C8B-B14F-4D97-AF65-F5344CB8AC3E}">
        <p14:creationId xmlns:p14="http://schemas.microsoft.com/office/powerpoint/2010/main" val="35504813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2585323"/>
          </a:xfrm>
          <a:prstGeom prst="rect">
            <a:avLst/>
          </a:prstGeom>
          <a:noFill/>
        </p:spPr>
        <p:txBody>
          <a:bodyPr wrap="square" rtlCol="0">
            <a:spAutoFit/>
          </a:bodyPr>
          <a:lstStyle/>
          <a:p>
            <a:pPr algn="ctr"/>
            <a:r>
              <a:rPr lang="en-AU" sz="5400" dirty="0">
                <a:solidFill>
                  <a:schemeClr val="bg1"/>
                </a:solidFill>
              </a:rPr>
              <a:t>You are all very tired, especially the oldest people in your family.</a:t>
            </a:r>
          </a:p>
        </p:txBody>
      </p:sp>
    </p:spTree>
    <p:extLst>
      <p:ext uri="{BB962C8B-B14F-4D97-AF65-F5344CB8AC3E}">
        <p14:creationId xmlns:p14="http://schemas.microsoft.com/office/powerpoint/2010/main" val="6612567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27608" y="-640751"/>
            <a:ext cx="12219608" cy="7645603"/>
          </a:xfrm>
        </p:spPr>
      </p:pic>
      <p:sp>
        <p:nvSpPr>
          <p:cNvPr id="35844" name="Text Placeholder 3"/>
          <p:cNvSpPr>
            <a:spLocks noGrp="1"/>
          </p:cNvSpPr>
          <p:nvPr>
            <p:ph type="body" sz="quarter" idx="11"/>
          </p:nvPr>
        </p:nvSpPr>
        <p:spPr bwMode="auto">
          <a:xfrm>
            <a:off x="7896200" y="630158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Internationalis</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21951460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don’t know what the future will hold.</a:t>
            </a:r>
          </a:p>
        </p:txBody>
      </p:sp>
    </p:spTree>
    <p:extLst>
      <p:ext uri="{BB962C8B-B14F-4D97-AF65-F5344CB8AC3E}">
        <p14:creationId xmlns:p14="http://schemas.microsoft.com/office/powerpoint/2010/main" val="22173595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to keep on going.</a:t>
            </a:r>
          </a:p>
        </p:txBody>
      </p:sp>
    </p:spTree>
    <p:extLst>
      <p:ext uri="{BB962C8B-B14F-4D97-AF65-F5344CB8AC3E}">
        <p14:creationId xmlns:p14="http://schemas.microsoft.com/office/powerpoint/2010/main" val="42166940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need to splash and cut your way through the trees.</a:t>
            </a:r>
          </a:p>
        </p:txBody>
      </p:sp>
    </p:spTree>
    <p:extLst>
      <p:ext uri="{BB962C8B-B14F-4D97-AF65-F5344CB8AC3E}">
        <p14:creationId xmlns:p14="http://schemas.microsoft.com/office/powerpoint/2010/main" val="33693806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What will you use to do this?</a:t>
            </a:r>
          </a:p>
        </p:txBody>
      </p:sp>
    </p:spTree>
    <p:extLst>
      <p:ext uri="{BB962C8B-B14F-4D97-AF65-F5344CB8AC3E}">
        <p14:creationId xmlns:p14="http://schemas.microsoft.com/office/powerpoint/2010/main" val="17263741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At last you can see the sea.</a:t>
            </a:r>
          </a:p>
        </p:txBody>
      </p:sp>
    </p:spTree>
    <p:extLst>
      <p:ext uri="{BB962C8B-B14F-4D97-AF65-F5344CB8AC3E}">
        <p14:creationId xmlns:p14="http://schemas.microsoft.com/office/powerpoint/2010/main" val="10779261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reached the coast.</a:t>
            </a:r>
          </a:p>
        </p:txBody>
      </p:sp>
    </p:spTree>
    <p:extLst>
      <p:ext uri="{BB962C8B-B14F-4D97-AF65-F5344CB8AC3E}">
        <p14:creationId xmlns:p14="http://schemas.microsoft.com/office/powerpoint/2010/main" val="36414276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FIVE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7145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The injured person and helpers can now carry their remaining belongings.</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Return the belongings to your family members. </a:t>
            </a:r>
          </a:p>
          <a:p>
            <a:pPr marL="285750" indent="-285750">
              <a:lnSpc>
                <a:spcPct val="150000"/>
              </a:lnSpc>
            </a:pPr>
            <a:r>
              <a:rPr lang="en-AU" sz="1800" dirty="0">
                <a:latin typeface="+mj-lt"/>
              </a:rPr>
              <a:t>You have </a:t>
            </a:r>
            <a:r>
              <a:rPr lang="en-AU" sz="1800" b="1" dirty="0">
                <a:latin typeface="+mj-lt"/>
              </a:rPr>
              <a:t>two minutes </a:t>
            </a:r>
            <a:r>
              <a:rPr lang="en-AU" sz="1800" dirty="0">
                <a:latin typeface="+mj-lt"/>
              </a:rPr>
              <a:t>to do this. </a:t>
            </a:r>
          </a:p>
          <a:p>
            <a:pPr marL="285750" indent="-285750">
              <a:lnSpc>
                <a:spcPct val="150000"/>
              </a:lnSpc>
            </a:pPr>
            <a:r>
              <a:rPr lang="en-AU" sz="1800" dirty="0">
                <a:latin typeface="+mj-lt"/>
              </a:rPr>
              <a:t>What do you have left? </a:t>
            </a:r>
          </a:p>
          <a:p>
            <a:pPr marL="0" indent="0">
              <a:lnSpc>
                <a:spcPct val="150000"/>
              </a:lnSpc>
              <a:buNone/>
            </a:pPr>
            <a:endParaRPr lang="en-AU" sz="1800" dirty="0">
              <a:latin typeface="+mj-lt"/>
            </a:endParaRP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0321506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505670"/>
            <a:ext cx="9505056" cy="923330"/>
          </a:xfrm>
          <a:prstGeom prst="rect">
            <a:avLst/>
          </a:prstGeom>
          <a:noFill/>
        </p:spPr>
        <p:txBody>
          <a:bodyPr wrap="square" rtlCol="0">
            <a:spAutoFit/>
          </a:bodyPr>
          <a:lstStyle/>
          <a:p>
            <a:pPr algn="ctr"/>
            <a:r>
              <a:rPr lang="en-AU" sz="5400" dirty="0">
                <a:solidFill>
                  <a:srgbClr val="FBC858"/>
                </a:solidFill>
              </a:rPr>
              <a:t>Splitting up</a:t>
            </a:r>
          </a:p>
        </p:txBody>
      </p:sp>
    </p:spTree>
    <p:extLst>
      <p:ext uri="{BB962C8B-B14F-4D97-AF65-F5344CB8AC3E}">
        <p14:creationId xmlns:p14="http://schemas.microsoft.com/office/powerpoint/2010/main" val="28954981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 fishing boats are waiting in the bay.</a:t>
            </a:r>
          </a:p>
        </p:txBody>
      </p:sp>
    </p:spTree>
    <p:extLst>
      <p:ext uri="{BB962C8B-B14F-4D97-AF65-F5344CB8AC3E}">
        <p14:creationId xmlns:p14="http://schemas.microsoft.com/office/powerpoint/2010/main" val="9695445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Unfortunately the boats are very small.</a:t>
            </a:r>
          </a:p>
        </p:txBody>
      </p:sp>
    </p:spTree>
    <p:extLst>
      <p:ext uri="{BB962C8B-B14F-4D97-AF65-F5344CB8AC3E}">
        <p14:creationId xmlns:p14="http://schemas.microsoft.com/office/powerpoint/2010/main" val="37295580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None can take more than four people.</a:t>
            </a:r>
          </a:p>
        </p:txBody>
      </p:sp>
    </p:spTree>
    <p:extLst>
      <p:ext uri="{BB962C8B-B14F-4D97-AF65-F5344CB8AC3E}">
        <p14:creationId xmlns:p14="http://schemas.microsoft.com/office/powerpoint/2010/main" val="2265124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923330"/>
          </a:xfrm>
          <a:prstGeom prst="rect">
            <a:avLst/>
          </a:prstGeom>
          <a:noFill/>
        </p:spPr>
        <p:txBody>
          <a:bodyPr wrap="square" rtlCol="0">
            <a:spAutoFit/>
          </a:bodyPr>
          <a:lstStyle/>
          <a:p>
            <a:pPr algn="ctr"/>
            <a:r>
              <a:rPr lang="en-AU" sz="5400" dirty="0">
                <a:solidFill>
                  <a:schemeClr val="bg1"/>
                </a:solidFill>
              </a:rPr>
              <a:t>You have to leave your home.</a:t>
            </a:r>
          </a:p>
        </p:txBody>
      </p:sp>
    </p:spTree>
    <p:extLst>
      <p:ext uri="{BB962C8B-B14F-4D97-AF65-F5344CB8AC3E}">
        <p14:creationId xmlns:p14="http://schemas.microsoft.com/office/powerpoint/2010/main" val="27937061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Your family must split up.</a:t>
            </a:r>
          </a:p>
        </p:txBody>
      </p:sp>
    </p:spTree>
    <p:extLst>
      <p:ext uri="{BB962C8B-B14F-4D97-AF65-F5344CB8AC3E}">
        <p14:creationId xmlns:p14="http://schemas.microsoft.com/office/powerpoint/2010/main" val="35630215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24680" y="0"/>
            <a:ext cx="12192000" cy="6858000"/>
          </a:xfrm>
        </p:spPr>
      </p:pic>
      <p:sp>
        <p:nvSpPr>
          <p:cNvPr id="35844" name="Text Placeholder 3"/>
          <p:cNvSpPr>
            <a:spLocks noGrp="1"/>
          </p:cNvSpPr>
          <p:nvPr>
            <p:ph type="body" sz="quarter" idx="11"/>
          </p:nvPr>
        </p:nvSpPr>
        <p:spPr bwMode="auto">
          <a:xfrm>
            <a:off x="8253362"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Catholic Relief Services</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94118384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This is very hard.</a:t>
            </a:r>
          </a:p>
        </p:txBody>
      </p:sp>
    </p:spTree>
    <p:extLst>
      <p:ext uri="{BB962C8B-B14F-4D97-AF65-F5344CB8AC3E}">
        <p14:creationId xmlns:p14="http://schemas.microsoft.com/office/powerpoint/2010/main" val="40244030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become very upset.</a:t>
            </a:r>
          </a:p>
        </p:txBody>
      </p:sp>
    </p:spTree>
    <p:extLst>
      <p:ext uri="{BB962C8B-B14F-4D97-AF65-F5344CB8AC3E}">
        <p14:creationId xmlns:p14="http://schemas.microsoft.com/office/powerpoint/2010/main" val="11197274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want to stay together.</a:t>
            </a:r>
          </a:p>
        </p:txBody>
      </p:sp>
    </p:spTree>
    <p:extLst>
      <p:ext uri="{BB962C8B-B14F-4D97-AF65-F5344CB8AC3E}">
        <p14:creationId xmlns:p14="http://schemas.microsoft.com/office/powerpoint/2010/main" val="27908374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are frightened of what might happen.</a:t>
            </a:r>
          </a:p>
        </p:txBody>
      </p:sp>
    </p:spTree>
    <p:extLst>
      <p:ext uri="{BB962C8B-B14F-4D97-AF65-F5344CB8AC3E}">
        <p14:creationId xmlns:p14="http://schemas.microsoft.com/office/powerpoint/2010/main" val="17246476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no choice.</a:t>
            </a:r>
          </a:p>
        </p:txBody>
      </p:sp>
    </p:spTree>
    <p:extLst>
      <p:ext uri="{BB962C8B-B14F-4D97-AF65-F5344CB8AC3E}">
        <p14:creationId xmlns:p14="http://schemas.microsoft.com/office/powerpoint/2010/main" val="2737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SIX</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143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Your family must split up into groups of four</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Who will you go with?</a:t>
            </a:r>
          </a:p>
          <a:p>
            <a:pPr marL="285750" indent="-285750">
              <a:lnSpc>
                <a:spcPct val="150000"/>
              </a:lnSpc>
            </a:pPr>
            <a:r>
              <a:rPr lang="en-AU" sz="1800" dirty="0">
                <a:latin typeface="+mj-lt"/>
              </a:rPr>
              <a:t>You have </a:t>
            </a:r>
            <a:r>
              <a:rPr lang="en-AU" sz="1800" b="1" dirty="0">
                <a:latin typeface="+mj-lt"/>
              </a:rPr>
              <a:t>2 minutes</a:t>
            </a:r>
            <a:r>
              <a:rPr lang="en-AU" sz="1800" dirty="0">
                <a:latin typeface="+mj-lt"/>
              </a:rPr>
              <a:t> to sort out your groups</a:t>
            </a:r>
            <a:r>
              <a:rPr lang="en-AU" sz="1800" dirty="0">
                <a:latin typeface="ar"/>
              </a:rPr>
              <a:t>.</a:t>
            </a:r>
          </a:p>
          <a:p>
            <a:pPr marL="0" indent="0">
              <a:lnSpc>
                <a:spcPct val="150000"/>
              </a:lnSpc>
              <a:buNone/>
            </a:pPr>
            <a:endParaRPr lang="en-AU" sz="1800" dirty="0">
              <a:latin typeface="+mj-lt"/>
            </a:endParaRP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26654197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The fishing boat</a:t>
            </a:r>
            <a:endParaRPr lang="en-AU" sz="5400" dirty="0">
              <a:solidFill>
                <a:schemeClr val="bg1"/>
              </a:solidFill>
            </a:endParaRPr>
          </a:p>
        </p:txBody>
      </p:sp>
    </p:spTree>
    <p:extLst>
      <p:ext uri="{BB962C8B-B14F-4D97-AF65-F5344CB8AC3E}">
        <p14:creationId xmlns:p14="http://schemas.microsoft.com/office/powerpoint/2010/main" val="13547271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They demand payment.</a:t>
            </a:r>
          </a:p>
        </p:txBody>
      </p:sp>
    </p:spTree>
    <p:extLst>
      <p:ext uri="{BB962C8B-B14F-4D97-AF65-F5344CB8AC3E}">
        <p14:creationId xmlns:p14="http://schemas.microsoft.com/office/powerpoint/2010/main" val="104999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know you may never be able to return.</a:t>
            </a:r>
          </a:p>
        </p:txBody>
      </p:sp>
    </p:spTree>
    <p:extLst>
      <p:ext uri="{BB962C8B-B14F-4D97-AF65-F5344CB8AC3E}">
        <p14:creationId xmlns:p14="http://schemas.microsoft.com/office/powerpoint/2010/main" val="18587475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You have no money.</a:t>
            </a:r>
          </a:p>
        </p:txBody>
      </p:sp>
    </p:spTree>
    <p:extLst>
      <p:ext uri="{BB962C8B-B14F-4D97-AF65-F5344CB8AC3E}">
        <p14:creationId xmlns:p14="http://schemas.microsoft.com/office/powerpoint/2010/main" val="13722680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They agree to let you on board…</a:t>
            </a:r>
          </a:p>
        </p:txBody>
      </p:sp>
    </p:spTree>
    <p:extLst>
      <p:ext uri="{BB962C8B-B14F-4D97-AF65-F5344CB8AC3E}">
        <p14:creationId xmlns:p14="http://schemas.microsoft.com/office/powerpoint/2010/main" val="33294319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in exchange for the most valuable thing in your bag.</a:t>
            </a:r>
          </a:p>
        </p:txBody>
      </p:sp>
    </p:spTree>
    <p:extLst>
      <p:ext uri="{BB962C8B-B14F-4D97-AF65-F5344CB8AC3E}">
        <p14:creationId xmlns:p14="http://schemas.microsoft.com/office/powerpoint/2010/main" val="2926421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 boat is leaving in 4 minutes.</a:t>
            </a:r>
          </a:p>
        </p:txBody>
      </p:sp>
    </p:spTree>
    <p:extLst>
      <p:ext uri="{BB962C8B-B14F-4D97-AF65-F5344CB8AC3E}">
        <p14:creationId xmlns:p14="http://schemas.microsoft.com/office/powerpoint/2010/main" val="27637745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You must decide what you will give them.</a:t>
            </a:r>
          </a:p>
        </p:txBody>
      </p:sp>
    </p:spTree>
    <p:extLst>
      <p:ext uri="{BB962C8B-B14F-4D97-AF65-F5344CB8AC3E}">
        <p14:creationId xmlns:p14="http://schemas.microsoft.com/office/powerpoint/2010/main" val="8037434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Seven</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340768"/>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The boat is very small and they now say that you have too much luggage</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70810" y="2879881"/>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No one may carry more than </a:t>
            </a:r>
            <a:r>
              <a:rPr lang="en-AU" sz="1800" b="1" dirty="0">
                <a:latin typeface="+mj-lt"/>
              </a:rPr>
              <a:t>two things</a:t>
            </a:r>
            <a:r>
              <a:rPr lang="en-AU" sz="1800" dirty="0">
                <a:latin typeface="+mj-lt"/>
              </a:rPr>
              <a:t>. </a:t>
            </a:r>
          </a:p>
          <a:p>
            <a:pPr marL="285750" indent="-285750">
              <a:lnSpc>
                <a:spcPct val="150000"/>
              </a:lnSpc>
            </a:pPr>
            <a:r>
              <a:rPr lang="en-AU" sz="1800" dirty="0">
                <a:latin typeface="+mj-lt"/>
              </a:rPr>
              <a:t>Talk with the others in your family and decide what can be shared and what must be left behind.</a:t>
            </a:r>
          </a:p>
          <a:p>
            <a:pPr marL="285750" indent="-285750">
              <a:lnSpc>
                <a:spcPct val="150000"/>
              </a:lnSpc>
            </a:pPr>
            <a:r>
              <a:rPr lang="en-AU" sz="1800" dirty="0">
                <a:latin typeface="+mj-lt"/>
              </a:rPr>
              <a:t>You have </a:t>
            </a:r>
            <a:r>
              <a:rPr lang="en-AU" sz="1800" b="1" dirty="0">
                <a:latin typeface="+mj-lt"/>
              </a:rPr>
              <a:t>4 minutes.</a:t>
            </a:r>
          </a:p>
          <a:p>
            <a:pPr marL="285750" indent="-285750">
              <a:lnSpc>
                <a:spcPct val="150000"/>
              </a:lnSpc>
            </a:pPr>
            <a:r>
              <a:rPr lang="en-AU" sz="1800" dirty="0">
                <a:latin typeface="+mj-lt"/>
              </a:rPr>
              <a:t>What do you have left? </a:t>
            </a: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0802640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 boat sets sail.</a:t>
            </a:r>
          </a:p>
        </p:txBody>
      </p:sp>
    </p:spTree>
    <p:extLst>
      <p:ext uri="{BB962C8B-B14F-4D97-AF65-F5344CB8AC3E}">
        <p14:creationId xmlns:p14="http://schemas.microsoft.com/office/powerpoint/2010/main" val="14479351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 sea is rough and stormy.</a:t>
            </a:r>
          </a:p>
        </p:txBody>
      </p:sp>
    </p:spTree>
    <p:extLst>
      <p:ext uri="{BB962C8B-B14F-4D97-AF65-F5344CB8AC3E}">
        <p14:creationId xmlns:p14="http://schemas.microsoft.com/office/powerpoint/2010/main" val="10249885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 boat starts to leak and sea water floods in.</a:t>
            </a:r>
          </a:p>
        </p:txBody>
      </p:sp>
    </p:spTree>
    <p:extLst>
      <p:ext uri="{BB962C8B-B14F-4D97-AF65-F5344CB8AC3E}">
        <p14:creationId xmlns:p14="http://schemas.microsoft.com/office/powerpoint/2010/main" val="23599528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Syrian ref ex Turkey ... Ben White CAFOD  Oct15    22092745.jpg"/>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626384"/>
            <a:ext cx="12192000" cy="7484384"/>
          </a:xfrm>
        </p:spPr>
      </p:pic>
      <p:sp>
        <p:nvSpPr>
          <p:cNvPr id="35844" name="Text Placeholder 3"/>
          <p:cNvSpPr>
            <a:spLocks noGrp="1"/>
          </p:cNvSpPr>
          <p:nvPr>
            <p:ph type="body" sz="quarter" idx="11"/>
          </p:nvPr>
        </p:nvSpPr>
        <p:spPr bwMode="auto">
          <a:xfrm>
            <a:off x="7937711"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CAFOD/ Ben White</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180738794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War has broken out in your country.</a:t>
            </a:r>
          </a:p>
        </p:txBody>
      </p:sp>
    </p:spTree>
    <p:extLst>
      <p:ext uri="{BB962C8B-B14F-4D97-AF65-F5344CB8AC3E}">
        <p14:creationId xmlns:p14="http://schemas.microsoft.com/office/powerpoint/2010/main" val="20642674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EIGHT</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665874" y="1912268"/>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You manage to save your bag, but it is soaking wet and anything that could be damaged by water is ruined.</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4050" y="3429001"/>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r>
              <a:rPr lang="en-AU" sz="1800" dirty="0">
                <a:latin typeface="ar"/>
              </a:rPr>
              <a:t>You have </a:t>
            </a:r>
            <a:r>
              <a:rPr lang="en-AU" sz="1800" b="1" dirty="0">
                <a:latin typeface="ar"/>
              </a:rPr>
              <a:t>2 minutes </a:t>
            </a:r>
            <a:r>
              <a:rPr lang="en-AU" sz="1800" dirty="0">
                <a:latin typeface="ar"/>
              </a:rPr>
              <a:t>to check the belongings in your bag and throw away anything that is spoiled.</a:t>
            </a:r>
          </a:p>
          <a:p>
            <a:endParaRPr lang="en-AU" sz="1800" dirty="0">
              <a:latin typeface="ar"/>
            </a:endParaRPr>
          </a:p>
          <a:p>
            <a:pPr marL="285750" indent="-285750"/>
            <a:r>
              <a:rPr lang="en-AU" sz="1800" dirty="0">
                <a:latin typeface="ar"/>
              </a:rPr>
              <a:t>What do you have left? </a:t>
            </a: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6467125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At last you can see the land.</a:t>
            </a:r>
          </a:p>
        </p:txBody>
      </p:sp>
    </p:spTree>
    <p:extLst>
      <p:ext uri="{BB962C8B-B14F-4D97-AF65-F5344CB8AC3E}">
        <p14:creationId xmlns:p14="http://schemas.microsoft.com/office/powerpoint/2010/main" val="321038288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It has been a terrible journey!</a:t>
            </a:r>
          </a:p>
        </p:txBody>
      </p:sp>
    </p:spTree>
    <p:extLst>
      <p:ext uri="{BB962C8B-B14F-4D97-AF65-F5344CB8AC3E}">
        <p14:creationId xmlns:p14="http://schemas.microsoft.com/office/powerpoint/2010/main" val="357765861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2585323"/>
          </a:xfrm>
          <a:prstGeom prst="rect">
            <a:avLst/>
          </a:prstGeom>
          <a:noFill/>
        </p:spPr>
        <p:txBody>
          <a:bodyPr wrap="square" rtlCol="0">
            <a:spAutoFit/>
          </a:bodyPr>
          <a:lstStyle/>
          <a:p>
            <a:pPr algn="ctr"/>
            <a:r>
              <a:rPr lang="en-AU" sz="5400" dirty="0">
                <a:solidFill>
                  <a:schemeClr val="bg1"/>
                </a:solidFill>
              </a:rPr>
              <a:t>You are anxious to find out what has happened to the others in your family.</a:t>
            </a:r>
          </a:p>
        </p:txBody>
      </p:sp>
    </p:spTree>
    <p:extLst>
      <p:ext uri="{BB962C8B-B14F-4D97-AF65-F5344CB8AC3E}">
        <p14:creationId xmlns:p14="http://schemas.microsoft.com/office/powerpoint/2010/main" val="16095068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1754326"/>
          </a:xfrm>
          <a:prstGeom prst="rect">
            <a:avLst/>
          </a:prstGeom>
          <a:noFill/>
        </p:spPr>
        <p:txBody>
          <a:bodyPr wrap="square" rtlCol="0">
            <a:spAutoFit/>
          </a:bodyPr>
          <a:lstStyle/>
          <a:p>
            <a:pPr algn="ctr"/>
            <a:r>
              <a:rPr lang="en-AU" sz="5400" dirty="0">
                <a:solidFill>
                  <a:schemeClr val="bg1"/>
                </a:solidFill>
              </a:rPr>
              <a:t>You hoped they have arrived safely too.</a:t>
            </a:r>
          </a:p>
        </p:txBody>
      </p:sp>
    </p:spTree>
    <p:extLst>
      <p:ext uri="{BB962C8B-B14F-4D97-AF65-F5344CB8AC3E}">
        <p14:creationId xmlns:p14="http://schemas.microsoft.com/office/powerpoint/2010/main" val="9886223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923330"/>
          </a:xfrm>
          <a:prstGeom prst="rect">
            <a:avLst/>
          </a:prstGeom>
          <a:noFill/>
        </p:spPr>
        <p:txBody>
          <a:bodyPr wrap="square" rtlCol="0">
            <a:spAutoFit/>
          </a:bodyPr>
          <a:lstStyle/>
          <a:p>
            <a:pPr algn="ctr"/>
            <a:r>
              <a:rPr lang="en-AU" sz="5400" dirty="0">
                <a:solidFill>
                  <a:schemeClr val="bg1"/>
                </a:solidFill>
              </a:rPr>
              <a:t>What will happen now?</a:t>
            </a:r>
          </a:p>
        </p:txBody>
      </p:sp>
    </p:spTree>
    <p:extLst>
      <p:ext uri="{BB962C8B-B14F-4D97-AF65-F5344CB8AC3E}">
        <p14:creationId xmlns:p14="http://schemas.microsoft.com/office/powerpoint/2010/main" val="32895401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168" y="-19842"/>
            <a:ext cx="12192000" cy="6858000"/>
          </a:xfrm>
        </p:spPr>
      </p:pic>
      <p:sp>
        <p:nvSpPr>
          <p:cNvPr id="35844" name="Text Placeholder 3"/>
          <p:cNvSpPr>
            <a:spLocks noGrp="1"/>
          </p:cNvSpPr>
          <p:nvPr>
            <p:ph type="body" sz="quarter" idx="11"/>
          </p:nvPr>
        </p:nvSpPr>
        <p:spPr bwMode="auto">
          <a:xfrm>
            <a:off x="7896200" y="6602415"/>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Internationalis/ CLMC J. Khoury</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437339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1754326"/>
          </a:xfrm>
          <a:prstGeom prst="rect">
            <a:avLst/>
          </a:prstGeom>
          <a:noFill/>
        </p:spPr>
        <p:txBody>
          <a:bodyPr wrap="square" rtlCol="0">
            <a:spAutoFit/>
          </a:bodyPr>
          <a:lstStyle/>
          <a:p>
            <a:pPr algn="ctr"/>
            <a:r>
              <a:rPr lang="en-AU" sz="5400" dirty="0">
                <a:solidFill>
                  <a:schemeClr val="bg1"/>
                </a:solidFill>
              </a:rPr>
              <a:t>You don’t know but you hope for peace and safety.</a:t>
            </a:r>
          </a:p>
        </p:txBody>
      </p:sp>
    </p:spTree>
    <p:extLst>
      <p:ext uri="{BB962C8B-B14F-4D97-AF65-F5344CB8AC3E}">
        <p14:creationId xmlns:p14="http://schemas.microsoft.com/office/powerpoint/2010/main" val="39166645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911424" y="-459432"/>
            <a:ext cx="9144000" cy="1440160"/>
          </a:xfrm>
        </p:spPr>
        <p:txBody>
          <a:bodyPr/>
          <a:lstStyle/>
          <a:p>
            <a:r>
              <a:rPr lang="en-AU" dirty="0"/>
              <a:t>FACTS</a:t>
            </a:r>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8738" y="1290216"/>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endParaRPr lang="en-AU" sz="1800" dirty="0">
              <a:latin typeface="+mj-lt"/>
            </a:endParaRPr>
          </a:p>
          <a:p>
            <a:pPr marL="0" indent="0">
              <a:buNone/>
            </a:pPr>
            <a:r>
              <a:rPr lang="en-AU" sz="2800" dirty="0">
                <a:latin typeface="+mj-lt"/>
              </a:rPr>
              <a:t>There are many reasons people are forced to flee their homes:</a:t>
            </a:r>
          </a:p>
          <a:p>
            <a:pPr marL="0" indent="0">
              <a:buNone/>
            </a:pPr>
            <a:endParaRPr lang="en-AU" sz="2800" dirty="0">
              <a:latin typeface="+mj-lt"/>
            </a:endParaRPr>
          </a:p>
          <a:p>
            <a:r>
              <a:rPr lang="en-AU" sz="2800" dirty="0">
                <a:latin typeface="+mj-lt"/>
              </a:rPr>
              <a:t>War</a:t>
            </a:r>
          </a:p>
          <a:p>
            <a:r>
              <a:rPr lang="en-AU" sz="2800" dirty="0">
                <a:latin typeface="+mj-lt"/>
              </a:rPr>
              <a:t>Persecution</a:t>
            </a:r>
          </a:p>
          <a:p>
            <a:r>
              <a:rPr lang="en-AU" sz="2800" dirty="0">
                <a:latin typeface="+mj-lt"/>
              </a:rPr>
              <a:t>Famine</a:t>
            </a:r>
          </a:p>
          <a:p>
            <a:r>
              <a:rPr lang="en-AU" sz="2800" dirty="0">
                <a:latin typeface="+mj-lt"/>
              </a:rPr>
              <a:t>Violence</a:t>
            </a:r>
          </a:p>
          <a:p>
            <a:r>
              <a:rPr lang="en-AU" sz="2800" dirty="0">
                <a:latin typeface="+mj-lt"/>
              </a:rPr>
              <a:t>Natural disasters</a:t>
            </a:r>
          </a:p>
          <a:p>
            <a:r>
              <a:rPr lang="en-AU" sz="2800" dirty="0">
                <a:latin typeface="+mj-lt"/>
              </a:rPr>
              <a:t>Fear</a:t>
            </a:r>
          </a:p>
        </p:txBody>
      </p:sp>
    </p:spTree>
    <p:extLst>
      <p:ext uri="{BB962C8B-B14F-4D97-AF65-F5344CB8AC3E}">
        <p14:creationId xmlns:p14="http://schemas.microsoft.com/office/powerpoint/2010/main" val="1197717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111052"/>
            <a:ext cx="5184574" cy="3771800"/>
          </a:xfrm>
        </p:spPr>
        <p:txBody>
          <a:bodyPr/>
          <a:lstStyle/>
          <a:p>
            <a:pPr>
              <a:lnSpc>
                <a:spcPct val="150000"/>
              </a:lnSpc>
            </a:pPr>
            <a:r>
              <a:rPr lang="en-AU" sz="2800"/>
              <a:t>A person uprooted by conflict can remain displaced anywhere between 4-40 years.</a:t>
            </a:r>
          </a:p>
          <a:p>
            <a:pPr>
              <a:lnSpc>
                <a:spcPct val="150000"/>
              </a:lnSpc>
            </a:pPr>
            <a:r>
              <a:rPr lang="en-AU" sz="2800"/>
              <a:t>This is dependent on the nature and duration of the conflict they are fleeing.</a:t>
            </a:r>
            <a:endParaRPr lang="en-AU" sz="2800" dirty="0"/>
          </a:p>
        </p:txBody>
      </p:sp>
      <p:sp>
        <p:nvSpPr>
          <p:cNvPr id="9" name="Freeform 1">
            <a:extLst>
              <a:ext uri="{FF2B5EF4-FFF2-40B4-BE49-F238E27FC236}">
                <a16:creationId xmlns:a16="http://schemas.microsoft.com/office/drawing/2014/main" id="{A6DFC704-7552-41BE-83FC-D5AD6FB58840}"/>
              </a:ext>
            </a:extLst>
          </p:cNvPr>
          <p:cNvSpPr>
            <a:spLocks noChangeArrowheads="1"/>
          </p:cNvSpPr>
          <p:nvPr/>
        </p:nvSpPr>
        <p:spPr bwMode="auto">
          <a:xfrm>
            <a:off x="6384032" y="1111052"/>
            <a:ext cx="5568197" cy="4118148"/>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txBody>
          <a:bodyPr wrap="none" anchor="ctr"/>
          <a:lstStyle/>
          <a:p>
            <a:endParaRPr lang="en-AU"/>
          </a:p>
        </p:txBody>
      </p:sp>
      <p:sp>
        <p:nvSpPr>
          <p:cNvPr id="10" name="TextBox 9">
            <a:extLst>
              <a:ext uri="{FF2B5EF4-FFF2-40B4-BE49-F238E27FC236}">
                <a16:creationId xmlns:a16="http://schemas.microsoft.com/office/drawing/2014/main" id="{73DBF53D-017F-40CD-B19D-2ACCF1E0D062}"/>
              </a:ext>
            </a:extLst>
          </p:cNvPr>
          <p:cNvSpPr txBox="1"/>
          <p:nvPr/>
        </p:nvSpPr>
        <p:spPr>
          <a:xfrm>
            <a:off x="8315390" y="5322113"/>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Paul Jeffrey / ACT-Caritas</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066591" cy="246221"/>
          </a:xfrm>
          <a:prstGeom prst="rect">
            <a:avLst/>
          </a:prstGeom>
        </p:spPr>
        <p:txBody>
          <a:bodyPr wrap="none">
            <a:spAutoFit/>
          </a:bodyPr>
          <a:lstStyle/>
          <a:p>
            <a:pPr defTabSz="914400">
              <a:defRPr/>
            </a:pPr>
            <a:r>
              <a:rPr lang="en-AU" sz="1000" dirty="0"/>
              <a:t>Source: </a:t>
            </a:r>
            <a:r>
              <a:rPr lang="en-AU" sz="1000" dirty="0">
                <a:hlinkClick r:id="rId4">
                  <a:extLst>
                    <a:ext uri="{A12FA001-AC4F-418D-AE19-62706E023703}">
                      <ahyp:hlinkClr xmlns:ahyp="http://schemas.microsoft.com/office/drawing/2018/hyperlinkcolor" val="tx"/>
                    </a:ext>
                  </a:extLst>
                </a:hlinkClick>
              </a:rPr>
              <a:t>World Bank</a:t>
            </a:r>
            <a:r>
              <a:rPr lang="en-AU" sz="1000" dirty="0"/>
              <a:t> and </a:t>
            </a:r>
            <a:r>
              <a:rPr lang="en-AU" sz="1000" dirty="0">
                <a:hlinkClick r:id="rId5">
                  <a:extLst>
                    <a:ext uri="{A12FA001-AC4F-418D-AE19-62706E023703}">
                      <ahyp:hlinkClr xmlns:ahyp="http://schemas.microsoft.com/office/drawing/2018/hyperlinkcolor" val="tx"/>
                    </a:ext>
                  </a:extLst>
                </a:hlinkClick>
              </a:rPr>
              <a:t>UNHCR</a:t>
            </a:r>
            <a:endParaRPr lang="en-AU" sz="1000" dirty="0"/>
          </a:p>
        </p:txBody>
      </p:sp>
    </p:spTree>
    <p:extLst>
      <p:ext uri="{BB962C8B-B14F-4D97-AF65-F5344CB8AC3E}">
        <p14:creationId xmlns:p14="http://schemas.microsoft.com/office/powerpoint/2010/main" val="1657575615"/>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0D18022CAF0CF4E8F2A2F1633DCF88F" ma:contentTypeVersion="15" ma:contentTypeDescription="Create a new document." ma:contentTypeScope="" ma:versionID="77d3c1a71311ac48f29f9e054f880254">
  <xsd:schema xmlns:xsd="http://www.w3.org/2001/XMLSchema" xmlns:xs="http://www.w3.org/2001/XMLSchema" xmlns:p="http://schemas.microsoft.com/office/2006/metadata/properties" xmlns:ns3="827c324d-dd95-45ea-85ed-7126813b518f" xmlns:ns4="9e00334d-dd00-4f78-9815-2808d8351382" targetNamespace="http://schemas.microsoft.com/office/2006/metadata/properties" ma:root="true" ma:fieldsID="b03ec1676bad73eaa6decd1c59ebccc2" ns3:_="" ns4:_="">
    <xsd:import namespace="827c324d-dd95-45ea-85ed-7126813b518f"/>
    <xsd:import namespace="9e00334d-dd00-4f78-9815-2808d8351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7c324d-dd95-45ea-85ed-7126813b518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e00334d-dd00-4f78-9815-2808d8351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Location" ma:index="17" nillable="true" ma:displayName="MediaServiceLocation" ma:descrip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CE9FC7-F488-4CBC-BC57-3C13B4B4EA8E}">
  <ds:schemaRefs>
    <ds:schemaRef ds:uri="http://schemas.microsoft.com/office/2006/documentManagement/types"/>
    <ds:schemaRef ds:uri="827c324d-dd95-45ea-85ed-7126813b518f"/>
    <ds:schemaRef ds:uri="http://purl.org/dc/dcmitype/"/>
    <ds:schemaRef ds:uri="http://purl.org/dc/term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9e00334d-dd00-4f78-9815-2808d8351382"/>
    <ds:schemaRef ds:uri="http://www.w3.org/XML/1998/namespace"/>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F3452F8B-7746-4EB9-8B94-108958A652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7c324d-dd95-45ea-85ed-7126813b518f"/>
    <ds:schemaRef ds:uri="9e00334d-dd00-4f78-9815-2808d8351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11703</TotalTime>
  <Words>2419</Words>
  <Application>Microsoft Office PowerPoint</Application>
  <PresentationFormat>Widescreen</PresentationFormat>
  <Paragraphs>293</Paragraphs>
  <Slides>120</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120</vt:i4>
      </vt:variant>
    </vt:vector>
  </HeadingPairs>
  <TitlesOfParts>
    <vt:vector size="127" baseType="lpstr">
      <vt:lpstr>ar</vt:lpstr>
      <vt:lpstr>Arial</vt:lpstr>
      <vt:lpstr>Calibri</vt:lpstr>
      <vt:lpstr>Roboto</vt:lpstr>
      <vt:lpstr>Roboto light</vt:lpstr>
      <vt:lpstr>Roboto Medium</vt:lpstr>
      <vt:lpstr>Education PPT Template</vt:lpstr>
      <vt:lpstr>Refugee crisis simulation</vt:lpstr>
      <vt:lpstr>Presenter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Two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THREE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FOUR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FIVE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SIX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Seven</vt:lpstr>
      <vt:lpstr>PowerPoint Presentation</vt:lpstr>
      <vt:lpstr>PowerPoint Presentation</vt:lpstr>
      <vt:lpstr>PowerPoint Presentation</vt:lpstr>
      <vt:lpstr>PowerPoint Presentation</vt:lpstr>
      <vt:lpstr>Task EIGHT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FACTS</vt:lpstr>
      <vt:lpstr>PowerPoint Presentation</vt:lpstr>
      <vt:lpstr>PowerPoint Presentation</vt:lpstr>
      <vt:lpstr>PowerPoint Presentation</vt:lpstr>
      <vt:lpstr>PowerPoint Presentation</vt:lpstr>
      <vt:lpstr>PowerPoint Presentation</vt:lpstr>
      <vt:lpstr>PowerPoint Presentation</vt:lpstr>
      <vt:lpstr>Caritas Australia’s response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Prayer for refugees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Refugee Simulation Accompanying slides</dc:title>
  <dc:creator>Sarah Latif</dc:creator>
  <cp:lastModifiedBy>Nicole Dobrohotoff</cp:lastModifiedBy>
  <cp:revision>161</cp:revision>
  <dcterms:created xsi:type="dcterms:W3CDTF">2014-11-30T23:21:17Z</dcterms:created>
  <dcterms:modified xsi:type="dcterms:W3CDTF">2021-01-25T08:08:28Z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0x01010000D18022CAF0CF4E8F2A2F1633DCF88F</vt:lpwstr>
  </property>
  <property fmtid="{D5CDD505-2E9C-101B-9397-08002B2CF9AE}" pid="3" name="_dlc_DocIdItemGuid">
    <vt:lpwstr>d7ee03d9-074b-4786-bb99-1c6adf13a550</vt:lpwstr>
  </property>
</Properties>
</file>