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</p:sldMasterIdLst>
  <p:notesMasterIdLst>
    <p:notesMasterId r:id="rId13"/>
  </p:notesMasterIdLst>
  <p:handoutMasterIdLst>
    <p:handoutMasterId r:id="rId14"/>
  </p:handoutMasterIdLst>
  <p:sldIdLst>
    <p:sldId id="301" r:id="rId5"/>
    <p:sldId id="302" r:id="rId6"/>
    <p:sldId id="303" r:id="rId7"/>
    <p:sldId id="304" r:id="rId8"/>
    <p:sldId id="305" r:id="rId9"/>
    <p:sldId id="306" r:id="rId10"/>
    <p:sldId id="307" r:id="rId11"/>
    <p:sldId id="3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B1A4"/>
    <a:srgbClr val="DF918A"/>
    <a:srgbClr val="C3DDD7"/>
    <a:srgbClr val="B2D8D2"/>
    <a:srgbClr val="82B5B8"/>
    <a:srgbClr val="895297"/>
    <a:srgbClr val="0C244C"/>
    <a:srgbClr val="D86075"/>
    <a:srgbClr val="CD594F"/>
    <a:srgbClr val="FBC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1146" y="600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601E1-AFEE-AA40-B9D6-E7C3110FECAB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689D6-08F4-9246-8340-6E1C330F9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7270C-4AD2-3848-B52F-626C968E72C5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107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59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D86075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C3DDD7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62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20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75A1F4-7805-2342-8F12-CB347FD74952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0" name="Round Diagonal Corner Rectangle 8">
            <a:extLst>
              <a:ext uri="{FF2B5EF4-FFF2-40B4-BE49-F238E27FC236}">
                <a16:creationId xmlns:a16="http://schemas.microsoft.com/office/drawing/2014/main" id="{0DF7B0C4-B96C-924C-9342-7F328E79894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1ECAD9F-FB32-4C4E-87A3-45D3E31621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1948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0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217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168008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858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247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75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168008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6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1044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338347"/>
            <a:ext cx="6087237" cy="8191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55D99-04FC-9E43-8704-13C14E52B367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4168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55526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501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D86075"/>
                </a:solidFill>
              </a:rPr>
              <a:t>Click to edit Master title style</a:t>
            </a:r>
            <a:endParaRPr lang="en-US">
              <a:solidFill>
                <a:srgbClr val="D8607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F26B9D4-44A7-DE48-9C31-0BB04BA6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447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21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1044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338347"/>
            <a:ext cx="6087237" cy="8191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17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273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615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866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842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380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349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7384"/>
            <a:ext cx="12192000" cy="63367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3F88AE3B-7175-C041-AAAD-12637C94CFDB}"/>
              </a:ext>
            </a:extLst>
          </p:cNvPr>
          <p:cNvSpPr/>
          <p:nvPr userDrawn="1"/>
        </p:nvSpPr>
        <p:spPr>
          <a:xfrm rot="16200000">
            <a:off x="1251736" y="1336494"/>
            <a:ext cx="4071888" cy="49445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27448" y="2118083"/>
            <a:ext cx="4128459" cy="29523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5EB2F5-E211-E341-AB58-42AECA97C666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218406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1251736" y="1336494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735" y="2004538"/>
            <a:ext cx="4944532" cy="26485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3761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23734" y="2276873"/>
            <a:ext cx="4944532" cy="6987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30983" y="2049735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405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bg>
      <p:bgPr>
        <a:solidFill>
          <a:srgbClr val="A1C0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719403" y="413792"/>
            <a:ext cx="1060899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pic>
        <p:nvPicPr>
          <p:cNvPr id="3" name="Picture 2" descr="CaritasAU_MasterLogo-tagline_H_REV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1" y="5862205"/>
            <a:ext cx="3524036" cy="473509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19403" y="2060849"/>
            <a:ext cx="10608997" cy="14684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50"/>
              </a:spcBef>
              <a:buFontTx/>
              <a:buNone/>
              <a:defRPr sz="24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432000" indent="-228600">
              <a:spcBef>
                <a:spcPts val="250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59400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19403" y="5516563"/>
            <a:ext cx="5952661" cy="8191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FontTx/>
              <a:buNone/>
              <a:defRPr sz="1400">
                <a:latin typeface=""/>
              </a:defRPr>
            </a:lvl2pPr>
            <a:lvl3pPr marL="914400" indent="0">
              <a:buFontTx/>
              <a:buNone/>
              <a:defRPr sz="1400">
                <a:latin typeface=""/>
              </a:defRPr>
            </a:lvl3pPr>
            <a:lvl4pPr marL="1371600" indent="0">
              <a:buFontTx/>
              <a:buNone/>
              <a:defRPr sz="1400">
                <a:latin typeface=""/>
              </a:defRPr>
            </a:lvl4pPr>
            <a:lvl5pPr marL="1828800" indent="0">
              <a:buFontTx/>
              <a:buNone/>
              <a:defRPr sz="140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766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no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ritasAU_MasterLogo-tagline_H_POS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5864869"/>
            <a:ext cx="3504209" cy="470845"/>
          </a:xfrm>
          <a:prstGeom prst="rect">
            <a:avLst/>
          </a:prstGeom>
        </p:spPr>
      </p:pic>
      <p:sp>
        <p:nvSpPr>
          <p:cNvPr id="8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19403" y="5864868"/>
            <a:ext cx="5952661" cy="4708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FontTx/>
              <a:buNone/>
              <a:defRPr sz="1400">
                <a:latin typeface=""/>
              </a:defRPr>
            </a:lvl2pPr>
            <a:lvl3pPr marL="914400" indent="0">
              <a:buFontTx/>
              <a:buNone/>
              <a:defRPr sz="1400">
                <a:latin typeface=""/>
              </a:defRPr>
            </a:lvl3pPr>
            <a:lvl4pPr marL="1371600" indent="0">
              <a:buFontTx/>
              <a:buNone/>
              <a:defRPr sz="1400">
                <a:latin typeface=""/>
              </a:defRPr>
            </a:lvl4pPr>
            <a:lvl5pPr marL="1828800" indent="0">
              <a:buFontTx/>
              <a:buNone/>
              <a:defRPr sz="140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19403" y="413792"/>
            <a:ext cx="1060899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19403" y="2060849"/>
            <a:ext cx="10608997" cy="14684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250"/>
              </a:spcBef>
              <a:buFontTx/>
              <a:buNone/>
              <a:defRPr sz="2400" cap="all">
                <a:solidFill>
                  <a:srgbClr val="C1333C"/>
                </a:solidFill>
                <a:latin typeface="Arial"/>
                <a:cs typeface="Arial"/>
              </a:defRPr>
            </a:lvl2pPr>
            <a:lvl3pPr marL="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3pPr>
            <a:lvl4pPr marL="432000" indent="-2286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4pPr>
            <a:lvl5pPr marL="59400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496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o,table, graph slide">
    <p:bg>
      <p:bgPr>
        <a:solidFill>
          <a:srgbClr val="83C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"/>
          <p:cNvSpPr>
            <a:spLocks noChangeArrowheads="1"/>
          </p:cNvSpPr>
          <p:nvPr userDrawn="1"/>
        </p:nvSpPr>
        <p:spPr bwMode="auto">
          <a:xfrm>
            <a:off x="287869" y="188640"/>
            <a:ext cx="11760793" cy="6480718"/>
          </a:xfrm>
          <a:custGeom>
            <a:avLst/>
            <a:gdLst>
              <a:gd name="T0" fmla="*/ 9400 w 9401"/>
              <a:gd name="T1" fmla="*/ 1710 h 9279"/>
              <a:gd name="T2" fmla="*/ 9400 w 9401"/>
              <a:gd name="T3" fmla="*/ 1710 h 9279"/>
              <a:gd name="T4" fmla="*/ 9400 w 9401"/>
              <a:gd name="T5" fmla="*/ 1587 h 9279"/>
              <a:gd name="T6" fmla="*/ 9360 w 9401"/>
              <a:gd name="T7" fmla="*/ 1547 h 9279"/>
              <a:gd name="T8" fmla="*/ 9360 w 9401"/>
              <a:gd name="T9" fmla="*/ 733 h 9279"/>
              <a:gd name="T10" fmla="*/ 9319 w 9401"/>
              <a:gd name="T11" fmla="*/ 245 h 9279"/>
              <a:gd name="T12" fmla="*/ 9157 w 9401"/>
              <a:gd name="T13" fmla="*/ 204 h 9279"/>
              <a:gd name="T14" fmla="*/ 8423 w 9401"/>
              <a:gd name="T15" fmla="*/ 163 h 9279"/>
              <a:gd name="T16" fmla="*/ 6918 w 9401"/>
              <a:gd name="T17" fmla="*/ 122 h 9279"/>
              <a:gd name="T18" fmla="*/ 6227 w 9401"/>
              <a:gd name="T19" fmla="*/ 82 h 9279"/>
              <a:gd name="T20" fmla="*/ 5942 w 9401"/>
              <a:gd name="T21" fmla="*/ 82 h 9279"/>
              <a:gd name="T22" fmla="*/ 4965 w 9401"/>
              <a:gd name="T23" fmla="*/ 0 h 9279"/>
              <a:gd name="T24" fmla="*/ 3460 w 9401"/>
              <a:gd name="T25" fmla="*/ 42 h 9279"/>
              <a:gd name="T26" fmla="*/ 2564 w 9401"/>
              <a:gd name="T27" fmla="*/ 42 h 9279"/>
              <a:gd name="T28" fmla="*/ 2401 w 9401"/>
              <a:gd name="T29" fmla="*/ 42 h 9279"/>
              <a:gd name="T30" fmla="*/ 1018 w 9401"/>
              <a:gd name="T31" fmla="*/ 163 h 9279"/>
              <a:gd name="T32" fmla="*/ 896 w 9401"/>
              <a:gd name="T33" fmla="*/ 163 h 9279"/>
              <a:gd name="T34" fmla="*/ 0 w 9401"/>
              <a:gd name="T35" fmla="*/ 245 h 9279"/>
              <a:gd name="T36" fmla="*/ 0 w 9401"/>
              <a:gd name="T37" fmla="*/ 1018 h 9279"/>
              <a:gd name="T38" fmla="*/ 42 w 9401"/>
              <a:gd name="T39" fmla="*/ 1139 h 9279"/>
              <a:gd name="T40" fmla="*/ 42 w 9401"/>
              <a:gd name="T41" fmla="*/ 4517 h 9279"/>
              <a:gd name="T42" fmla="*/ 82 w 9401"/>
              <a:gd name="T43" fmla="*/ 5168 h 9279"/>
              <a:gd name="T44" fmla="*/ 122 w 9401"/>
              <a:gd name="T45" fmla="*/ 6511 h 9279"/>
              <a:gd name="T46" fmla="*/ 163 w 9401"/>
              <a:gd name="T47" fmla="*/ 7854 h 9279"/>
              <a:gd name="T48" fmla="*/ 163 w 9401"/>
              <a:gd name="T49" fmla="*/ 8709 h 9279"/>
              <a:gd name="T50" fmla="*/ 204 w 9401"/>
              <a:gd name="T51" fmla="*/ 8912 h 9279"/>
              <a:gd name="T52" fmla="*/ 285 w 9401"/>
              <a:gd name="T53" fmla="*/ 8994 h 9279"/>
              <a:gd name="T54" fmla="*/ 1181 w 9401"/>
              <a:gd name="T55" fmla="*/ 9034 h 9279"/>
              <a:gd name="T56" fmla="*/ 1913 w 9401"/>
              <a:gd name="T57" fmla="*/ 9074 h 9279"/>
              <a:gd name="T58" fmla="*/ 2849 w 9401"/>
              <a:gd name="T59" fmla="*/ 9115 h 9279"/>
              <a:gd name="T60" fmla="*/ 4069 w 9401"/>
              <a:gd name="T61" fmla="*/ 9156 h 9279"/>
              <a:gd name="T62" fmla="*/ 4274 w 9401"/>
              <a:gd name="T63" fmla="*/ 9156 h 9279"/>
              <a:gd name="T64" fmla="*/ 4802 w 9401"/>
              <a:gd name="T65" fmla="*/ 9237 h 9279"/>
              <a:gd name="T66" fmla="*/ 5250 w 9401"/>
              <a:gd name="T67" fmla="*/ 9237 h 9279"/>
              <a:gd name="T68" fmla="*/ 5576 w 9401"/>
              <a:gd name="T69" fmla="*/ 9278 h 9279"/>
              <a:gd name="T70" fmla="*/ 7406 w 9401"/>
              <a:gd name="T71" fmla="*/ 9278 h 9279"/>
              <a:gd name="T72" fmla="*/ 7447 w 9401"/>
              <a:gd name="T73" fmla="*/ 9278 h 9279"/>
              <a:gd name="T74" fmla="*/ 7975 w 9401"/>
              <a:gd name="T75" fmla="*/ 9237 h 9279"/>
              <a:gd name="T76" fmla="*/ 8994 w 9401"/>
              <a:gd name="T77" fmla="*/ 9197 h 9279"/>
              <a:gd name="T78" fmla="*/ 9034 w 9401"/>
              <a:gd name="T79" fmla="*/ 8546 h 9279"/>
              <a:gd name="T80" fmla="*/ 9074 w 9401"/>
              <a:gd name="T81" fmla="*/ 8220 h 9279"/>
              <a:gd name="T82" fmla="*/ 9115 w 9401"/>
              <a:gd name="T83" fmla="*/ 7813 h 9279"/>
              <a:gd name="T84" fmla="*/ 9157 w 9401"/>
              <a:gd name="T85" fmla="*/ 7324 h 9279"/>
              <a:gd name="T86" fmla="*/ 9157 w 9401"/>
              <a:gd name="T87" fmla="*/ 6836 h 9279"/>
              <a:gd name="T88" fmla="*/ 9237 w 9401"/>
              <a:gd name="T89" fmla="*/ 5656 h 9279"/>
              <a:gd name="T90" fmla="*/ 9278 w 9401"/>
              <a:gd name="T91" fmla="*/ 4883 h 9279"/>
              <a:gd name="T92" fmla="*/ 9319 w 9401"/>
              <a:gd name="T93" fmla="*/ 3948 h 9279"/>
              <a:gd name="T94" fmla="*/ 9360 w 9401"/>
              <a:gd name="T95" fmla="*/ 3175 h 9279"/>
              <a:gd name="T96" fmla="*/ 9360 w 9401"/>
              <a:gd name="T97" fmla="*/ 2361 h 9279"/>
              <a:gd name="T98" fmla="*/ 9360 w 9401"/>
              <a:gd name="T99" fmla="*/ 1790 h 9279"/>
              <a:gd name="T100" fmla="*/ 9400 w 9401"/>
              <a:gd name="T101" fmla="*/ 1710 h 9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401" h="9279">
                <a:moveTo>
                  <a:pt x="9400" y="1710"/>
                </a:moveTo>
                <a:lnTo>
                  <a:pt x="9400" y="1710"/>
                </a:lnTo>
                <a:cubicBezTo>
                  <a:pt x="9400" y="1587"/>
                  <a:pt x="9400" y="1587"/>
                  <a:pt x="9400" y="1587"/>
                </a:cubicBezTo>
                <a:cubicBezTo>
                  <a:pt x="9400" y="1587"/>
                  <a:pt x="9360" y="1587"/>
                  <a:pt x="9360" y="1547"/>
                </a:cubicBezTo>
                <a:cubicBezTo>
                  <a:pt x="9360" y="1262"/>
                  <a:pt x="9360" y="977"/>
                  <a:pt x="9360" y="733"/>
                </a:cubicBezTo>
                <a:cubicBezTo>
                  <a:pt x="9360" y="570"/>
                  <a:pt x="9360" y="408"/>
                  <a:pt x="9319" y="245"/>
                </a:cubicBezTo>
                <a:cubicBezTo>
                  <a:pt x="9278" y="245"/>
                  <a:pt x="9237" y="204"/>
                  <a:pt x="9157" y="204"/>
                </a:cubicBezTo>
                <a:cubicBezTo>
                  <a:pt x="8912" y="204"/>
                  <a:pt x="8668" y="163"/>
                  <a:pt x="8423" y="163"/>
                </a:cubicBezTo>
                <a:cubicBezTo>
                  <a:pt x="7935" y="163"/>
                  <a:pt x="7447" y="122"/>
                  <a:pt x="6918" y="122"/>
                </a:cubicBezTo>
                <a:cubicBezTo>
                  <a:pt x="6715" y="122"/>
                  <a:pt x="6470" y="122"/>
                  <a:pt x="6227" y="82"/>
                </a:cubicBezTo>
                <a:cubicBezTo>
                  <a:pt x="6145" y="82"/>
                  <a:pt x="6022" y="82"/>
                  <a:pt x="5942" y="82"/>
                </a:cubicBezTo>
                <a:cubicBezTo>
                  <a:pt x="5616" y="42"/>
                  <a:pt x="5291" y="0"/>
                  <a:pt x="4965" y="0"/>
                </a:cubicBezTo>
                <a:cubicBezTo>
                  <a:pt x="4477" y="0"/>
                  <a:pt x="3948" y="0"/>
                  <a:pt x="3460" y="42"/>
                </a:cubicBezTo>
                <a:cubicBezTo>
                  <a:pt x="3175" y="42"/>
                  <a:pt x="2849" y="42"/>
                  <a:pt x="2564" y="42"/>
                </a:cubicBezTo>
                <a:cubicBezTo>
                  <a:pt x="2524" y="42"/>
                  <a:pt x="2441" y="42"/>
                  <a:pt x="2401" y="42"/>
                </a:cubicBezTo>
                <a:cubicBezTo>
                  <a:pt x="1913" y="82"/>
                  <a:pt x="1465" y="122"/>
                  <a:pt x="1018" y="163"/>
                </a:cubicBezTo>
                <a:cubicBezTo>
                  <a:pt x="977" y="163"/>
                  <a:pt x="936" y="163"/>
                  <a:pt x="896" y="163"/>
                </a:cubicBezTo>
                <a:cubicBezTo>
                  <a:pt x="611" y="163"/>
                  <a:pt x="326" y="204"/>
                  <a:pt x="0" y="245"/>
                </a:cubicBezTo>
                <a:cubicBezTo>
                  <a:pt x="0" y="1018"/>
                  <a:pt x="0" y="1018"/>
                  <a:pt x="0" y="1018"/>
                </a:cubicBezTo>
                <a:cubicBezTo>
                  <a:pt x="42" y="1059"/>
                  <a:pt x="42" y="1099"/>
                  <a:pt x="42" y="1139"/>
                </a:cubicBezTo>
                <a:cubicBezTo>
                  <a:pt x="42" y="2279"/>
                  <a:pt x="42" y="3418"/>
                  <a:pt x="42" y="4517"/>
                </a:cubicBezTo>
                <a:cubicBezTo>
                  <a:pt x="42" y="4720"/>
                  <a:pt x="82" y="4965"/>
                  <a:pt x="82" y="5168"/>
                </a:cubicBezTo>
                <a:cubicBezTo>
                  <a:pt x="82" y="5616"/>
                  <a:pt x="122" y="6064"/>
                  <a:pt x="122" y="6511"/>
                </a:cubicBezTo>
                <a:cubicBezTo>
                  <a:pt x="122" y="6959"/>
                  <a:pt x="163" y="7406"/>
                  <a:pt x="163" y="7854"/>
                </a:cubicBezTo>
                <a:cubicBezTo>
                  <a:pt x="163" y="8138"/>
                  <a:pt x="163" y="8423"/>
                  <a:pt x="163" y="8709"/>
                </a:cubicBezTo>
                <a:cubicBezTo>
                  <a:pt x="163" y="8789"/>
                  <a:pt x="204" y="8831"/>
                  <a:pt x="204" y="8912"/>
                </a:cubicBezTo>
                <a:cubicBezTo>
                  <a:pt x="204" y="8952"/>
                  <a:pt x="245" y="8994"/>
                  <a:pt x="285" y="8994"/>
                </a:cubicBezTo>
                <a:cubicBezTo>
                  <a:pt x="570" y="8994"/>
                  <a:pt x="896" y="9034"/>
                  <a:pt x="1181" y="9034"/>
                </a:cubicBezTo>
                <a:cubicBezTo>
                  <a:pt x="1425" y="9074"/>
                  <a:pt x="1669" y="9074"/>
                  <a:pt x="1913" y="9074"/>
                </a:cubicBezTo>
                <a:cubicBezTo>
                  <a:pt x="2238" y="9074"/>
                  <a:pt x="2524" y="9115"/>
                  <a:pt x="2849" y="9115"/>
                </a:cubicBezTo>
                <a:cubicBezTo>
                  <a:pt x="3255" y="9156"/>
                  <a:pt x="3663" y="9156"/>
                  <a:pt x="4069" y="9156"/>
                </a:cubicBezTo>
                <a:cubicBezTo>
                  <a:pt x="4111" y="9156"/>
                  <a:pt x="4192" y="9156"/>
                  <a:pt x="4274" y="9156"/>
                </a:cubicBezTo>
                <a:cubicBezTo>
                  <a:pt x="4436" y="9197"/>
                  <a:pt x="4599" y="9197"/>
                  <a:pt x="4802" y="9237"/>
                </a:cubicBezTo>
                <a:cubicBezTo>
                  <a:pt x="4965" y="9237"/>
                  <a:pt x="5087" y="9237"/>
                  <a:pt x="5250" y="9237"/>
                </a:cubicBezTo>
                <a:cubicBezTo>
                  <a:pt x="5371" y="9237"/>
                  <a:pt x="5453" y="9278"/>
                  <a:pt x="5576" y="9278"/>
                </a:cubicBezTo>
                <a:cubicBezTo>
                  <a:pt x="7406" y="9278"/>
                  <a:pt x="7406" y="9278"/>
                  <a:pt x="7406" y="9278"/>
                </a:cubicBezTo>
                <a:cubicBezTo>
                  <a:pt x="7447" y="9278"/>
                  <a:pt x="7447" y="9278"/>
                  <a:pt x="7447" y="9278"/>
                </a:cubicBezTo>
                <a:cubicBezTo>
                  <a:pt x="7650" y="9278"/>
                  <a:pt x="7813" y="9237"/>
                  <a:pt x="7975" y="9237"/>
                </a:cubicBezTo>
                <a:cubicBezTo>
                  <a:pt x="8301" y="9237"/>
                  <a:pt x="8627" y="9237"/>
                  <a:pt x="8994" y="9197"/>
                </a:cubicBezTo>
                <a:cubicBezTo>
                  <a:pt x="8994" y="8994"/>
                  <a:pt x="9034" y="8789"/>
                  <a:pt x="9034" y="8546"/>
                </a:cubicBezTo>
                <a:cubicBezTo>
                  <a:pt x="9074" y="8464"/>
                  <a:pt x="9074" y="8343"/>
                  <a:pt x="9074" y="8220"/>
                </a:cubicBezTo>
                <a:cubicBezTo>
                  <a:pt x="9074" y="8058"/>
                  <a:pt x="9115" y="7935"/>
                  <a:pt x="9115" y="7813"/>
                </a:cubicBezTo>
                <a:cubicBezTo>
                  <a:pt x="9115" y="7650"/>
                  <a:pt x="9157" y="7487"/>
                  <a:pt x="9157" y="7324"/>
                </a:cubicBezTo>
                <a:cubicBezTo>
                  <a:pt x="9157" y="7162"/>
                  <a:pt x="9157" y="6999"/>
                  <a:pt x="9157" y="6836"/>
                </a:cubicBezTo>
                <a:cubicBezTo>
                  <a:pt x="9197" y="6430"/>
                  <a:pt x="9197" y="6064"/>
                  <a:pt x="9237" y="5656"/>
                </a:cubicBezTo>
                <a:cubicBezTo>
                  <a:pt x="9237" y="5413"/>
                  <a:pt x="9278" y="5128"/>
                  <a:pt x="9278" y="4883"/>
                </a:cubicBezTo>
                <a:cubicBezTo>
                  <a:pt x="9278" y="4557"/>
                  <a:pt x="9319" y="4274"/>
                  <a:pt x="9319" y="3948"/>
                </a:cubicBezTo>
                <a:cubicBezTo>
                  <a:pt x="9360" y="3703"/>
                  <a:pt x="9360" y="3418"/>
                  <a:pt x="9360" y="3175"/>
                </a:cubicBezTo>
                <a:cubicBezTo>
                  <a:pt x="9360" y="2889"/>
                  <a:pt x="9360" y="2646"/>
                  <a:pt x="9360" y="2361"/>
                </a:cubicBezTo>
                <a:cubicBezTo>
                  <a:pt x="9400" y="2198"/>
                  <a:pt x="9360" y="1995"/>
                  <a:pt x="9360" y="1790"/>
                </a:cubicBezTo>
                <a:cubicBezTo>
                  <a:pt x="9360" y="1790"/>
                  <a:pt x="9400" y="1750"/>
                  <a:pt x="9400" y="171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19403" y="413792"/>
            <a:ext cx="1060899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19403" y="1938455"/>
            <a:ext cx="10608997" cy="439725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250"/>
              </a:spcBef>
              <a:buFontTx/>
              <a:buNone/>
              <a:defRPr sz="2400" cap="all">
                <a:solidFill>
                  <a:srgbClr val="C1333C"/>
                </a:solidFill>
                <a:latin typeface="Arial"/>
                <a:cs typeface="Arial"/>
              </a:defRPr>
            </a:lvl2pPr>
            <a:lvl3pPr marL="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3pPr>
            <a:lvl4pPr marL="432000" indent="-2286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4pPr>
            <a:lvl5pPr marL="594000" indent="-180000">
              <a:spcBef>
                <a:spcPts val="25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4582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tagline">
    <p:bg>
      <p:bgPr>
        <a:solidFill>
          <a:srgbClr val="83C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ritasAU_MasterLogo-tagline_H_REV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1" y="5862205"/>
            <a:ext cx="3524036" cy="47350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Last updated: </a:t>
            </a:r>
            <a:fld id="{EE8934FF-BD4A-0141-A604-8E0ACB03DCC7}" type="datetimeFigureOut">
              <a:rPr lang="en-US" smtClean="0"/>
              <a:pPr/>
              <a:t>7/12/2021</a:t>
            </a:fld>
            <a:endParaRPr lang="en-US" dirty="0"/>
          </a:p>
        </p:txBody>
      </p:sp>
      <p:pic>
        <p:nvPicPr>
          <p:cNvPr id="5" name="Picture 4" descr="Thank you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983" y="1484785"/>
            <a:ext cx="6144359" cy="1450751"/>
          </a:xfrm>
          <a:prstGeom prst="rect">
            <a:avLst/>
          </a:prstGeom>
        </p:spPr>
      </p:pic>
      <p:grpSp>
        <p:nvGrpSpPr>
          <p:cNvPr id="7" name="Group 6"/>
          <p:cNvGrpSpPr/>
          <p:nvPr userDrawn="1"/>
        </p:nvGrpSpPr>
        <p:grpSpPr>
          <a:xfrm>
            <a:off x="573963" y="3298639"/>
            <a:ext cx="13490923" cy="1510427"/>
            <a:chOff x="430472" y="3298638"/>
            <a:chExt cx="10118192" cy="1510427"/>
          </a:xfrm>
        </p:grpSpPr>
        <p:sp>
          <p:nvSpPr>
            <p:cNvPr id="8" name="Rectangle 7"/>
            <p:cNvSpPr/>
            <p:nvPr userDrawn="1"/>
          </p:nvSpPr>
          <p:spPr>
            <a:xfrm>
              <a:off x="539552" y="3298638"/>
              <a:ext cx="100091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AU" sz="1800" i="0" kern="1200" dirty="0">
                  <a:solidFill>
                    <a:schemeClr val="bg1"/>
                  </a:solidFill>
                  <a:latin typeface="Felt Tip Roman" panose="03080502040305020204" pitchFamily="66" charset="0"/>
                  <a:ea typeface="+mn-ea"/>
                  <a:cs typeface="Arial"/>
                </a:rPr>
                <a:t>      CaritasAU               @caritasaust           </a:t>
              </a:r>
              <a:r>
                <a:rPr lang="en-AU" sz="1800" i="0" kern="1200" baseline="0" dirty="0">
                  <a:solidFill>
                    <a:schemeClr val="bg1"/>
                  </a:solidFill>
                  <a:latin typeface="Felt Tip Roman" panose="03080502040305020204" pitchFamily="66" charset="0"/>
                  <a:ea typeface="+mn-ea"/>
                  <a:cs typeface="Arial"/>
                </a:rPr>
                <a:t>    </a:t>
              </a:r>
              <a:r>
                <a:rPr lang="en-AU" sz="1800" i="0" kern="1200" dirty="0">
                  <a:solidFill>
                    <a:schemeClr val="bg1"/>
                  </a:solidFill>
                  <a:latin typeface="Felt Tip Roman" panose="03080502040305020204" pitchFamily="66" charset="0"/>
                  <a:ea typeface="+mn-ea"/>
                  <a:cs typeface="Arial"/>
                </a:rPr>
                <a:t>@caritasaust </a:t>
              </a:r>
              <a:r>
                <a:rPr lang="en-AU" sz="1800" i="0" kern="1200" baseline="0" dirty="0">
                  <a:solidFill>
                    <a:schemeClr val="bg1"/>
                  </a:solidFill>
                  <a:latin typeface="Felt Tip Roman" panose="03080502040305020204" pitchFamily="66" charset="0"/>
                  <a:ea typeface="+mn-ea"/>
                  <a:cs typeface="Arial"/>
                </a:rPr>
                <a:t>              </a:t>
              </a:r>
              <a:r>
                <a:rPr lang="en-AU" sz="1800" i="0" kern="1200" dirty="0">
                  <a:solidFill>
                    <a:schemeClr val="bg1"/>
                  </a:solidFill>
                  <a:latin typeface="Felt Tip Roman" panose="03080502040305020204" pitchFamily="66" charset="0"/>
                  <a:ea typeface="+mn-ea"/>
                  <a:cs typeface="Arial"/>
                </a:rPr>
                <a:t>caritasaustralia</a:t>
              </a:r>
            </a:p>
            <a:p>
              <a:endParaRPr lang="en-AU" sz="1800" i="0" kern="1200" dirty="0">
                <a:solidFill>
                  <a:schemeClr val="bg1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2306651" y="3978068"/>
              <a:ext cx="58657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400" b="1" i="0" u="none" kern="1200" spc="600" baseline="0" dirty="0">
                  <a:solidFill>
                    <a:schemeClr val="bg1"/>
                  </a:solidFill>
                  <a:latin typeface="Roboto light" pitchFamily="2" charset="0"/>
                  <a:ea typeface="Roboto light" pitchFamily="2" charset="0"/>
                  <a:cs typeface="Arial"/>
                </a:rPr>
                <a:t>www.caritas.org.au</a:t>
              </a:r>
            </a:p>
            <a:p>
              <a:endParaRPr lang="en-AU" sz="2400" spc="600" baseline="0" dirty="0">
                <a:solidFill>
                  <a:schemeClr val="bg1"/>
                </a:solidFill>
                <a:latin typeface="Roboto light" pitchFamily="2" charset="0"/>
                <a:ea typeface="Roboto light" pitchFamily="2" charset="0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472" y="3327862"/>
              <a:ext cx="397112" cy="3891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6693" y="3323891"/>
              <a:ext cx="397112" cy="39314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580" y="3322250"/>
              <a:ext cx="397112" cy="38122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5988" y="3331833"/>
              <a:ext cx="397112" cy="385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259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423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309322"/>
            <a:ext cx="12192000" cy="548679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10848528" y="6414549"/>
            <a:ext cx="1138684" cy="338223"/>
          </a:xfrm>
          <a:prstGeom prst="rect">
            <a:avLst/>
          </a:prstGeom>
        </p:spPr>
      </p:pic>
      <p:sp>
        <p:nvSpPr>
          <p:cNvPr id="4" name="bg object 17">
            <a:extLst>
              <a:ext uri="{FF2B5EF4-FFF2-40B4-BE49-F238E27FC236}">
                <a16:creationId xmlns:a16="http://schemas.microsoft.com/office/drawing/2014/main" id="{5CEE8032-5385-D94F-965F-00187829DB18}"/>
              </a:ext>
            </a:extLst>
          </p:cNvPr>
          <p:cNvSpPr/>
          <p:nvPr userDrawn="1"/>
        </p:nvSpPr>
        <p:spPr>
          <a:xfrm>
            <a:off x="0" y="6237312"/>
            <a:ext cx="12192000" cy="620693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C7B6A-48AC-2145-8341-AE54C36320F8}"/>
              </a:ext>
            </a:extLst>
          </p:cNvPr>
          <p:cNvPicPr>
            <a:picLocks noChangeAspect="1"/>
          </p:cNvPicPr>
          <p:nvPr userDrawn="1"/>
        </p:nvPicPr>
        <p:blipFill>
          <a:blip r:embed="rId65"/>
          <a:stretch>
            <a:fillRect/>
          </a:stretch>
        </p:blipFill>
        <p:spPr>
          <a:xfrm>
            <a:off x="10776520" y="6378546"/>
            <a:ext cx="1210692" cy="3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65" r:id="rId2"/>
    <p:sldLayoutId id="2147483759" r:id="rId3"/>
    <p:sldLayoutId id="2147483766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  <p:sldLayoutId id="2147483778" r:id="rId21"/>
    <p:sldLayoutId id="2147483779" r:id="rId22"/>
    <p:sldLayoutId id="2147483780" r:id="rId23"/>
    <p:sldLayoutId id="2147483781" r:id="rId24"/>
    <p:sldLayoutId id="2147483782" r:id="rId25"/>
    <p:sldLayoutId id="2147483783" r:id="rId26"/>
    <p:sldLayoutId id="2147483784" r:id="rId27"/>
    <p:sldLayoutId id="2147483785" r:id="rId28"/>
    <p:sldLayoutId id="2147483786" r:id="rId29"/>
    <p:sldLayoutId id="2147483787" r:id="rId30"/>
    <p:sldLayoutId id="2147483788" r:id="rId31"/>
    <p:sldLayoutId id="2147483789" r:id="rId32"/>
    <p:sldLayoutId id="2147483790" r:id="rId33"/>
    <p:sldLayoutId id="2147483791" r:id="rId34"/>
    <p:sldLayoutId id="2147483792" r:id="rId35"/>
    <p:sldLayoutId id="2147483793" r:id="rId36"/>
    <p:sldLayoutId id="2147483794" r:id="rId37"/>
    <p:sldLayoutId id="2147483795" r:id="rId38"/>
    <p:sldLayoutId id="2147483796" r:id="rId39"/>
    <p:sldLayoutId id="2147483797" r:id="rId40"/>
    <p:sldLayoutId id="2147483798" r:id="rId41"/>
    <p:sldLayoutId id="2147483799" r:id="rId42"/>
    <p:sldLayoutId id="2147483800" r:id="rId43"/>
    <p:sldLayoutId id="2147483801" r:id="rId44"/>
    <p:sldLayoutId id="2147483802" r:id="rId45"/>
    <p:sldLayoutId id="2147483803" r:id="rId46"/>
    <p:sldLayoutId id="2147483804" r:id="rId47"/>
    <p:sldLayoutId id="2147483805" r:id="rId48"/>
    <p:sldLayoutId id="2147483806" r:id="rId49"/>
    <p:sldLayoutId id="2147483807" r:id="rId50"/>
    <p:sldLayoutId id="2147483808" r:id="rId51"/>
    <p:sldLayoutId id="2147483809" r:id="rId52"/>
    <p:sldLayoutId id="2147483810" r:id="rId53"/>
    <p:sldLayoutId id="2147483811" r:id="rId54"/>
    <p:sldLayoutId id="2147483812" r:id="rId55"/>
    <p:sldLayoutId id="2147483813" r:id="rId56"/>
    <p:sldLayoutId id="2147483814" r:id="rId57"/>
    <p:sldLayoutId id="2147483815" r:id="rId58"/>
    <p:sldLayoutId id="2147483817" r:id="rId59"/>
    <p:sldLayoutId id="2147483818" r:id="rId60"/>
    <p:sldLayoutId id="2147483819" r:id="rId61"/>
    <p:sldLayoutId id="2147483820" r:id="rId6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itas.org.au/about/copyright" TargetMode="Externa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8929C-F674-4348-A4D5-C29CE0ADE5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643" y="382227"/>
            <a:ext cx="9144000" cy="1440160"/>
          </a:xfrm>
        </p:spPr>
        <p:txBody>
          <a:bodyPr/>
          <a:lstStyle/>
          <a:p>
            <a:r>
              <a:rPr lang="en-GB" dirty="0"/>
              <a:t>Climate Action Game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D336A4-78F3-4D15-A3CE-A1DA8CB06A9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AU" sz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This activity was generously shared through international partnership with CAFOD for use by Caritas Australia.  </a:t>
            </a:r>
            <a:br>
              <a:rPr lang="en-AU" sz="1200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</a:b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3C43A-C0E7-451D-9556-22697F91E4F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43643" y="2376862"/>
            <a:ext cx="9144000" cy="16557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4000" b="1" dirty="0"/>
              <a:t>How to play: </a:t>
            </a:r>
          </a:p>
          <a:p>
            <a:pPr marL="0" indent="0">
              <a:buNone/>
            </a:pPr>
            <a:r>
              <a:rPr lang="en-GB" sz="4000" b="1" dirty="0"/>
              <a:t>Instructions to Families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1218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Instructions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6F6A2-9EDD-4818-A64D-FDB7AB2AF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sz="2400" dirty="0"/>
              <a:t>You are now a part of a family working to make a living. There are six families from around the world.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Your aim is to create a good life for your family.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However, extreme and unpredictable weather and other human-caused events that happen throughout the game make it harder for your family to make a living.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How will you survive?</a:t>
            </a:r>
          </a:p>
          <a:p>
            <a:endParaRPr lang="en-AU" sz="200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1B74E58-684E-4E5F-9669-7FA535D49A04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27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How to play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6F6A2-9EDD-4818-A64D-FDB7AB2AF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903633"/>
            <a:ext cx="11127797" cy="3952604"/>
          </a:xfrm>
        </p:spPr>
        <p:txBody>
          <a:bodyPr/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  <a:buFont typeface="Arial"/>
              <a:buChar char="•"/>
            </a:pPr>
            <a:r>
              <a:rPr lang="en-GB" sz="2400" kern="0" dirty="0">
                <a:ea typeface="MS PGothic" pitchFamily="34" charset="-128"/>
              </a:rPr>
              <a:t>Make your commodity (product). Each commodity must be cut out individually!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  <a:buFont typeface="Arial"/>
              <a:buChar char="•"/>
            </a:pPr>
            <a:r>
              <a:rPr lang="en-GB" sz="2400" kern="0" dirty="0">
                <a:ea typeface="MS PGothic" pitchFamily="34" charset="-128"/>
              </a:rPr>
              <a:t>Take bundles of </a:t>
            </a:r>
            <a:r>
              <a:rPr lang="en-GB" sz="2400" b="1" kern="0" dirty="0">
                <a:ea typeface="MS PGothic" pitchFamily="34" charset="-128"/>
              </a:rPr>
              <a:t>5</a:t>
            </a:r>
            <a:r>
              <a:rPr lang="en-GB" sz="2400" kern="0" dirty="0">
                <a:ea typeface="MS PGothic" pitchFamily="34" charset="-128"/>
              </a:rPr>
              <a:t> commodities to the market to get paid.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  <a:buFont typeface="Arial"/>
              <a:buChar char="•"/>
            </a:pPr>
            <a:r>
              <a:rPr lang="en-GB" sz="2400" kern="0" dirty="0">
                <a:ea typeface="MS PGothic" pitchFamily="34" charset="-128"/>
              </a:rPr>
              <a:t>Listen to the Climate Broadcasts.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  <a:buFont typeface="Arial"/>
              <a:buChar char="•"/>
            </a:pPr>
            <a:r>
              <a:rPr lang="en-GB" sz="2400" kern="0" dirty="0">
                <a:ea typeface="MS PGothic" pitchFamily="34" charset="-128"/>
              </a:rPr>
              <a:t>Watch the Electronic Balance Sheet to see how your family are getting on:</a:t>
            </a:r>
          </a:p>
          <a:p>
            <a:pPr marL="774900" lvl="3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</a:pPr>
            <a:r>
              <a:rPr lang="en-GB" sz="2400" kern="0" dirty="0">
                <a:ea typeface="MS PGothic" pitchFamily="34" charset="-128"/>
              </a:rPr>
              <a:t>	Do you have enough money for food and shelter (subsistence)?</a:t>
            </a:r>
          </a:p>
          <a:p>
            <a:pPr marL="774900" lvl="3" indent="-3429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3B1A4"/>
              </a:buClr>
            </a:pPr>
            <a:r>
              <a:rPr lang="en-GB" sz="2400" kern="0" dirty="0">
                <a:ea typeface="MS PGothic" pitchFamily="34" charset="-128"/>
              </a:rPr>
              <a:t>	Do you have enough f</a:t>
            </a:r>
            <a:r>
              <a:rPr lang="en-GB" sz="2400" dirty="0"/>
              <a:t>or basic healthcare and education?</a:t>
            </a:r>
          </a:p>
          <a:p>
            <a:endParaRPr lang="en-AU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628A38-294D-4AB4-9884-A6F866F89E95}"/>
              </a:ext>
            </a:extLst>
          </p:cNvPr>
          <p:cNvSpPr/>
          <p:nvPr/>
        </p:nvSpPr>
        <p:spPr>
          <a:xfrm>
            <a:off x="479376" y="1356512"/>
            <a:ext cx="10081120" cy="419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kern="0" dirty="0">
                <a:solidFill>
                  <a:srgbClr val="006A8A"/>
                </a:solidFill>
                <a:ea typeface="MS PGothic" pitchFamily="34" charset="-128"/>
              </a:rPr>
              <a:t>Remember: your aim is to create a good life for your family.</a:t>
            </a:r>
            <a:endParaRPr lang="en-AU" sz="2400" dirty="0">
              <a:solidFill>
                <a:srgbClr val="006A8A"/>
              </a:solidFill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9F1FD69-BFC4-4A24-ACA4-B93A50B14F9D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52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How to play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6F6A2-9EDD-4818-A64D-FDB7AB2AF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Sometimes you have to ‘pay your bills’ – listen to the announcements.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When you are affected by a Climate Broadcast, you will have to start producing bundles of </a:t>
            </a:r>
            <a:r>
              <a:rPr lang="en-GB" sz="2400" b="1" dirty="0">
                <a:solidFill>
                  <a:srgbClr val="006A8A"/>
                </a:solidFill>
              </a:rPr>
              <a:t>10</a:t>
            </a:r>
            <a:r>
              <a:rPr lang="en-GB" sz="2400" dirty="0"/>
              <a:t> of your commodity before you are able to go to market.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If you fall below the poverty line, you will be given a task which must be completed before you can carry on producing your commodity. 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You may get a Climate Opportunity task to make your life easier!</a:t>
            </a:r>
          </a:p>
          <a:p>
            <a:endParaRPr lang="en-AU" sz="200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232447E-2A93-4EDE-BE7E-362FA5256E56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07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Fines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6F6A2-9EDD-4818-A64D-FDB7AB2AF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400" dirty="0"/>
              <a:t>Fines may be given to teams that: 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Pollute – drop paper around their tables!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Do not stop production to listen to the climate broadcasts.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Produce multiple copies of their commodities – all goods must be produced by cutting out each one </a:t>
            </a:r>
            <a:r>
              <a:rPr lang="en-GB" sz="2400" b="1" dirty="0">
                <a:solidFill>
                  <a:srgbClr val="006A8A"/>
                </a:solidFill>
              </a:rPr>
              <a:t>individually.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Send more than one person to the market at once.</a:t>
            </a:r>
          </a:p>
          <a:p>
            <a:pPr marL="285750" indent="-28575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Use equipment that is not from their packs (no additional pencils or scissors may be used!).</a:t>
            </a:r>
          </a:p>
          <a:p>
            <a:endParaRPr lang="en-AU" sz="200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4E1899B-D010-46B3-AA30-03EE58C02D66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43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The poverty 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6F6A2-9EDD-4818-A64D-FDB7AB2AF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Falling below the poverty line means that a person or family cannot afford the basic necessities of life such as food and shelter. </a:t>
            </a:r>
            <a:br>
              <a:rPr lang="en-GB" sz="2400" dirty="0"/>
            </a:br>
            <a:endParaRPr lang="en-GB" sz="2400" dirty="0"/>
          </a:p>
          <a:p>
            <a:pPr marL="457200" indent="-45720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This has knock-on effects that push them deeper into poverty. </a:t>
            </a:r>
            <a:br>
              <a:rPr lang="en-GB" sz="2400" dirty="0"/>
            </a:br>
            <a:endParaRPr lang="en-GB" sz="2400" dirty="0"/>
          </a:p>
          <a:p>
            <a:pPr marL="457200" indent="-457200">
              <a:buClr>
                <a:srgbClr val="63B1A4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The effects of climate change are making it more difficult for people to move out of poverty.</a:t>
            </a:r>
          </a:p>
          <a:p>
            <a:pPr>
              <a:buClr>
                <a:srgbClr val="63B1A4"/>
              </a:buClr>
            </a:pPr>
            <a:endParaRPr lang="en-AU" sz="200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A2B8EF9-D11A-4611-B79C-BB35F62D6C8E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6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EC6BE0-17CC-4B1B-B483-F9B39AFB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family overview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4532CC64-787C-40CA-B7BA-9A4B8D0869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5157165"/>
              </p:ext>
            </p:extLst>
          </p:nvPr>
        </p:nvGraphicFramePr>
        <p:xfrm>
          <a:off x="527380" y="1772816"/>
          <a:ext cx="11137240" cy="36392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27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7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7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7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470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Family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Country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Commodity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Commodity price per bundle</a:t>
                      </a:r>
                      <a:endParaRPr lang="en-GB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Number of commodities they need to produce per bundle 3/5/10</a:t>
                      </a:r>
                      <a:endParaRPr lang="en-GB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Chenge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Tanzania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Coffee beans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$10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>
                    <a:solidFill>
                      <a:srgbClr val="63B1A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Chukwa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Niger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Goat hides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$7.50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Dhali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Bangladesh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Rice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$7.50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>
                    <a:solidFill>
                      <a:srgbClr val="63B1A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Lopez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Bolivia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Alpaca wool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$5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Mendez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Ecuador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Latex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$10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>
                    <a:solidFill>
                      <a:srgbClr val="63B1A4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>
                    <a:solidFill>
                      <a:srgbClr val="63B1A4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Navarro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Philippines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/>
                        <a:t>Flip flops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/>
                        <a:t>$7.50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108" marR="75108" marT="9494" marB="0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420FEC9-6F30-4C4F-9245-45665B5F09A5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22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727A42F3-B5BF-438D-822C-7F8A0ED7D32D}"/>
              </a:ext>
            </a:extLst>
          </p:cNvPr>
          <p:cNvSpPr txBox="1"/>
          <p:nvPr/>
        </p:nvSpPr>
        <p:spPr>
          <a:xfrm>
            <a:off x="263352" y="4797152"/>
            <a:ext cx="11535240" cy="1369618"/>
          </a:xfrm>
          <a:prstGeom prst="rect">
            <a:avLst/>
          </a:prstGeom>
        </p:spPr>
        <p:txBody>
          <a:bodyPr vert="horz" wrap="square" lIns="0" tIns="11976" rIns="0" bIns="0" rtlCol="0" anchor="t">
            <a:spAutoFit/>
          </a:bodyPr>
          <a:lstStyle/>
          <a:p>
            <a:pPr marL="11430" marR="218440">
              <a:lnSpc>
                <a:spcPct val="115700"/>
              </a:lnSpc>
              <a:spcBef>
                <a:spcPts val="94"/>
              </a:spcBef>
            </a:pPr>
            <a:r>
              <a:rPr lang="en-US" sz="1200" b="1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Last updated July 2021</a:t>
            </a:r>
          </a:p>
          <a:p>
            <a:pPr marL="11430" marR="218440">
              <a:lnSpc>
                <a:spcPct val="115700"/>
              </a:lnSpc>
              <a:spcBef>
                <a:spcPts val="94"/>
              </a:spcBef>
            </a:pPr>
            <a:r>
              <a:rPr sz="1200" b="1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Note: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Many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of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the PowerPoints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are editable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so you can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adapt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them to your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needs.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If you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do edit </a:t>
            </a:r>
            <a:r>
              <a:rPr lang="en-US"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this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 </a:t>
            </a:r>
            <a:r>
              <a:rPr lang="en-US"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resource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please ensure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content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and photos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remain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with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the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appropriate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credit to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Caritas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Australia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and </a:t>
            </a:r>
            <a:r>
              <a:rPr sz="1200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the</a:t>
            </a:r>
            <a:r>
              <a:rPr sz="1200" spc="-94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 </a:t>
            </a:r>
            <a:r>
              <a:rPr sz="1200" spc="-5" dirty="0">
                <a:solidFill>
                  <a:srgbClr val="414042"/>
                </a:solidFill>
                <a:latin typeface="Roboto"/>
                <a:ea typeface="Roboto"/>
                <a:cs typeface="Arial"/>
              </a:rPr>
              <a:t>photographers.</a:t>
            </a:r>
            <a:endParaRPr lang="en-US" sz="1200" dirty="0">
              <a:latin typeface="Roboto"/>
              <a:ea typeface="Roboto"/>
              <a:cs typeface="Arial"/>
            </a:endParaRPr>
          </a:p>
          <a:p>
            <a:pPr marL="11430" marR="4445">
              <a:lnSpc>
                <a:spcPct val="115700"/>
              </a:lnSpc>
              <a:spcBef>
                <a:spcPts val="533"/>
              </a:spcBef>
            </a:pPr>
            <a:r>
              <a:rPr sz="1200" b="1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Copyright </a:t>
            </a:r>
            <a:r>
              <a:rPr sz="1200" b="1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Policy: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Material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within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the resources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listed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comes from a variety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of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sources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and authors, including Caritas</a:t>
            </a:r>
            <a:r>
              <a:rPr lang="en-US"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 Australia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 staff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volunteers,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overseas partners and news </a:t>
            </a:r>
            <a:r>
              <a:rPr sz="1200" spc="-5" dirty="0" err="1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organisations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.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These resources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and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the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information, names, images, pictures, logos are provided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“as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is”, without </a:t>
            </a:r>
            <a:r>
              <a:rPr sz="1200" spc="-14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warranty.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Any mistakes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brought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to the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attention of Caritas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Australia</a:t>
            </a:r>
            <a:r>
              <a:rPr sz="1200" spc="-8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will</a:t>
            </a:r>
            <a:r>
              <a:rPr lang="en-AU" sz="1200" dirty="0">
                <a:latin typeface="Roboto" pitchFamily="2" charset="0"/>
                <a:ea typeface="Roboto" pitchFamily="2" charset="0"/>
                <a:cs typeface="Arial"/>
              </a:rPr>
              <a:t>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be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corrected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as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soon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as possible. </a:t>
            </a:r>
            <a:r>
              <a:rPr sz="1200" spc="-47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To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review the full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Caritas Copyright </a:t>
            </a:r>
            <a:r>
              <a:rPr sz="1200" spc="-9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Policy, </a:t>
            </a:r>
            <a:r>
              <a:rPr sz="1200" spc="-5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please </a:t>
            </a:r>
            <a:r>
              <a:rPr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visit:</a:t>
            </a:r>
            <a:r>
              <a:rPr lang="en-AU" sz="1200" dirty="0">
                <a:solidFill>
                  <a:srgbClr val="414042"/>
                </a:solidFill>
                <a:latin typeface="Roboto" pitchFamily="2" charset="0"/>
                <a:ea typeface="Roboto" pitchFamily="2" charset="0"/>
                <a:cs typeface="Arial"/>
              </a:rPr>
              <a:t> </a:t>
            </a:r>
            <a:r>
              <a:rPr lang="en-AU" sz="1200" u="sng" dirty="0">
                <a:solidFill>
                  <a:srgbClr val="004751"/>
                </a:solidFill>
                <a:latin typeface="Roboto" pitchFamily="2" charset="0"/>
                <a:ea typeface="Roboto" pitchFamily="2" charset="0"/>
                <a:hlinkClick r:id="rId2"/>
              </a:rPr>
              <a:t>Caritas Australia</a:t>
            </a:r>
            <a:r>
              <a:rPr lang="en-AU" sz="1200" dirty="0">
                <a:solidFill>
                  <a:srgbClr val="004751"/>
                </a:solidFill>
                <a:latin typeface="Roboto" pitchFamily="2" charset="0"/>
                <a:ea typeface="Roboto" pitchFamily="2" charset="0"/>
              </a:rPr>
              <a:t>​</a:t>
            </a:r>
            <a:endParaRPr sz="1200" dirty="0">
              <a:solidFill>
                <a:srgbClr val="004751"/>
              </a:solidFill>
              <a:latin typeface="Roboto" pitchFamily="2" charset="0"/>
              <a:ea typeface="Roboto" pitchFamily="2" charset="0"/>
              <a:cs typeface="Arial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585B87-248F-4044-AB4A-3B73A65DD9B5}"/>
              </a:ext>
            </a:extLst>
          </p:cNvPr>
          <p:cNvSpPr txBox="1">
            <a:spLocks/>
          </p:cNvSpPr>
          <p:nvPr/>
        </p:nvSpPr>
        <p:spPr>
          <a:xfrm>
            <a:off x="343643" y="6353175"/>
            <a:ext cx="8247529" cy="5048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1200" dirty="0">
                <a:solidFill>
                  <a:schemeClr val="bg1"/>
                </a:solidFill>
                <a:latin typeface="Roboto"/>
                <a:ea typeface="Roboto"/>
                <a:cs typeface="Arial"/>
              </a:rPr>
              <a:t>www.caritas.org.au/schools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40672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D18022CAF0CF4E8F2A2F1633DCF88F" ma:contentTypeVersion="16" ma:contentTypeDescription="Create a new document." ma:contentTypeScope="" ma:versionID="9143bfe0f8b2f30595dcd0d50264b73d">
  <xsd:schema xmlns:xsd="http://www.w3.org/2001/XMLSchema" xmlns:xs="http://www.w3.org/2001/XMLSchema" xmlns:p="http://schemas.microsoft.com/office/2006/metadata/properties" xmlns:ns3="827c324d-dd95-45ea-85ed-7126813b518f" xmlns:ns4="9e00334d-dd00-4f78-9815-2808d8351382" targetNamespace="http://schemas.microsoft.com/office/2006/metadata/properties" ma:root="true" ma:fieldsID="d8a08a905825d5ec22cd5e383d20675b" ns3:_="" ns4:_="">
    <xsd:import namespace="827c324d-dd95-45ea-85ed-7126813b518f"/>
    <xsd:import namespace="9e00334d-dd00-4f78-9815-2808d8351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7c324d-dd95-45ea-85ed-7126813b518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00334d-dd00-4f78-9815-2808d8351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E9FC7-F488-4CBC-BC57-3C13B4B4EA8E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827c324d-dd95-45ea-85ed-7126813b518f"/>
    <ds:schemaRef ds:uri="http://schemas.microsoft.com/office/2006/documentManagement/types"/>
    <ds:schemaRef ds:uri="9e00334d-dd00-4f78-9815-2808d8351382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B11158-6C6C-432B-AB5B-1B25EB3E7F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7c324d-dd95-45ea-85ed-7126813b518f"/>
    <ds:schemaRef ds:uri="9e00334d-dd00-4f78-9815-2808d8351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660</Words>
  <Application>Microsoft Office PowerPoint</Application>
  <PresentationFormat>Widescreen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MS PGothic</vt:lpstr>
      <vt:lpstr>Arial</vt:lpstr>
      <vt:lpstr>Calibri</vt:lpstr>
      <vt:lpstr>Felt Tip Roman</vt:lpstr>
      <vt:lpstr>Roboto</vt:lpstr>
      <vt:lpstr>Roboto light</vt:lpstr>
      <vt:lpstr>Times New Roman</vt:lpstr>
      <vt:lpstr>Education PPT Template</vt:lpstr>
      <vt:lpstr>Climate Action Game</vt:lpstr>
      <vt:lpstr>Instructions</vt:lpstr>
      <vt:lpstr>How to play</vt:lpstr>
      <vt:lpstr>How to play</vt:lpstr>
      <vt:lpstr>Fines</vt:lpstr>
      <vt:lpstr>The poverty line</vt:lpstr>
      <vt:lpstr>family overview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Instructions to the Families</dc:title>
  <dc:creator>Marlin Communications</dc:creator>
  <cp:lastModifiedBy>Nicole Dobrohotoff</cp:lastModifiedBy>
  <cp:revision>20</cp:revision>
  <dcterms:created xsi:type="dcterms:W3CDTF">2014-11-30T23:21:17Z</dcterms:created>
  <dcterms:modified xsi:type="dcterms:W3CDTF">2021-07-12T04:18:41Z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0x01010000D18022CAF0CF4E8F2A2F1633DCF88F</vt:lpwstr>
  </property>
  <property fmtid="{D5CDD505-2E9C-101B-9397-08002B2CF9AE}" pid="3" name="_dlc_DocIdItemGuid">
    <vt:lpwstr>d7ee03d9-074b-4786-bb99-1c6adf13a550</vt:lpwstr>
  </property>
</Properties>
</file>