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4"/>
  </p:sldMasterIdLst>
  <p:notesMasterIdLst>
    <p:notesMasterId r:id="rId38"/>
  </p:notesMasterIdLst>
  <p:sldIdLst>
    <p:sldId id="268" r:id="rId5"/>
    <p:sldId id="256" r:id="rId6"/>
    <p:sldId id="401" r:id="rId7"/>
    <p:sldId id="404" r:id="rId8"/>
    <p:sldId id="402" r:id="rId9"/>
    <p:sldId id="438" r:id="rId10"/>
    <p:sldId id="464" r:id="rId11"/>
    <p:sldId id="405" r:id="rId12"/>
    <p:sldId id="440" r:id="rId13"/>
    <p:sldId id="465" r:id="rId14"/>
    <p:sldId id="442" r:id="rId15"/>
    <p:sldId id="443" r:id="rId16"/>
    <p:sldId id="466" r:id="rId17"/>
    <p:sldId id="473" r:id="rId18"/>
    <p:sldId id="446" r:id="rId19"/>
    <p:sldId id="467" r:id="rId20"/>
    <p:sldId id="448" r:id="rId21"/>
    <p:sldId id="449" r:id="rId22"/>
    <p:sldId id="468" r:id="rId23"/>
    <p:sldId id="451" r:id="rId24"/>
    <p:sldId id="452" r:id="rId25"/>
    <p:sldId id="469" r:id="rId26"/>
    <p:sldId id="454" r:id="rId27"/>
    <p:sldId id="455" r:id="rId28"/>
    <p:sldId id="470" r:id="rId29"/>
    <p:sldId id="457" r:id="rId30"/>
    <p:sldId id="459" r:id="rId31"/>
    <p:sldId id="471" r:id="rId32"/>
    <p:sldId id="460" r:id="rId33"/>
    <p:sldId id="461" r:id="rId34"/>
    <p:sldId id="472" r:id="rId35"/>
    <p:sldId id="463" r:id="rId36"/>
    <p:sldId id="437" r:id="rId37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8" userDrawn="1">
          <p15:clr>
            <a:srgbClr val="A4A3A4"/>
          </p15:clr>
        </p15:guide>
        <p15:guide id="2" pos="5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Dobrohotoff" initials="ND" lastIdx="10" clrIdx="0">
    <p:extLst>
      <p:ext uri="{19B8F6BF-5375-455C-9EA6-DF929625EA0E}">
        <p15:presenceInfo xmlns:p15="http://schemas.microsoft.com/office/powerpoint/2012/main" userId="S::nicoled@caritas.org.au::2dc4cf58-dc7e-422a-950b-38460c74cb76" providerId="AD"/>
      </p:ext>
    </p:extLst>
  </p:cmAuthor>
  <p:cmAuthor id="2" name="Sarah Latif" initials="SL" lastIdx="2" clrIdx="1">
    <p:extLst>
      <p:ext uri="{19B8F6BF-5375-455C-9EA6-DF929625EA0E}">
        <p15:presenceInfo xmlns:p15="http://schemas.microsoft.com/office/powerpoint/2012/main" userId="S-1-5-21-568877940-3399399001-4121681156-7304" providerId="AD"/>
      </p:ext>
    </p:extLst>
  </p:cmAuthor>
  <p:cmAuthor id="3" name="Nicole Dobrohotoff" initials="ND [2]" lastIdx="5" clrIdx="2">
    <p:extLst>
      <p:ext uri="{19B8F6BF-5375-455C-9EA6-DF929625EA0E}">
        <p15:presenceInfo xmlns:p15="http://schemas.microsoft.com/office/powerpoint/2012/main" userId="S-1-5-21-1801674531-2111687655-1343024091-1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4C"/>
    <a:srgbClr val="0B234B"/>
    <a:srgbClr val="761F00"/>
    <a:srgbClr val="E5DBCB"/>
    <a:srgbClr val="C3DDD7"/>
    <a:srgbClr val="DF918A"/>
    <a:srgbClr val="E4DBCA"/>
    <a:srgbClr val="D86075"/>
    <a:srgbClr val="63B1A4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DD05F-D215-EF96-2E81-B6CE52C8D372}" v="15" dt="2024-06-17T05:21:39.9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87953" autoAdjust="0"/>
  </p:normalViewPr>
  <p:slideViewPr>
    <p:cSldViewPr>
      <p:cViewPr varScale="1">
        <p:scale>
          <a:sx n="88" d="100"/>
          <a:sy n="88" d="100"/>
        </p:scale>
        <p:origin x="1062" y="90"/>
      </p:cViewPr>
      <p:guideLst>
        <p:guide orient="horz" pos="1038"/>
        <p:guide pos="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D07F660-EF4E-4CFC-BE27-726010CF37C2}" type="datetimeFigureOut">
              <a:rPr lang="en-AU" smtClean="0"/>
              <a:pPr/>
              <a:t>17/06/2024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11F737D-84AB-4399-9DE3-748B081B0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04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 credits: </a:t>
            </a:r>
          </a:p>
          <a:p>
            <a:r>
              <a:rPr lang="en-US" dirty="0"/>
              <a:t>People queue for Caritas food distributions in Ukraine in 2024. Photo credit: Caritas Wien Elisabeth </a:t>
            </a:r>
            <a:r>
              <a:rPr lang="en-US" dirty="0" err="1"/>
              <a:t>Sellmeier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69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https://worldmigrationreport.iom.int/what-we-do/world-migration-report-2024-chapter-2/refugees-and-asylum-seekers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63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21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https://www.unhcr.org/refugee-statistics/insights/annexes/trends-annexes.html?situation=2 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35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</a:t>
            </a:r>
            <a:r>
              <a:rPr lang="en-AU" baseline="0" dirty="0"/>
              <a:t> https://www.refugeecouncil.org.au/asylum-community/2/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https://www.refugeecouncil.org.au/asylum-community/6/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59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</a:t>
            </a:r>
            <a:r>
              <a:rPr lang="en-AU" baseline="0" dirty="0"/>
              <a:t> https://www.refugeecouncil.org.au/asylum-community/2/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https://www.refugeecouncil.org.au/asylum-community/6/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93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Source: Global Trends 2019, 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UNHCR,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analysed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by the World Bank - https://blogs.worldbank.org/dev4peace/2019-update-how-long-do-refugees-stay-exile-find-out-beware-averages#:~:text=%22The%20average%20length%20of%20time,are%20spinning%20out%20of%20control.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666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Source: Global Trends 2019, 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UNHCR,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analysed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by the World Bank - https://blogs.worldbank.org/dev4peace/2019-update-how-long-do-refugees-stay-exile-find-out-beware-averages#:~:text=%22The%20average%20length%20of%20time,are%20spinning%20out%20of%20control.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36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https://www.unhcr.org/global-trends-report-2023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303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Global Trends Report 2019-  https://www.unhcr.org/5ee200e37.pdf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333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46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08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1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13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https://www.unhcr.org/au/media/global-trends-report-2023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36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91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https://www.unhcr.org/au/media/global-trends-report-2023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31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https://www.unhcr.org/en-au/figures-at-a-glance.html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0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https://worldmigrationreport.iom.int/what-we-do/world-migration-report-2024-chapter-2/refugees-and-asylum-seekers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32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60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62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6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70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5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60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47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D860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0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C3DD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2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AE55B8AB-F41A-2047-B583-8E30CFA5B4F2}"/>
              </a:ext>
            </a:extLst>
          </p:cNvPr>
          <p:cNvSpPr/>
          <p:nvPr/>
        </p:nvSpPr>
        <p:spPr>
          <a:xfrm>
            <a:off x="608030" y="1139157"/>
            <a:ext cx="12213813" cy="54215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6324" y="1557978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63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B95DA3EC-004A-4445-AD27-45ABC57A49A9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1D1E6E-2E81-1346-8B6C-5A87D3B35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1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8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4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72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F9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3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59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4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63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908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540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172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493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D86075"/>
                </a:solidFill>
              </a:rPr>
              <a:t>Click to edit Master title style</a:t>
            </a:r>
            <a:endParaRPr lang="en-US" sz="3639" dirty="0">
              <a:solidFill>
                <a:srgbClr val="D86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C3DDD7"/>
                </a:solidFill>
              </a:rPr>
              <a:t>Click to edit Master title style</a:t>
            </a:r>
            <a:endParaRPr lang="en-US" sz="3639" dirty="0">
              <a:solidFill>
                <a:srgbClr val="C3D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6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0C244C"/>
                </a:solidFill>
              </a:rPr>
              <a:t>Click to edit Master title style</a:t>
            </a:r>
            <a:endParaRPr lang="en-US" sz="3639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78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0C244C"/>
                </a:solidFill>
              </a:rPr>
              <a:t>Click to edit Master title style</a:t>
            </a:r>
            <a:endParaRPr lang="en-US" sz="3639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8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2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9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70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9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09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98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74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95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3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04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49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4818626" cy="3158419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14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94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34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41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7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6937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11" y="456321"/>
            <a:ext cx="8681690" cy="1260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322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0198"/>
            <a:ext cx="13444538" cy="6987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899185" y="2352066"/>
            <a:ext cx="5452506" cy="389103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2683" y="2669701"/>
            <a:ext cx="4552594" cy="32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078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444538" cy="69769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581562" y="2272658"/>
            <a:ext cx="5452506" cy="38910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5060" y="2590292"/>
            <a:ext cx="4552594" cy="3335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223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7" y="2210561"/>
            <a:ext cx="5452506" cy="2920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985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767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016" y="2510886"/>
            <a:ext cx="5452506" cy="77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4411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827960" y="4652148"/>
            <a:ext cx="378861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78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985" b="0" i="0" kern="1200" spc="248" dirty="0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961906" y="2289819"/>
            <a:ext cx="304603" cy="30461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00" y="3477797"/>
            <a:ext cx="3367539" cy="924056"/>
          </a:xfrm>
          <a:prstGeom prst="rect">
            <a:avLst/>
          </a:prstGeom>
        </p:spPr>
      </p:pic>
      <p:sp>
        <p:nvSpPr>
          <p:cNvPr id="6" name="bg object 21">
            <a:extLst>
              <a:ext uri="{FF2B5EF4-FFF2-40B4-BE49-F238E27FC236}">
                <a16:creationId xmlns:a16="http://schemas.microsoft.com/office/drawing/2014/main" id="{5C11644A-6942-1844-BF77-950DF079187C}"/>
              </a:ext>
            </a:extLst>
          </p:cNvPr>
          <p:cNvSpPr>
            <a:spLocks noChangeAspect="1"/>
          </p:cNvSpPr>
          <p:nvPr userDrawn="1"/>
        </p:nvSpPr>
        <p:spPr>
          <a:xfrm>
            <a:off x="8222841" y="2867025"/>
            <a:ext cx="200887" cy="2006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1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40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tag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95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0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3">
            <a:extLst>
              <a:ext uri="{FF2B5EF4-FFF2-40B4-BE49-F238E27FC236}">
                <a16:creationId xmlns:a16="http://schemas.microsoft.com/office/drawing/2014/main" id="{C0227278-F170-1346-96D8-6FA9754D6EA7}"/>
              </a:ext>
            </a:extLst>
          </p:cNvPr>
          <p:cNvSpPr/>
          <p:nvPr userDrawn="1"/>
        </p:nvSpPr>
        <p:spPr>
          <a:xfrm>
            <a:off x="-29765" y="0"/>
            <a:ext cx="13504069" cy="885825"/>
          </a:xfrm>
          <a:custGeom>
            <a:avLst/>
            <a:gdLst/>
            <a:ahLst/>
            <a:cxnLst/>
            <a:rect l="l" t="t" r="r" b="b"/>
            <a:pathLst>
              <a:path w="10692130" h="1090295">
                <a:moveTo>
                  <a:pt x="10692003" y="0"/>
                </a:moveTo>
                <a:lnTo>
                  <a:pt x="0" y="0"/>
                </a:lnTo>
                <a:lnTo>
                  <a:pt x="0" y="1090002"/>
                </a:lnTo>
                <a:lnTo>
                  <a:pt x="10692003" y="109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4DBCA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F6542A-7238-F34B-9F4D-66CD80A0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276225"/>
            <a:ext cx="11596688" cy="482600"/>
          </a:xfrm>
          <a:prstGeom prst="rect">
            <a:avLst/>
          </a:prstGeom>
        </p:spPr>
        <p:txBody>
          <a:bodyPr/>
          <a:lstStyle>
            <a:lvl1pPr>
              <a:defRPr sz="235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90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72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957781"/>
            <a:ext cx="13444538" cy="605071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963045" y="7073823"/>
            <a:ext cx="1255666" cy="372985"/>
          </a:xfrm>
          <a:prstGeom prst="rect">
            <a:avLst/>
          </a:prstGeom>
        </p:spPr>
      </p:pic>
      <p:sp>
        <p:nvSpPr>
          <p:cNvPr id="4" name="bg object 16">
            <a:extLst>
              <a:ext uri="{FF2B5EF4-FFF2-40B4-BE49-F238E27FC236}">
                <a16:creationId xmlns:a16="http://schemas.microsoft.com/office/drawing/2014/main" id="{3909202E-0FE2-2A42-8B42-2E558D19EDC7}"/>
              </a:ext>
            </a:extLst>
          </p:cNvPr>
          <p:cNvSpPr/>
          <p:nvPr userDrawn="1"/>
        </p:nvSpPr>
        <p:spPr>
          <a:xfrm>
            <a:off x="0" y="7022471"/>
            <a:ext cx="13444539" cy="540385"/>
          </a:xfrm>
          <a:custGeom>
            <a:avLst/>
            <a:gdLst/>
            <a:ahLst/>
            <a:cxnLst/>
            <a:rect l="l" t="t" r="r" b="b"/>
            <a:pathLst>
              <a:path w="10692130" h="540384">
                <a:moveTo>
                  <a:pt x="10692003" y="0"/>
                </a:moveTo>
                <a:lnTo>
                  <a:pt x="0" y="0"/>
                </a:lnTo>
                <a:lnTo>
                  <a:pt x="0" y="540003"/>
                </a:lnTo>
                <a:lnTo>
                  <a:pt x="10692003" y="540003"/>
                </a:lnTo>
                <a:lnTo>
                  <a:pt x="10692003" y="0"/>
                </a:lnTo>
                <a:close/>
              </a:path>
            </a:pathLst>
          </a:custGeom>
          <a:solidFill>
            <a:srgbClr val="761F00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" name="bg object 17">
            <a:extLst>
              <a:ext uri="{FF2B5EF4-FFF2-40B4-BE49-F238E27FC236}">
                <a16:creationId xmlns:a16="http://schemas.microsoft.com/office/drawing/2014/main" id="{704A707F-4EE1-3C4D-9C6A-ACEF100EFFD8}"/>
              </a:ext>
            </a:extLst>
          </p:cNvPr>
          <p:cNvSpPr/>
          <p:nvPr userDrawn="1"/>
        </p:nvSpPr>
        <p:spPr>
          <a:xfrm>
            <a:off x="12322946" y="7164004"/>
            <a:ext cx="796920" cy="251460"/>
          </a:xfrm>
          <a:prstGeom prst="rect">
            <a:avLst/>
          </a:prstGeom>
          <a:blipFill>
            <a:blip r:embed="rId6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</p:spTree>
    <p:extLst>
      <p:ext uri="{BB962C8B-B14F-4D97-AF65-F5344CB8AC3E}">
        <p14:creationId xmlns:p14="http://schemas.microsoft.com/office/powerpoint/2010/main" val="17710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7" r:id="rId59"/>
    <p:sldLayoutId id="2147483662" r:id="rId60"/>
  </p:sldLayoutIdLst>
  <p:txStyles>
    <p:titleStyle>
      <a:lvl1pPr algn="l" defTabSz="756232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58" indent="-189058" algn="l" defTabSz="756232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174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290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40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521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637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753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869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98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16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232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34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463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579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695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811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92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shutterstock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jpeg"/><Relationship Id="rId5" Type="http://schemas.openxmlformats.org/officeDocument/2006/relationships/slide" Target="slide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itas.org.au/resources/school-resources/?resourceTopics=Refugees+and+Forced+Migration" TargetMode="External"/><Relationship Id="rId2" Type="http://schemas.openxmlformats.org/officeDocument/2006/relationships/hyperlink" Target="https://create.kahoot.it/details/refugee-and-asylum-seeker-quiz/d08d9dbb-6ee9-4610-b72b-320696502335" TargetMode="Externa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.png"/><Relationship Id="rId4" Type="http://schemas.openxmlformats.org/officeDocument/2006/relationships/hyperlink" Target="https://www.caritas.org.au/about/copyrigh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5" Type="http://schemas.openxmlformats.org/officeDocument/2006/relationships/hyperlink" Target="https://shutterstock.com/" TargetMode="Externa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5" Type="http://schemas.openxmlformats.org/officeDocument/2006/relationships/hyperlink" Target="https://shutterstock.com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e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jpeg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hyperlink" Target="https://shutterstock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89996-6FE6-46B8-A74D-307B5B524098}"/>
              </a:ext>
            </a:extLst>
          </p:cNvPr>
          <p:cNvSpPr txBox="1"/>
          <p:nvPr/>
        </p:nvSpPr>
        <p:spPr>
          <a:xfrm>
            <a:off x="321469" y="713422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E4DBCA"/>
                </a:solidFill>
                <a:latin typeface="Arial" panose="020B0604020202020204" pitchFamily="34" charset="0"/>
                <a:ea typeface="Roboto" pitchFamily="2" charset="0"/>
              </a:rPr>
              <a:t>Last updated: June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1C9645-6CE2-D142-B96A-925E20458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sz="5400" dirty="0"/>
              <a:t>Refugee quiz</a:t>
            </a:r>
            <a:endParaRPr lang="en-US" sz="54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09D0697-DAD3-433E-88CF-27CA275F16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"/>
          <a:stretch/>
        </p:blipFill>
        <p:spPr>
          <a:xfrm>
            <a:off x="0" y="2431199"/>
            <a:ext cx="13444538" cy="4526579"/>
          </a:xfrm>
        </p:spPr>
      </p:pic>
      <p:sp>
        <p:nvSpPr>
          <p:cNvPr id="13" name="Round Diagonal Corner Rectangle 7">
            <a:extLst>
              <a:ext uri="{FF2B5EF4-FFF2-40B4-BE49-F238E27FC236}">
                <a16:creationId xmlns:a16="http://schemas.microsoft.com/office/drawing/2014/main" id="{14E6A900-D354-469C-BCDD-478942BDF0FB}"/>
              </a:ext>
            </a:extLst>
          </p:cNvPr>
          <p:cNvSpPr/>
          <p:nvPr/>
        </p:nvSpPr>
        <p:spPr>
          <a:xfrm flipH="1">
            <a:off x="10227469" y="5767392"/>
            <a:ext cx="2967170" cy="861226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B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4" name="Text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F760F4-4C82-4174-8AC0-0E54EFC85440}"/>
              </a:ext>
            </a:extLst>
          </p:cNvPr>
          <p:cNvSpPr txBox="1"/>
          <p:nvPr/>
        </p:nvSpPr>
        <p:spPr>
          <a:xfrm>
            <a:off x="10499633" y="5832438"/>
            <a:ext cx="23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Start Quiz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7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50600" y="2181225"/>
            <a:ext cx="5636840" cy="29546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/>
                <a:cs typeface="Arial"/>
              </a:rPr>
              <a:t>Islamic Republic of Iran is hosting 3.8 million people followed by Türkiye (3.3 million), Colombia (2.9 million), Germany (2.6 million) and Pakistan (2 million).</a:t>
            </a:r>
            <a:endParaRPr lang="en-AU" sz="2800" dirty="0">
              <a:solidFill>
                <a:schemeClr val="tx2"/>
              </a:solidFill>
              <a:latin typeface="Arial"/>
              <a:ea typeface="Roboto" pitchFamily="2" charset="0"/>
              <a:cs typeface="Arial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5CF2728B-B246-4038-A751-46831EF19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188427" cy="32004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2090FF8-8DCA-463D-9399-6C32341419C9}"/>
              </a:ext>
            </a:extLst>
          </p:cNvPr>
          <p:cNvSpPr txBox="1">
            <a:spLocks/>
          </p:cNvSpPr>
          <p:nvPr/>
        </p:nvSpPr>
        <p:spPr>
          <a:xfrm>
            <a:off x="7556295" y="5381625"/>
            <a:ext cx="5349174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ea typeface="Roboto"/>
                <a:cs typeface="Arial"/>
              </a:rPr>
              <a:t>A refugee camp in </a:t>
            </a:r>
            <a:r>
              <a:rPr lang="en-US" sz="1200" kern="0" dirty="0" err="1">
                <a:solidFill>
                  <a:schemeClr val="tx2"/>
                </a:solidFill>
                <a:ea typeface="Roboto"/>
                <a:cs typeface="Arial"/>
              </a:rPr>
              <a:t>Türkiye</a:t>
            </a:r>
            <a:r>
              <a:rPr lang="en-US" sz="1200" kern="0" dirty="0">
                <a:solidFill>
                  <a:schemeClr val="tx2"/>
                </a:solidFill>
                <a:ea typeface="Roboto"/>
                <a:cs typeface="Arial"/>
              </a:rPr>
              <a:t> where approximately 28,000 Syrian refugees reside. Photo credit: </a:t>
            </a:r>
            <a:r>
              <a:rPr lang="en-US" sz="1200" kern="0" dirty="0" err="1">
                <a:solidFill>
                  <a:schemeClr val="tx2"/>
                </a:solidFill>
                <a:ea typeface="+mn-lt"/>
                <a:cs typeface="+mn-lt"/>
              </a:rPr>
              <a:t>Tolga</a:t>
            </a:r>
            <a:r>
              <a:rPr lang="en-US" sz="1200" u="sng" kern="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200" kern="0" dirty="0">
                <a:solidFill>
                  <a:schemeClr val="tx2"/>
                </a:solidFill>
                <a:ea typeface="+mn-lt"/>
                <a:cs typeface="+mn-lt"/>
              </a:rPr>
              <a:t>Sezgin</a:t>
            </a:r>
            <a:r>
              <a:rPr lang="en-US" sz="1200" u="sng" kern="0" dirty="0">
                <a:ea typeface="+mn-lt"/>
                <a:cs typeface="+mn-lt"/>
              </a:rPr>
              <a:t>/</a:t>
            </a:r>
            <a:r>
              <a:rPr lang="en-US" sz="1200" kern="0" dirty="0">
                <a:ea typeface="Roboto"/>
                <a:cs typeface="Arial"/>
                <a:hlinkClick r:id="rId4"/>
              </a:rPr>
              <a:t>Shutterstock.com</a:t>
            </a:r>
            <a:r>
              <a:rPr lang="en-US" sz="1200" kern="0" dirty="0">
                <a:ea typeface="Roboto"/>
                <a:cs typeface="Arial"/>
              </a:rPr>
              <a:t> </a:t>
            </a:r>
            <a:endParaRPr lang="en-US" sz="1200" kern="0" dirty="0">
              <a:solidFill>
                <a:sysClr val="windowText" lastClr="000000"/>
              </a:solidFill>
              <a:ea typeface="Roboto" pitchFamily="2" charset="0"/>
            </a:endParaRPr>
          </a:p>
          <a:p>
            <a:endParaRPr lang="en-US" sz="1200" kern="0" dirty="0">
              <a:solidFill>
                <a:sysClr val="windowText" lastClr="000000"/>
              </a:solidFill>
              <a:latin typeface="+mj-lt"/>
            </a:endParaRPr>
          </a:p>
          <a:p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1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D36721-DA32-4EA0-864D-6F775D4F55F7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1746470" y="3180888"/>
            <a:ext cx="792000" cy="288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1768965" y="2103389"/>
            <a:ext cx="792000" cy="288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6547"/>
            <a:ext cx="64984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Approximately what percentage of forcibly displaced people are under the age of 18?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sz="26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4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900754" y="3195605"/>
            <a:ext cx="269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23%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833759" y="4297722"/>
            <a:ext cx="273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40%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1746471" y="4307625"/>
            <a:ext cx="792000" cy="288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885319" y="5424459"/>
            <a:ext cx="268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60%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8E55510-267D-4D5D-AD45-F7F6D16BEA9E}"/>
              </a:ext>
            </a:extLst>
          </p:cNvPr>
          <p:cNvSpPr txBox="1">
            <a:spLocks/>
          </p:cNvSpPr>
          <p:nvPr/>
        </p:nvSpPr>
        <p:spPr>
          <a:xfrm>
            <a:off x="7636668" y="5371443"/>
            <a:ext cx="5181447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A young boy who has fled the bombing in Odessa, Ukraine at the </a:t>
            </a:r>
            <a:r>
              <a:rPr lang="en-US" sz="1200" kern="0" dirty="0" err="1">
                <a:solidFill>
                  <a:schemeClr val="tx2"/>
                </a:solidFill>
                <a:latin typeface="+mj-lt"/>
                <a:ea typeface="Roboto"/>
                <a:cs typeface="Arial"/>
              </a:rPr>
              <a:t>Palanca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 border crossing. Photo: </a:t>
            </a:r>
            <a:r>
              <a:rPr lang="en-US" sz="1200" kern="0" dirty="0" err="1">
                <a:solidFill>
                  <a:schemeClr val="tx2"/>
                </a:solidFill>
                <a:latin typeface="+mj-lt"/>
                <a:ea typeface="Roboto"/>
                <a:cs typeface="Arial"/>
              </a:rPr>
              <a:t>Marijn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 </a:t>
            </a:r>
            <a:r>
              <a:rPr lang="en-US" sz="1200" kern="0" dirty="0" err="1">
                <a:solidFill>
                  <a:schemeClr val="tx2"/>
                </a:solidFill>
                <a:latin typeface="+mj-lt"/>
                <a:ea typeface="Roboto"/>
                <a:cs typeface="Arial"/>
              </a:rPr>
              <a:t>Fidder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/Caritas Germany.</a:t>
            </a:r>
          </a:p>
          <a:p>
            <a:endParaRPr lang="en-US" sz="1200" kern="0" dirty="0">
              <a:solidFill>
                <a:sysClr val="windowText" lastClr="000000"/>
              </a:solidFill>
              <a:latin typeface="+mj-lt"/>
            </a:endParaRPr>
          </a:p>
          <a:p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18D93-BEA3-49DB-A630-A2AD61E2C2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8"/>
          <a:stretch/>
        </p:blipFill>
        <p:spPr>
          <a:xfrm>
            <a:off x="7636669" y="2181226"/>
            <a:ext cx="5181447" cy="31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5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05025"/>
            <a:ext cx="5636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Children account for 30 per cent of the world’s population, but 40 per cent of all forcibly displaced people.</a:t>
            </a:r>
            <a:endParaRPr lang="en-AU" sz="2500" dirty="0">
              <a:solidFill>
                <a:schemeClr val="tx2"/>
              </a:solidFill>
              <a:highlight>
                <a:srgbClr val="FFFF00"/>
              </a:highlight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02A8A28-2767-4939-B70E-C5B4256E461F}"/>
              </a:ext>
            </a:extLst>
          </p:cNvPr>
          <p:cNvSpPr txBox="1">
            <a:spLocks/>
          </p:cNvSpPr>
          <p:nvPr/>
        </p:nvSpPr>
        <p:spPr>
          <a:xfrm>
            <a:off x="7636668" y="5371443"/>
            <a:ext cx="5181447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ea typeface="Roboto"/>
                <a:cs typeface="Arial"/>
              </a:rPr>
              <a:t>A young boy who has fled the bombing in Odessa, Ukraine at the </a:t>
            </a:r>
            <a:r>
              <a:rPr lang="en-US" sz="1200" kern="0" dirty="0" err="1">
                <a:solidFill>
                  <a:schemeClr val="tx2"/>
                </a:solidFill>
                <a:ea typeface="Roboto"/>
                <a:cs typeface="Arial"/>
              </a:rPr>
              <a:t>Palanca</a:t>
            </a:r>
            <a:r>
              <a:rPr lang="en-US" sz="1200" kern="0" dirty="0">
                <a:solidFill>
                  <a:schemeClr val="tx2"/>
                </a:solidFill>
                <a:ea typeface="Roboto"/>
                <a:cs typeface="Arial"/>
              </a:rPr>
              <a:t> border crossing. Photo: </a:t>
            </a:r>
            <a:r>
              <a:rPr lang="en-US" sz="1200" kern="0" dirty="0" err="1">
                <a:solidFill>
                  <a:schemeClr val="tx2"/>
                </a:solidFill>
                <a:ea typeface="Roboto"/>
                <a:cs typeface="Arial"/>
              </a:rPr>
              <a:t>Marijn</a:t>
            </a:r>
            <a:r>
              <a:rPr lang="en-US" sz="1200" kern="0" dirty="0">
                <a:solidFill>
                  <a:schemeClr val="tx2"/>
                </a:solidFill>
                <a:ea typeface="Roboto"/>
                <a:cs typeface="Arial"/>
              </a:rPr>
              <a:t> </a:t>
            </a:r>
            <a:r>
              <a:rPr lang="en-US" sz="1200" kern="0" dirty="0" err="1">
                <a:solidFill>
                  <a:schemeClr val="tx2"/>
                </a:solidFill>
                <a:ea typeface="Roboto"/>
                <a:cs typeface="Arial"/>
              </a:rPr>
              <a:t>Fidder</a:t>
            </a:r>
            <a:r>
              <a:rPr lang="en-US" sz="1200" kern="0" dirty="0">
                <a:solidFill>
                  <a:schemeClr val="tx2"/>
                </a:solidFill>
                <a:ea typeface="Roboto"/>
                <a:cs typeface="Arial"/>
              </a:rPr>
              <a:t>/Caritas Germany.</a:t>
            </a:r>
          </a:p>
          <a:p>
            <a:endParaRPr lang="en-US" sz="1200" kern="0" dirty="0">
              <a:solidFill>
                <a:sysClr val="windowText" lastClr="000000"/>
              </a:solidFill>
              <a:latin typeface="+mj-lt"/>
            </a:endParaRPr>
          </a:p>
          <a:p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FFC72-A00F-4D38-BB4F-3AA0C417D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8"/>
          <a:stretch/>
        </p:blipFill>
        <p:spPr>
          <a:xfrm>
            <a:off x="7636669" y="2181226"/>
            <a:ext cx="5181447" cy="3190218"/>
          </a:xfrm>
          <a:prstGeom prst="rect">
            <a:avLst/>
          </a:prstGeom>
        </p:spPr>
      </p:pic>
      <p:sp>
        <p:nvSpPr>
          <p:cNvPr id="8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6A419C-D36E-459F-9AA7-41C10450DB0A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758057" y="2006877"/>
            <a:ext cx="856838" cy="4968013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779488" y="950811"/>
            <a:ext cx="856838" cy="4925151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3966"/>
            <a:ext cx="68032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Approximately how many new asylum seeker claims were made worldwide in 2023?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5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007270" y="3109737"/>
            <a:ext cx="388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3.6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007269" y="4128313"/>
            <a:ext cx="410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1.1 million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798029" y="3005565"/>
            <a:ext cx="856838" cy="4968011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007270" y="5207427"/>
            <a:ext cx="380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650,000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5EC68-B2EC-4071-A7A4-1C7D04138D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70" y="2181224"/>
            <a:ext cx="5197678" cy="320040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099D6CA-EC13-4EA3-AF61-573A59B19597}"/>
              </a:ext>
            </a:extLst>
          </p:cNvPr>
          <p:cNvSpPr txBox="1">
            <a:spLocks/>
          </p:cNvSpPr>
          <p:nvPr/>
        </p:nvSpPr>
        <p:spPr>
          <a:xfrm>
            <a:off x="7629222" y="5381625"/>
            <a:ext cx="5185801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Women now have access to sanitation and hygiene facilities in a Cox’s Bazar refugee camp in Bangladesh. Photo: Jessica Stone/Caritas Australia.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2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05025"/>
            <a:ext cx="56368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3.6 million new individual asylum applications were made in 2023.</a:t>
            </a:r>
            <a:endParaRPr lang="en-AU" sz="25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7B38C-D500-4A59-82DA-5013DC3A7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70" y="2181224"/>
            <a:ext cx="5197678" cy="3200401"/>
          </a:xfrm>
          <a:prstGeom prst="rect">
            <a:avLst/>
          </a:prstGeom>
        </p:spPr>
      </p:pic>
      <p:sp>
        <p:nvSpPr>
          <p:cNvPr id="11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8A8788-D9F2-4274-B578-C243D26B851F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E70C18F-16DA-42CC-8537-2E5C87813E01}"/>
              </a:ext>
            </a:extLst>
          </p:cNvPr>
          <p:cNvSpPr txBox="1">
            <a:spLocks/>
          </p:cNvSpPr>
          <p:nvPr/>
        </p:nvSpPr>
        <p:spPr>
          <a:xfrm>
            <a:off x="7629222" y="5381625"/>
            <a:ext cx="5185801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Women now have access to sanitation and hygiene facilities in a Cox’s Bazar refugee camp in Bangladesh. Photo: Jessica Stone/Caritas Australia.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646228" y="2562784"/>
            <a:ext cx="856838" cy="40236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666215" y="1502644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193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The greatest number of refugees come from which country?</a:t>
            </a:r>
            <a:endParaRPr lang="en-US" sz="2800" dirty="0">
              <a:latin typeface="Arial" panose="020B0604020202020204" pitchFamily="34" charset="0"/>
              <a:ea typeface="Roboto" pitchFamily="2" charset="0"/>
            </a:endParaRPr>
          </a:p>
          <a:p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8013522" y="6306690"/>
            <a:ext cx="4804747" cy="7513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AU" sz="1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6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3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106274" y="3162802"/>
            <a:ext cx="398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South Africa</a:t>
            </a:r>
          </a:p>
        </p:txBody>
      </p:sp>
      <p:sp>
        <p:nvSpPr>
          <p:cNvPr id="27" name="TextBox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100168" y="4251439"/>
            <a:ext cx="398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Ukraine</a:t>
            </a:r>
          </a:p>
        </p:txBody>
      </p:sp>
      <p:sp>
        <p:nvSpPr>
          <p:cNvPr id="32" name="Round Diagonal Corner 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646228" y="3640282"/>
            <a:ext cx="856838" cy="40236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100168" y="5328936"/>
            <a:ext cx="4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Syria</a:t>
            </a: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678042EB-8272-4266-B18A-3AB43325B4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9"/>
          <a:stretch/>
        </p:blipFill>
        <p:spPr>
          <a:xfrm>
            <a:off x="7636669" y="2181225"/>
            <a:ext cx="5181600" cy="3172097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940AC80-3F1E-4759-AAF4-057DBBC65EC9}"/>
              </a:ext>
            </a:extLst>
          </p:cNvPr>
          <p:cNvSpPr txBox="1">
            <a:spLocks/>
          </p:cNvSpPr>
          <p:nvPr/>
        </p:nvSpPr>
        <p:spPr bwMode="auto">
          <a:xfrm>
            <a:off x="7636669" y="5353322"/>
            <a:ext cx="5293453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dirty="0">
                <a:solidFill>
                  <a:schemeClr val="tx2"/>
                </a:solidFill>
              </a:rPr>
              <a:t>Photo credit: Caritas Internationalis/ CLMC J. Khoury.</a:t>
            </a:r>
          </a:p>
        </p:txBody>
      </p:sp>
    </p:spTree>
    <p:extLst>
      <p:ext uri="{BB962C8B-B14F-4D97-AF65-F5344CB8AC3E}">
        <p14:creationId xmlns:p14="http://schemas.microsoft.com/office/powerpoint/2010/main" val="37725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2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23F1DBF-2954-46FE-AA2F-9843E83854B9}"/>
              </a:ext>
            </a:extLst>
          </p:cNvPr>
          <p:cNvSpPr/>
          <p:nvPr/>
        </p:nvSpPr>
        <p:spPr>
          <a:xfrm flipH="1">
            <a:off x="630899" y="4695825"/>
            <a:ext cx="2967170" cy="861226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B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2" name="TextBox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4A31E9-3B0B-4DD1-8790-6D9EAE640D34}"/>
              </a:ext>
            </a:extLst>
          </p:cNvPr>
          <p:cNvSpPr txBox="1"/>
          <p:nvPr/>
        </p:nvSpPr>
        <p:spPr>
          <a:xfrm>
            <a:off x="903063" y="4760871"/>
            <a:ext cx="23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Start Quiz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09585D-65E8-A043-A23C-434221DC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69" y="366846"/>
            <a:ext cx="11197199" cy="873497"/>
          </a:xfrm>
        </p:spPr>
        <p:txBody>
          <a:bodyPr/>
          <a:lstStyle/>
          <a:p>
            <a:r>
              <a:rPr lang="en-US" sz="4500" dirty="0">
                <a:solidFill>
                  <a:srgbClr val="0C244C"/>
                </a:solidFill>
              </a:rPr>
              <a:t>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8AD70-3F7A-DA4A-BAFC-52B4E4D33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611773"/>
            <a:ext cx="12271005" cy="290679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to play this quiz on the </a:t>
            </a:r>
            <a:r>
              <a:rPr lang="en-AU" sz="2300" kern="0" dirty="0" err="1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Kahoot</a:t>
            </a: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 interactive learning platform.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This is an interactive resource. As you go through this quiz </a:t>
            </a:r>
            <a:r>
              <a:rPr lang="en-US" sz="2300" b="1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use your mouse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 to click on the correct answer for each question.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If you make a mistake you can go back by clicking on the arrow and trying again.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The source for the answers to each question is recorded in the ‘Notes’ section of the slides.</a:t>
            </a:r>
          </a:p>
          <a:p>
            <a:pPr>
              <a:lnSpc>
                <a:spcPct val="100000"/>
              </a:lnSpc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For more resources on Refugees and Forced Migration, 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3"/>
              </a:rPr>
              <a:t>click here.</a:t>
            </a:r>
            <a:endParaRPr lang="en-US" sz="2300" kern="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300" dirty="0">
              <a:solidFill>
                <a:srgbClr val="0B234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95C5D-6043-4420-A989-E216E7CAA7A4}"/>
              </a:ext>
            </a:extLst>
          </p:cNvPr>
          <p:cNvSpPr txBox="1"/>
          <p:nvPr/>
        </p:nvSpPr>
        <p:spPr>
          <a:xfrm>
            <a:off x="528625" y="5734310"/>
            <a:ext cx="1241566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AU" sz="1200" b="1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Note: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If you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do edit this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ensure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content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photos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remain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appropriate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credit to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</a:t>
            </a:r>
            <a:r>
              <a:rPr lang="en-AU" sz="1200" spc="-94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photographers.</a:t>
            </a:r>
          </a:p>
          <a:p>
            <a:pPr>
              <a:spcAft>
                <a:spcPts val="1200"/>
              </a:spcAft>
            </a:pPr>
            <a:r>
              <a:rPr lang="en-AU" sz="1200" b="1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Copyright </a:t>
            </a:r>
            <a:r>
              <a:rPr lang="en-AU" sz="1200" b="1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Policy: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Material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within our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resources comes from a variety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of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sources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authors, including Caritas staff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volunteers,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overseas partners and news organisations. Our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information, names, images, pictures, logos are provided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“as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is”, without </a:t>
            </a:r>
            <a:r>
              <a:rPr lang="en-AU" sz="1200" spc="-14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warranty.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Any mistakes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brought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attention of Caritas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</a:t>
            </a:r>
            <a:r>
              <a:rPr lang="en-AU" sz="1200" spc="-8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will</a:t>
            </a:r>
            <a:r>
              <a:rPr lang="en-AU" sz="1200" dirty="0"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corrected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soon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possible. </a:t>
            </a:r>
            <a:r>
              <a:rPr lang="en-AU" sz="1200" spc="-47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review the full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Copyright </a:t>
            </a:r>
            <a:r>
              <a:rPr lang="en-AU" sz="1200" spc="-9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Policy,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visit: </a:t>
            </a:r>
            <a:r>
              <a:rPr lang="en-AU" sz="1200" u="sng" dirty="0">
                <a:solidFill>
                  <a:srgbClr val="004751"/>
                </a:solidFill>
                <a:latin typeface="Arial" panose="020B0604020202020204" pitchFamily="34" charset="0"/>
                <a:hlinkClick r:id="rId4"/>
              </a:rPr>
              <a:t>Caritas Australia</a:t>
            </a:r>
            <a:r>
              <a:rPr lang="en-AU" sz="1200" dirty="0">
                <a:solidFill>
                  <a:srgbClr val="004751"/>
                </a:solidFill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13" name="bg object 21">
            <a:extLst>
              <a:ext uri="{FF2B5EF4-FFF2-40B4-BE49-F238E27FC236}">
                <a16:creationId xmlns:a16="http://schemas.microsoft.com/office/drawing/2014/main" id="{1174632B-7BC7-AF47-9586-9246269FC2DB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80058" y="2152302"/>
            <a:ext cx="49992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greatest number of refugees globally are from Syria (6.3 million)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over 4 million refugees from Ukraine.</a:t>
            </a:r>
            <a:endParaRPr lang="en-GB" altLang="en-US" sz="25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563389" y="366846"/>
            <a:ext cx="1171727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  <a:endParaRPr lang="en-US" sz="4500" b="0" dirty="0"/>
          </a:p>
        </p:txBody>
      </p:sp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2A861B1E-B32A-42CB-AC78-25B5842F7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9"/>
          <a:stretch/>
        </p:blipFill>
        <p:spPr>
          <a:xfrm>
            <a:off x="7636669" y="2181225"/>
            <a:ext cx="5181600" cy="3172097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EC77592-2D70-4CAB-AF87-445F0631FC63}"/>
              </a:ext>
            </a:extLst>
          </p:cNvPr>
          <p:cNvSpPr txBox="1">
            <a:spLocks/>
          </p:cNvSpPr>
          <p:nvPr/>
        </p:nvSpPr>
        <p:spPr bwMode="auto">
          <a:xfrm>
            <a:off x="7636669" y="5353322"/>
            <a:ext cx="5293453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dirty="0">
                <a:solidFill>
                  <a:schemeClr val="tx2"/>
                </a:solidFill>
              </a:rPr>
              <a:t>Photo credit: Caritas Internationalis/ CLMC J. Khoury</a:t>
            </a:r>
          </a:p>
        </p:txBody>
      </p:sp>
      <p:sp>
        <p:nvSpPr>
          <p:cNvPr id="19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E89B5F-0B7E-4526-82E3-DCEFD6CF3BAB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254088" y="2906896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256718" y="1829399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5962"/>
            <a:ext cx="6193642" cy="10763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Most asylum seekers arrive in Australia by boat. True or False?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7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688040" y="3469921"/>
            <a:ext cx="398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True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688041" y="4580535"/>
            <a:ext cx="398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False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43F6DF-9B9A-4DA2-8260-42646DADB2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096917" cy="3200400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FEA7992-5506-41C1-B5EE-F83249A90C84}"/>
              </a:ext>
            </a:extLst>
          </p:cNvPr>
          <p:cNvSpPr txBox="1">
            <a:spLocks/>
          </p:cNvSpPr>
          <p:nvPr/>
        </p:nvSpPr>
        <p:spPr>
          <a:xfrm>
            <a:off x="7636669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Shutterstock.com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8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25492" y="2181225"/>
            <a:ext cx="54570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Most asylum seekers arrive in Australia by plane</a:t>
            </a:r>
            <a:r>
              <a:rPr lang="en-A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5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D83D8A-868F-4004-9ECD-6FD6FE0840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096917" cy="3200400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EAD7D83-4984-4D42-B284-B78572DAD9A2}"/>
              </a:ext>
            </a:extLst>
          </p:cNvPr>
          <p:cNvSpPr txBox="1">
            <a:spLocks/>
          </p:cNvSpPr>
          <p:nvPr/>
        </p:nvSpPr>
        <p:spPr>
          <a:xfrm>
            <a:off x="7636669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5"/>
              </a:rPr>
              <a:t>Shutterstock.com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5D7CB4-2F0B-453E-9212-628C1E69EAFE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1918223" y="3180852"/>
            <a:ext cx="792000" cy="324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1955797" y="2103356"/>
            <a:ext cx="792000" cy="324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5888842" cy="87349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ea typeface="Roboto"/>
              </a:rPr>
              <a:t>Where is the world's largest refugee camp? 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8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731797" y="3396106"/>
            <a:ext cx="355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Kenya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694222" y="4478490"/>
            <a:ext cx="358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Bangladesh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1918224" y="4258349"/>
            <a:ext cx="792000" cy="324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731797" y="5555987"/>
            <a:ext cx="327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Lebanon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C2749-F8E8-404B-8364-7A08D47D0B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181600" cy="32362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B404E2-B81C-4380-8694-DC3F799B791F}"/>
              </a:ext>
            </a:extLst>
          </p:cNvPr>
          <p:cNvSpPr/>
          <p:nvPr/>
        </p:nvSpPr>
        <p:spPr>
          <a:xfrm>
            <a:off x="7636668" y="5417511"/>
            <a:ext cx="518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Women using water taps provided by Caritas Bangladesh. Photo: Jessica Stone /Caritas Australia</a:t>
            </a:r>
          </a:p>
        </p:txBody>
      </p:sp>
    </p:spTree>
    <p:extLst>
      <p:ext uri="{BB962C8B-B14F-4D97-AF65-F5344CB8AC3E}">
        <p14:creationId xmlns:p14="http://schemas.microsoft.com/office/powerpoint/2010/main" val="14225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3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86161"/>
            <a:ext cx="54570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altLang="en-US" sz="2800" dirty="0" err="1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Kutupalong</a:t>
            </a:r>
            <a:r>
              <a:rPr lang="en-AU" alt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refugee camp in Cox's Bazar, Bangladesh, is the world's largest refugee camp with nearly 1 million refugees. </a:t>
            </a: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20107C-1646-4D55-A0E4-E4211B4EF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181600" cy="32362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F8D725-0677-4C17-8037-4D4627C4DFAF}"/>
              </a:ext>
            </a:extLst>
          </p:cNvPr>
          <p:cNvSpPr/>
          <p:nvPr/>
        </p:nvSpPr>
        <p:spPr>
          <a:xfrm>
            <a:off x="7636668" y="5417511"/>
            <a:ext cx="518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Women in </a:t>
            </a:r>
            <a:r>
              <a:rPr lang="en-AU" alt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Kutupalong</a:t>
            </a:r>
            <a:r>
              <a:rPr lang="en-AU" altLang="en-US" sz="12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refugee camp</a:t>
            </a:r>
            <a:r>
              <a:rPr lang="en-AU" sz="1200" dirty="0">
                <a:solidFill>
                  <a:schemeClr val="tx2"/>
                </a:solidFill>
              </a:rPr>
              <a:t> use water taps provided by Caritas Bangladesh. Photo: Jessica Stone /Caritas Australia</a:t>
            </a:r>
          </a:p>
        </p:txBody>
      </p:sp>
      <p:sp>
        <p:nvSpPr>
          <p:cNvPr id="19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9C72FD-9EB3-4FDA-96D7-9BDD09B4D2DB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142329" y="2712524"/>
            <a:ext cx="856838" cy="371875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159687" y="1652385"/>
            <a:ext cx="856838" cy="3684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800225"/>
            <a:ext cx="6422242" cy="9899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Which country resettled the largest number of refugees in 2023? 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9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967523" y="3118382"/>
            <a:ext cx="346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Germany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967523" y="4251078"/>
            <a:ext cx="346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Australia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107300" y="3825052"/>
            <a:ext cx="856838" cy="364869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970552" y="5328575"/>
            <a:ext cx="338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U.S.A</a:t>
            </a: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31EF9259-0EC3-4BF0-9667-2358CE5AE7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54725"/>
            <a:ext cx="5077710" cy="322690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5C76A09-799B-4157-B053-0456C483BACE}"/>
              </a:ext>
            </a:extLst>
          </p:cNvPr>
          <p:cNvSpPr txBox="1">
            <a:spLocks/>
          </p:cNvSpPr>
          <p:nvPr/>
        </p:nvSpPr>
        <p:spPr>
          <a:xfrm>
            <a:off x="7612597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8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E7EF064C-6D09-4036-BC27-709DF5A93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54725"/>
            <a:ext cx="5077710" cy="3226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54725"/>
            <a:ext cx="523011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alt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The United States of America resettled over 75,000 refugees. </a:t>
            </a:r>
            <a:endParaRPr lang="en-AU" sz="26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C45306-6463-45A5-A443-997A66506052}"/>
              </a:ext>
            </a:extLst>
          </p:cNvPr>
          <p:cNvSpPr txBox="1">
            <a:spLocks/>
          </p:cNvSpPr>
          <p:nvPr/>
        </p:nvSpPr>
        <p:spPr>
          <a:xfrm>
            <a:off x="7612597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5"/>
              </a:rPr>
              <a:t>Shutterstock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3A1AD0-2EF4-497F-BAE9-4FB025385743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1281B9CF-3259-414D-9CE0-56AF7CB0521F}"/>
              </a:ext>
            </a:extLst>
          </p:cNvPr>
          <p:cNvSpPr/>
          <p:nvPr/>
        </p:nvSpPr>
        <p:spPr>
          <a:xfrm rot="16200000">
            <a:off x="3209010" y="81109"/>
            <a:ext cx="1037798" cy="644592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1920480"/>
            <a:ext cx="6650842" cy="864689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 refugee is: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7629222" y="5381625"/>
            <a:ext cx="5286691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Women now have access to sanitation and hygiene facilities in a Cox’s Bazar refugee camp in Bangladesh. Photo: Jessica Stone/Caritas Australia 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1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ound Diagonal Corner Rectangle 50">
            <a:hlinkClick r:id="rId5" action="ppaction://hlinksldjump"/>
            <a:extLst>
              <a:ext uri="{FF2B5EF4-FFF2-40B4-BE49-F238E27FC236}">
                <a16:creationId xmlns:a16="http://schemas.microsoft.com/office/drawing/2014/main" id="{AEBD3527-47E9-40DF-82C4-46F7D8849F6E}"/>
              </a:ext>
            </a:extLst>
          </p:cNvPr>
          <p:cNvSpPr/>
          <p:nvPr/>
        </p:nvSpPr>
        <p:spPr>
          <a:xfrm rot="16200000">
            <a:off x="3220848" y="1501394"/>
            <a:ext cx="1037798" cy="6422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9DA24B21-88ED-4E39-8707-63453C6D20B1}"/>
              </a:ext>
            </a:extLst>
          </p:cNvPr>
          <p:cNvSpPr txBox="1"/>
          <p:nvPr/>
        </p:nvSpPr>
        <p:spPr>
          <a:xfrm>
            <a:off x="618475" y="4297016"/>
            <a:ext cx="610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B.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Someone who is forced to leave their country from fear of persecution </a:t>
            </a:r>
          </a:p>
        </p:txBody>
      </p:sp>
      <p:sp>
        <p:nvSpPr>
          <p:cNvPr id="15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E2AB4CFC-00FE-4120-ACE4-89E6C9E5F58B}"/>
              </a:ext>
            </a:extLst>
          </p:cNvPr>
          <p:cNvSpPr/>
          <p:nvPr/>
        </p:nvSpPr>
        <p:spPr>
          <a:xfrm rot="16200000">
            <a:off x="3220848" y="2909839"/>
            <a:ext cx="1037798" cy="6422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B8222056-9C7C-4A7F-89E4-D8B57728B956}"/>
              </a:ext>
            </a:extLst>
          </p:cNvPr>
          <p:cNvSpPr/>
          <p:nvPr/>
        </p:nvSpPr>
        <p:spPr>
          <a:xfrm>
            <a:off x="627357" y="5722312"/>
            <a:ext cx="603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C.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Anyone who is asking for asylum in another country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7B8C13F0-6A2A-4B6B-B27C-3F08F8A58464}"/>
              </a:ext>
            </a:extLst>
          </p:cNvPr>
          <p:cNvSpPr/>
          <p:nvPr/>
        </p:nvSpPr>
        <p:spPr>
          <a:xfrm>
            <a:off x="635674" y="2896445"/>
            <a:ext cx="609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A.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Someone who chooses to leave their country for a better life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BC8A7-CDCD-400C-9196-4E0C6D545E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319" y="2181225"/>
            <a:ext cx="518670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6727042" cy="87349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What percentage of refugees are hosted by high-income countries?</a:t>
            </a:r>
            <a:endParaRPr lang="en-AU" sz="24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10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FB0F98AF-A036-F748-B62A-16ECABB65A53}"/>
              </a:ext>
            </a:extLst>
          </p:cNvPr>
          <p:cNvSpPr/>
          <p:nvPr/>
        </p:nvSpPr>
        <p:spPr>
          <a:xfrm rot="16200000">
            <a:off x="2331734" y="1452096"/>
            <a:ext cx="785068" cy="377212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731B2630-F636-7D47-B346-7598B76C23C6}"/>
              </a:ext>
            </a:extLst>
          </p:cNvPr>
          <p:cNvSpPr txBox="1"/>
          <p:nvPr/>
        </p:nvSpPr>
        <p:spPr>
          <a:xfrm>
            <a:off x="910145" y="3014994"/>
            <a:ext cx="370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45%</a:t>
            </a:r>
          </a:p>
        </p:txBody>
      </p:sp>
      <p:sp>
        <p:nvSpPr>
          <p:cNvPr id="12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2315F0AC-04D3-41A6-B63A-8D2491C9FF57}"/>
              </a:ext>
            </a:extLst>
          </p:cNvPr>
          <p:cNvSpPr/>
          <p:nvPr/>
        </p:nvSpPr>
        <p:spPr>
          <a:xfrm rot="16200000">
            <a:off x="2366843" y="2488219"/>
            <a:ext cx="785068" cy="38423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53948606-A8AA-40CD-9130-3CE11A3D40A7}"/>
              </a:ext>
            </a:extLst>
          </p:cNvPr>
          <p:cNvSpPr txBox="1"/>
          <p:nvPr/>
        </p:nvSpPr>
        <p:spPr>
          <a:xfrm>
            <a:off x="910145" y="4086225"/>
            <a:ext cx="370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75%</a:t>
            </a:r>
          </a:p>
        </p:txBody>
      </p:sp>
      <p:sp>
        <p:nvSpPr>
          <p:cNvPr id="20" name="Round Diagonal Corner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D3B77BDB-3E3C-429D-A805-78107830E0DC}"/>
              </a:ext>
            </a:extLst>
          </p:cNvPr>
          <p:cNvSpPr/>
          <p:nvPr/>
        </p:nvSpPr>
        <p:spPr>
          <a:xfrm rot="16200000">
            <a:off x="2393748" y="3604677"/>
            <a:ext cx="785068" cy="38423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9D7C25AE-7151-4DF8-A0E7-4DF8380302B3}"/>
              </a:ext>
            </a:extLst>
          </p:cNvPr>
          <p:cNvSpPr txBox="1"/>
          <p:nvPr/>
        </p:nvSpPr>
        <p:spPr>
          <a:xfrm>
            <a:off x="913988" y="5157455"/>
            <a:ext cx="36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25%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0DBC0-A721-4B86-8DBF-BAFDD63C88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226140" cy="3200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123429-C9AB-4D79-BA5C-B0F270C1FBA8}"/>
              </a:ext>
            </a:extLst>
          </p:cNvPr>
          <p:cNvSpPr/>
          <p:nvPr/>
        </p:nvSpPr>
        <p:spPr>
          <a:xfrm>
            <a:off x="7636668" y="5381625"/>
            <a:ext cx="5226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Caritas Poland provides food, shelter and other support to 80 Ukrainian refugees in a primary school gym. Classes continue next door. Photo: Philipp </a:t>
            </a:r>
            <a:r>
              <a:rPr lang="en-AU" sz="1200" dirty="0" err="1">
                <a:solidFill>
                  <a:schemeClr val="tx2"/>
                </a:solidFill>
              </a:rPr>
              <a:t>Spalek</a:t>
            </a:r>
            <a:r>
              <a:rPr lang="en-AU" sz="1200" dirty="0">
                <a:solidFill>
                  <a:schemeClr val="tx2"/>
                </a:solidFill>
              </a:rPr>
              <a:t>/Caritas Germany</a:t>
            </a:r>
          </a:p>
        </p:txBody>
      </p:sp>
    </p:spTree>
    <p:extLst>
      <p:ext uri="{BB962C8B-B14F-4D97-AF65-F5344CB8AC3E}">
        <p14:creationId xmlns:p14="http://schemas.microsoft.com/office/powerpoint/2010/main" val="32777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6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55394" y="2181224"/>
            <a:ext cx="53410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Only 25% of refugees are hosted by high-income countries, meaning 75% are hosted by low-and middle- income countries.</a:t>
            </a: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AFFE2B-3333-4392-9B81-E560C18773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226140" cy="32004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0920181-911E-4C68-8418-88DA1A13C165}"/>
              </a:ext>
            </a:extLst>
          </p:cNvPr>
          <p:cNvSpPr/>
          <p:nvPr/>
        </p:nvSpPr>
        <p:spPr>
          <a:xfrm>
            <a:off x="7636668" y="5381625"/>
            <a:ext cx="5226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Caritas Poland provides food, shelter and other support to 80 Ukrainian refugees in a primary school gym. Classes continue next door. Photo: Philipp </a:t>
            </a:r>
            <a:r>
              <a:rPr lang="en-AU" sz="1200" dirty="0" err="1">
                <a:solidFill>
                  <a:schemeClr val="tx2"/>
                </a:solidFill>
              </a:rPr>
              <a:t>Spalek</a:t>
            </a:r>
            <a:r>
              <a:rPr lang="en-AU" sz="1200" dirty="0">
                <a:solidFill>
                  <a:schemeClr val="tx2"/>
                </a:solidFill>
              </a:rPr>
              <a:t>/Caritas Germany</a:t>
            </a:r>
          </a:p>
        </p:txBody>
      </p:sp>
      <p:sp>
        <p:nvSpPr>
          <p:cNvPr id="25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61A092-12AA-40AC-A2ED-38A114B91556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8B9AE-5D4E-214A-ABBF-F5D1F9C15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6" y="2486025"/>
            <a:ext cx="5452506" cy="77056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27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9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73A0273-741B-4663-ADA6-C4C907B9FD92}"/>
              </a:ext>
            </a:extLst>
          </p:cNvPr>
          <p:cNvSpPr/>
          <p:nvPr/>
        </p:nvSpPr>
        <p:spPr>
          <a:xfrm>
            <a:off x="528625" y="2104018"/>
            <a:ext cx="5341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Someone who is forced to leave their country from fear of persecution. </a:t>
            </a:r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This persecution may occur because of their race, religion, nationality, the social group they belong to or the political opinions they hold.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A273D14-8DEB-D24B-9EC0-C0504FDB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>
                <a:solidFill>
                  <a:srgbClr val="0B234B"/>
                </a:solidFill>
              </a:rPr>
              <a:t>Answer  correct!</a:t>
            </a:r>
          </a:p>
        </p:txBody>
      </p:sp>
      <p:sp>
        <p:nvSpPr>
          <p:cNvPr id="17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A4A0F8-38DC-46F9-8B50-66CFE161C8BE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835DA3-E753-4BF2-A530-F4987DA0E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319" y="2181225"/>
            <a:ext cx="5186704" cy="320040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402EAA3-20A0-469B-94E4-CEA017D94C7F}"/>
              </a:ext>
            </a:extLst>
          </p:cNvPr>
          <p:cNvSpPr txBox="1">
            <a:spLocks/>
          </p:cNvSpPr>
          <p:nvPr/>
        </p:nvSpPr>
        <p:spPr>
          <a:xfrm>
            <a:off x="7629222" y="5381625"/>
            <a:ext cx="5286691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Women now have access to sanitation and hygiene facilities in a Cox’s Bazar refugee camp in Bangladesh. Photo: Jessica Stone/Caritas Australia 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081826" y="2372733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101813" y="1295236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How many refugees are in the world?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2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843195" y="2825269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7.8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843195" y="3935883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43.4 million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081826" y="3450230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843195" y="5013380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16.7 million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1768D-F27C-4A98-9281-A89BE6764F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138737" cy="3200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04DA8-5634-4100-AD75-460D8CAD333A}"/>
              </a:ext>
            </a:extLst>
          </p:cNvPr>
          <p:cNvSpPr/>
          <p:nvPr/>
        </p:nvSpPr>
        <p:spPr>
          <a:xfrm>
            <a:off x="7636669" y="5381625"/>
            <a:ext cx="513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Ukrainians saying goodbye on a train station platform. Photo: Philipp </a:t>
            </a:r>
            <a:r>
              <a:rPr lang="en-AU" sz="1200" dirty="0" err="1">
                <a:solidFill>
                  <a:schemeClr val="tx2"/>
                </a:solidFill>
              </a:rPr>
              <a:t>Spalek</a:t>
            </a:r>
            <a:r>
              <a:rPr lang="en-AU" sz="1200" dirty="0">
                <a:solidFill>
                  <a:schemeClr val="tx2"/>
                </a:solidFill>
              </a:rPr>
              <a:t>/Caritas Germany</a:t>
            </a:r>
          </a:p>
        </p:txBody>
      </p:sp>
    </p:spTree>
    <p:extLst>
      <p:ext uri="{BB962C8B-B14F-4D97-AF65-F5344CB8AC3E}">
        <p14:creationId xmlns:p14="http://schemas.microsoft.com/office/powerpoint/2010/main" val="20265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0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81225"/>
            <a:ext cx="5636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43.4 million. However there is an additional 68.3 million internally displaced persons and 6.9 million asylum seekers.</a:t>
            </a:r>
            <a:endParaRPr lang="en-AU" sz="28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0F880-CBC0-48D6-A24E-EE5A1DE302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138737" cy="3200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9B95BB-90AA-45A0-ACAB-94617300F3A9}"/>
              </a:ext>
            </a:extLst>
          </p:cNvPr>
          <p:cNvSpPr/>
          <p:nvPr/>
        </p:nvSpPr>
        <p:spPr>
          <a:xfrm>
            <a:off x="7636669" y="5381625"/>
            <a:ext cx="513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Ukrainians saying goodbye on a train station platform. Photo: Philipp </a:t>
            </a:r>
            <a:r>
              <a:rPr lang="en-AU" sz="1200" dirty="0" err="1">
                <a:solidFill>
                  <a:schemeClr val="tx2"/>
                </a:solidFill>
              </a:rPr>
              <a:t>Spalek</a:t>
            </a:r>
            <a:r>
              <a:rPr lang="en-AU" sz="1200" dirty="0">
                <a:solidFill>
                  <a:schemeClr val="tx2"/>
                </a:solidFill>
              </a:rPr>
              <a:t>/Caritas Germany</a:t>
            </a:r>
          </a:p>
        </p:txBody>
      </p:sp>
      <p:sp>
        <p:nvSpPr>
          <p:cNvPr id="11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D1422B-26B5-4A66-9AFE-5B096445309D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997371" y="1342330"/>
            <a:ext cx="899366" cy="565522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3062272" y="306465"/>
            <a:ext cx="792000" cy="563279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Which country hosts the most refugees?</a:t>
            </a: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3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778669" y="3846775"/>
            <a:ext cx="549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</a:t>
            </a:r>
            <a:r>
              <a:rPr lang="en-AU" sz="3600" b="1" dirty="0" err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Türkiye</a:t>
            </a:r>
            <a:endParaRPr lang="en-AU" sz="3600" b="1" dirty="0">
              <a:solidFill>
                <a:srgbClr val="761F00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2" name="Round Diagonal Corner 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755968" y="2632282"/>
            <a:ext cx="1404606" cy="565522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778669" y="4830426"/>
            <a:ext cx="549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</a:t>
            </a:r>
            <a:r>
              <a:rPr lang="en-US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Islamic Republic of Iran</a:t>
            </a:r>
            <a:endParaRPr lang="en-AU" sz="3600" b="1" dirty="0">
              <a:solidFill>
                <a:srgbClr val="761F00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pic>
        <p:nvPicPr>
          <p:cNvPr id="16" name="Picture Placeholder 7">
            <a:extLst>
              <a:ext uri="{FF2B5EF4-FFF2-40B4-BE49-F238E27FC236}">
                <a16:creationId xmlns:a16="http://schemas.microsoft.com/office/drawing/2014/main" id="{54ED4F66-D409-4A83-8234-CA8D1C3CF5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75641"/>
            <a:ext cx="5188427" cy="3205984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68A7E4E-A7F5-4597-8691-4902DEE26AD6}"/>
              </a:ext>
            </a:extLst>
          </p:cNvPr>
          <p:cNvSpPr txBox="1">
            <a:spLocks/>
          </p:cNvSpPr>
          <p:nvPr/>
        </p:nvSpPr>
        <p:spPr>
          <a:xfrm>
            <a:off x="7556295" y="5381625"/>
            <a:ext cx="5349174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A refugee camp in </a:t>
            </a:r>
            <a:r>
              <a:rPr lang="en-US" sz="1200" kern="0" dirty="0" err="1">
                <a:solidFill>
                  <a:schemeClr val="tx2"/>
                </a:solidFill>
                <a:latin typeface="+mj-lt"/>
                <a:ea typeface="Roboto"/>
                <a:cs typeface="Arial"/>
              </a:rPr>
              <a:t>Türkiye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 where approximately 28,000 Syrian refugees reside. Photo credit: </a:t>
            </a:r>
            <a:r>
              <a:rPr lang="en-US" sz="1200" kern="0" dirty="0" err="1">
                <a:solidFill>
                  <a:schemeClr val="tx2"/>
                </a:solidFill>
                <a:latin typeface="+mj-lt"/>
                <a:ea typeface="+mn-lt"/>
                <a:cs typeface="+mn-lt"/>
              </a:rPr>
              <a:t>Tolga</a:t>
            </a:r>
            <a:r>
              <a:rPr lang="en-US" sz="1200" u="sng" kern="0" dirty="0">
                <a:solidFill>
                  <a:schemeClr val="tx2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+mn-lt"/>
                <a:cs typeface="+mn-lt"/>
              </a:rPr>
              <a:t>Sezgin</a:t>
            </a:r>
            <a:r>
              <a:rPr lang="en-US" sz="1200" u="sng" kern="0" dirty="0">
                <a:latin typeface="+mj-lt"/>
                <a:ea typeface="+mn-lt"/>
                <a:cs typeface="+mn-lt"/>
              </a:rPr>
              <a:t>/</a:t>
            </a:r>
            <a:r>
              <a:rPr lang="en-US" sz="1200" kern="0" dirty="0">
                <a:latin typeface="+mj-lt"/>
                <a:ea typeface="Roboto"/>
                <a:cs typeface="Arial"/>
                <a:hlinkClick r:id="rId7"/>
              </a:rPr>
              <a:t>Shutterstock.com</a:t>
            </a:r>
            <a:r>
              <a:rPr lang="en-US" sz="1200" kern="0" dirty="0">
                <a:latin typeface="+mj-lt"/>
                <a:ea typeface="Roboto"/>
                <a:cs typeface="Arial"/>
              </a:rPr>
              <a:t> </a:t>
            </a:r>
            <a:endParaRPr lang="en-US" sz="1200" kern="0" dirty="0">
              <a:solidFill>
                <a:sysClr val="windowText" lastClr="000000"/>
              </a:solidFill>
              <a:latin typeface="+mj-lt"/>
              <a:ea typeface="Roboto" pitchFamily="2" charset="0"/>
            </a:endParaRPr>
          </a:p>
          <a:p>
            <a:endParaRPr lang="en-US" sz="1200" kern="0" dirty="0">
              <a:solidFill>
                <a:sysClr val="windowText" lastClr="000000"/>
              </a:solidFill>
              <a:latin typeface="+mj-lt"/>
            </a:endParaRPr>
          </a:p>
          <a:p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28560056-FA41-43F9-81E9-08679EC85FFC}"/>
              </a:ext>
            </a:extLst>
          </p:cNvPr>
          <p:cNvSpPr/>
          <p:nvPr/>
        </p:nvSpPr>
        <p:spPr>
          <a:xfrm>
            <a:off x="778669" y="2794309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Columbia</a:t>
            </a:r>
          </a:p>
        </p:txBody>
      </p:sp>
    </p:spTree>
    <p:extLst>
      <p:ext uri="{BB962C8B-B14F-4D97-AF65-F5344CB8AC3E}">
        <p14:creationId xmlns:p14="http://schemas.microsoft.com/office/powerpoint/2010/main" val="14715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ducation Only">
  <a:themeElements>
    <a:clrScheme name="Custom 49">
      <a:dk1>
        <a:srgbClr val="762000"/>
      </a:dk1>
      <a:lt1>
        <a:srgbClr val="FFFFFF"/>
      </a:lt1>
      <a:dk2>
        <a:srgbClr val="414042"/>
      </a:dk2>
      <a:lt2>
        <a:srgbClr val="FFFFFF"/>
      </a:lt2>
      <a:accent1>
        <a:srgbClr val="762000"/>
      </a:accent1>
      <a:accent2>
        <a:srgbClr val="E5DBCB"/>
      </a:accent2>
      <a:accent3>
        <a:srgbClr val="63B1A4"/>
      </a:accent3>
      <a:accent4>
        <a:srgbClr val="004851"/>
      </a:accent4>
      <a:accent5>
        <a:srgbClr val="63B1A4"/>
      </a:accent5>
      <a:accent6>
        <a:srgbClr val="C3DDD7"/>
      </a:accent6>
      <a:hlink>
        <a:srgbClr val="3296EE"/>
      </a:hlink>
      <a:folHlink>
        <a:srgbClr val="3296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Only" id="{13881B48-2DDF-184A-938B-59605512E7AC}" vid="{318FE15C-E0E6-E844-B559-BA56141B1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426e0c-4a75-4487-8a8c-05f70a1c3a62">
      <Terms xmlns="http://schemas.microsoft.com/office/infopath/2007/PartnerControls"/>
    </lcf76f155ced4ddcb4097134ff3c332f>
    <TaxCatchAll xmlns="a74f41e8-2c9a-4a9a-8a86-1b2eca9cb15f" xsi:nil="true"/>
    <Document_x0020_Status xmlns="a74f41e8-2c9a-4a9a-8a86-1b2eca9cb15f" xsi:nil="true"/>
    <General_x0020_Capabilities xmlns="d0426e0c-4a75-4487-8a8c-05f70a1c3a62" xsi:nil="true"/>
    <TaxKeywordTaxHTField xmlns="a74f41e8-2c9a-4a9a-8a86-1b2eca9cb15f">
      <Terms xmlns="http://schemas.microsoft.com/office/infopath/2007/PartnerControls"/>
    </TaxKeywordTaxHTField>
    <Calendar_x0020_Year xmlns="a74f41e8-2c9a-4a9a-8a86-1b2eca9cb15f" xsi:nil="true"/>
    <Cross_x002d_Curriculum_x0020_Priorities xmlns="d0426e0c-4a75-4487-8a8c-05f70a1c3a62" xsi:nil="true"/>
    <bc52f877b74e4892aa9edc07f5db4423 xmlns="d0426e0c-4a75-4487-8a8c-05f70a1c3a62">
      <Terms xmlns="http://schemas.microsoft.com/office/infopath/2007/PartnerControls"/>
    </bc52f877b74e4892aa9edc07f5db4423>
    <Curriculum xmlns="d0426e0c-4a75-4487-8a8c-05f70a1c3a62">
      <Value>Civics and Citizenship</Value>
    </Curriculum>
    <_ResourceType xmlns="http://schemas.microsoft.com/sharepoint/v3/fields" xsi:nil="true"/>
    <MediaLengthInSeconds xmlns="d0426e0c-4a75-4487-8a8c-05f70a1c3a62" xsi:nil="true"/>
    <Term xmlns="d0426e0c-4a75-4487-8a8c-05f70a1c3a62" xsi:nil="true"/>
    <ResourcesType xmlns="d0426e0c-4a75-4487-8a8c-05f70a1c3a62" xsi:nil="true"/>
    <ResourceAudience xmlns="d0426e0c-4a75-4487-8a8c-05f70a1c3a62" xsi:nil="true"/>
    <ResourceTopic xmlns="d0426e0c-4a75-4487-8a8c-05f70a1c3a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B4263F7BA4B4FB1DEE6AB7F3265F0" ma:contentTypeVersion="39" ma:contentTypeDescription="Create a new document." ma:contentTypeScope="" ma:versionID="9dd2aa3506707fee0b0fdff51dd23b3b">
  <xsd:schema xmlns:xsd="http://www.w3.org/2001/XMLSchema" xmlns:xs="http://www.w3.org/2001/XMLSchema" xmlns:p="http://schemas.microsoft.com/office/2006/metadata/properties" xmlns:ns2="a74f41e8-2c9a-4a9a-8a86-1b2eca9cb15f" xmlns:ns3="http://schemas.microsoft.com/sharepoint/v3/fields" xmlns:ns4="d0426e0c-4a75-4487-8a8c-05f70a1c3a62" targetNamespace="http://schemas.microsoft.com/office/2006/metadata/properties" ma:root="true" ma:fieldsID="41acfa0cfe686720ac037204149f2cc8" ns2:_="" ns3:_="" ns4:_="">
    <xsd:import namespace="a74f41e8-2c9a-4a9a-8a86-1b2eca9cb15f"/>
    <xsd:import namespace="http://schemas.microsoft.com/sharepoint/v3/fields"/>
    <xsd:import namespace="d0426e0c-4a75-4487-8a8c-05f70a1c3a62"/>
    <xsd:element name="properties">
      <xsd:complexType>
        <xsd:sequence>
          <xsd:element name="documentManagement">
            <xsd:complexType>
              <xsd:all>
                <xsd:element ref="ns2:Calendar_x0020_Year" minOccurs="0"/>
                <xsd:element ref="ns2:Document_x0020_Status" minOccurs="0"/>
                <xsd:element ref="ns3:_ResourceType" minOccurs="0"/>
                <xsd:element ref="ns4:bc52f877b74e4892aa9edc07f5db4423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TaxKeywordTaxHTField" minOccurs="0"/>
                <xsd:element ref="ns4:Cross_x002d_Curriculum_x0020_Priorities" minOccurs="0"/>
                <xsd:element ref="ns4:General_x0020_Capabilities" minOccurs="0"/>
                <xsd:element ref="ns2:SharedWithUsers" minOccurs="0"/>
                <xsd:element ref="ns2:SharedWithDetails" minOccurs="0"/>
                <xsd:element ref="ns4:ResourcesType" minOccurs="0"/>
                <xsd:element ref="ns4:ResourceAudience" minOccurs="0"/>
                <xsd:element ref="ns4:ResourceTopic" minOccurs="0"/>
                <xsd:element ref="ns4:Curriculum" minOccurs="0"/>
                <xsd:element ref="ns4:Term" minOccurs="0"/>
                <xsd:element ref="ns4:MediaServiceObjectDetectorVersion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Calendar_x0020_Year" ma:index="8" nillable="true" ma:displayName="Calendar Year" ma:list="{efc841cf-c008-4849-acd6-eb31f33685a0}" ma:internalName="Calendar_x0020_Year" ma:showField="CalendarYear" ma:web="a74f41e8-2c9a-4a9a-8a86-1b2eca9cb15f">
      <xsd:simpleType>
        <xsd:restriction base="dms:Lookup"/>
      </xsd:simpleType>
    </xsd:element>
    <xsd:element name="Document_x0020_Status" ma:index="9" nillable="true" ma:displayName="Document Status" ma:list="{c6e27091-794f-4218-8873-7e1e6bc71942}" ma:internalName="Document_x0020_Status" ma:showField="Documentstatus" ma:web="a74f41e8-2c9a-4a9a-8a86-1b2eca9cb15f">
      <xsd:simpleType>
        <xsd:restriction base="dms:Lookup"/>
      </xsd:simpleType>
    </xsd:element>
    <xsd:element name="TaxCatchAll" ma:index="13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fba56b17-20de-4e09-aefb-c97c0efd6d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sourceType" ma:index="10" nillable="true" ma:displayName="Resource Type" ma:description="A set of categories, functions, genres or aggregation levels" ma:internalName="_Resource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26e0c-4a75-4487-8a8c-05f70a1c3a62" elementFormDefault="qualified">
    <xsd:import namespace="http://schemas.microsoft.com/office/2006/documentManagement/types"/>
    <xsd:import namespace="http://schemas.microsoft.com/office/infopath/2007/PartnerControls"/>
    <xsd:element name="bc52f877b74e4892aa9edc07f5db4423" ma:index="12" nillable="true" ma:taxonomy="true" ma:internalName="bc52f877b74e4892aa9edc07f5db4423" ma:taxonomyFieldName="Topic" ma:displayName="Topic" ma:default="" ma:fieldId="{bc52f877-b74e-4892-aa9e-dc07f5db4423}" ma:sspId="fba56b17-20de-4e09-aefb-c97c0efd6dbe" ma:termSetId="43fe0924-5d85-4bf5-8df1-467cebe12f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ross_x002d_Curriculum_x0020_Priorities" ma:index="25" nillable="true" ma:displayName="Cross-Curriculum Priorities" ma:format="Dropdown" ma:internalName="Cross_x002d_Curriculum_x0020_Prior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riginal and Torres Strait Islander Histories and Cultures"/>
                    <xsd:enumeration value="Asia and Australia's Engagement with Asia"/>
                    <xsd:enumeration value="Sustainability"/>
                  </xsd:restriction>
                </xsd:simpleType>
              </xsd:element>
            </xsd:sequence>
          </xsd:extension>
        </xsd:complexContent>
      </xsd:complexType>
    </xsd:element>
    <xsd:element name="General_x0020_Capabilities" ma:index="26" nillable="true" ma:displayName="General Capabilities" ma:format="Dropdown" ma:internalName="General_x0020_Capabil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teracy"/>
                    <xsd:enumeration value="Numeracy"/>
                    <xsd:enumeration value="Information and Communication Technology (ICT) Capability"/>
                    <xsd:enumeration value="Critical and Creative Thinking"/>
                    <xsd:enumeration value="Personal and Social Capability"/>
                    <xsd:enumeration value="Ethical Understanding"/>
                    <xsd:enumeration value="Intercultural Understanding"/>
                  </xsd:restriction>
                </xsd:simpleType>
              </xsd:element>
            </xsd:sequence>
          </xsd:extension>
        </xsd:complexContent>
      </xsd:complexType>
    </xsd:element>
    <xsd:element name="ResourcesType" ma:index="29" nillable="true" ma:displayName="Resources Type" ma:format="Dropdown" ma:internalName="Resources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mbly"/>
                    <xsd:enumeration value="Fact Sheet and Report"/>
                    <xsd:enumeration value="Film"/>
                    <xsd:enumeration value="Fundraising"/>
                    <xsd:enumeration value="Game"/>
                    <xsd:enumeration value="Guide"/>
                    <xsd:enumeration value="Image"/>
                    <xsd:enumeration value="Lesson and Unit"/>
                    <xsd:enumeration value="Poster"/>
                    <xsd:enumeration value="Prayer / Reflection"/>
                    <xsd:enumeration value="Quiz"/>
                    <xsd:enumeration value="Case Study"/>
                  </xsd:restriction>
                </xsd:simpleType>
              </xsd:element>
            </xsd:sequence>
          </xsd:extension>
        </xsd:complexContent>
      </xsd:complexType>
    </xsd:element>
    <xsd:element name="ResourceAudience" ma:index="30" nillable="true" ma:displayName="Resource Audience" ma:format="Dropdown" ma:internalName="Resource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 F-2"/>
                    <xsd:enumeration value="Middle primary 3-4"/>
                    <xsd:enumeration value="Upper Primary 5-6"/>
                    <xsd:enumeration value="Upper Primary 3-6"/>
                    <xsd:enumeration value="Secondary"/>
                    <xsd:enumeration value="Youth"/>
                    <xsd:enumeration value="Parish"/>
                    <xsd:enumeration value="Teacher"/>
                    <xsd:enumeration value="Choice 9"/>
                  </xsd:restriction>
                </xsd:simpleType>
              </xsd:element>
            </xsd:sequence>
          </xsd:extension>
        </xsd:complexContent>
      </xsd:complexType>
    </xsd:element>
    <xsd:element name="ResourceTopic" ma:index="31" nillable="true" ma:displayName="Resource Topic" ma:format="Dropdown" ma:internalName="Resource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Caritas"/>
                    <xsd:enumeration value="Advocacy and Campaigns"/>
                    <xsd:enumeration value="Catholic Identity"/>
                    <xsd:enumeration value="Catholic Social Teaching"/>
                    <xsd:enumeration value="Disability"/>
                    <xsd:enumeration value="Emergencies"/>
                    <xsd:enumeration value="Environment, Climate Justice, DRR"/>
                    <xsd:enumeration value="Food Security and Agriculture"/>
                    <xsd:enumeration value="Gender Equality / Women"/>
                    <xsd:enumeration value="Health"/>
                    <xsd:enumeration value="Human Trafficking, Modern Slavery and Fair Trade"/>
                    <xsd:enumeration value="Indigenous Peoples"/>
                    <xsd:enumeration value="Laudato Si'"/>
                    <xsd:enumeration value="Peace and Conflict"/>
                    <xsd:enumeration value="Poverty"/>
                    <xsd:enumeration value="Project Compassion"/>
                    <xsd:enumeration value="Refugees and Forced Migration"/>
                    <xsd:enumeration value="Sustainable Development Goals and Human Rights"/>
                    <xsd:enumeration value="Water and Sanitation"/>
                    <xsd:enumeration value="Religion"/>
                    <xsd:enumeration value="First Nations Australians"/>
                    <xsd:enumeration value="Choice 22"/>
                  </xsd:restriction>
                </xsd:simpleType>
              </xsd:element>
            </xsd:sequence>
          </xsd:extension>
        </xsd:complexContent>
      </xsd:complexType>
    </xsd:element>
    <xsd:element name="Curriculum" ma:index="32" nillable="true" ma:displayName="Curriculum" ma:format="Dropdown" ma:internalName="Curriculu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vics and Citizenship"/>
                    <xsd:enumeration value="Economics and Business"/>
                    <xsd:enumeration value="English"/>
                    <xsd:enumeration value="Geography"/>
                    <xsd:enumeration value="HASS"/>
                    <xsd:enumeration value="Health and PE"/>
                    <xsd:enumeration value="History"/>
                    <xsd:enumeration value="Languages"/>
                    <xsd:enumeration value="Mathematics"/>
                    <xsd:enumeration value="Religious Education"/>
                    <xsd:enumeration value="Science"/>
                    <xsd:enumeration value="Technologies "/>
                    <xsd:enumeration value="Choice 13"/>
                  </xsd:restriction>
                </xsd:simpleType>
              </xsd:element>
            </xsd:sequence>
          </xsd:extension>
        </xsd:complexContent>
      </xsd:complexType>
    </xsd:element>
    <xsd:element name="Term" ma:index="33" nillable="true" ma:displayName="Term" ma:format="Dropdown" ma:internalName="Te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rm 1 "/>
                    <xsd:enumeration value="Term 2"/>
                    <xsd:enumeration value="Term 3"/>
                    <xsd:enumeration value="Term 4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B2A76-F04A-43DE-8C51-E86C86E50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BA37C6-62E4-4D0F-8FE2-0253EBEF683B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d0426e0c-4a75-4487-8a8c-05f70a1c3a62"/>
    <ds:schemaRef ds:uri="http://schemas.microsoft.com/sharepoint/v3/fields"/>
    <ds:schemaRef ds:uri="http://schemas.microsoft.com/office/infopath/2007/PartnerControls"/>
    <ds:schemaRef ds:uri="http://purl.org/dc/elements/1.1/"/>
    <ds:schemaRef ds:uri="a74f41e8-2c9a-4a9a-8a86-1b2eca9cb15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EE916D2-94D1-4A1E-B1FB-4F9D77EB53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f41e8-2c9a-4a9a-8a86-1b2eca9cb15f"/>
    <ds:schemaRef ds:uri="http://schemas.microsoft.com/sharepoint/v3/fields"/>
    <ds:schemaRef ds:uri="d0426e0c-4a75-4487-8a8c-05f70a1c3a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Only</Template>
  <TotalTime>3025</TotalTime>
  <Words>1493</Words>
  <Application>Microsoft Office PowerPoint</Application>
  <PresentationFormat>Custom</PresentationFormat>
  <Paragraphs>173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Roboto</vt:lpstr>
      <vt:lpstr>Roboto light</vt:lpstr>
      <vt:lpstr>Education Only</vt:lpstr>
      <vt:lpstr>Refugee quiz</vt:lpstr>
      <vt:lpstr>instructions</vt:lpstr>
      <vt:lpstr>PowerPoint Presentation</vt:lpstr>
      <vt:lpstr>Answer incorrect</vt:lpstr>
      <vt:lpstr>Answer  correct!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Quiz</dc:title>
  <dc:creator>Nicole Dobrohotoff;Sarah.Latif@caritas.org.au</dc:creator>
  <cp:lastModifiedBy>Nicole Dobrohotoff</cp:lastModifiedBy>
  <cp:revision>169</cp:revision>
  <dcterms:created xsi:type="dcterms:W3CDTF">2020-09-07T01:18:04Z</dcterms:created>
  <dcterms:modified xsi:type="dcterms:W3CDTF">2024-06-17T06:18:05Z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2020-09-07T00:00:00Z</vt:filetime>
  </property>
  <property fmtid="{D5CDD505-2E9C-101B-9397-08002B2CF9AE}" pid="5" name="ContentTypeId">
    <vt:lpwstr>0x0101007A5B4263F7BA4B4FB1DEE6AB7F3265F0</vt:lpwstr>
  </property>
  <property fmtid="{D5CDD505-2E9C-101B-9397-08002B2CF9AE}" pid="6" name="_dlc_DocIdItemGuid">
    <vt:lpwstr>bef1acbe-96af-424f-a313-e2f2921bdaa8</vt:lpwstr>
  </property>
  <property fmtid="{D5CDD505-2E9C-101B-9397-08002B2CF9AE}" pid="7" name="MediaServiceImageTags">
    <vt:lpwstr/>
  </property>
  <property fmtid="{D5CDD505-2E9C-101B-9397-08002B2CF9AE}" pid="8" name="TaxKeyword">
    <vt:lpwstr/>
  </property>
  <property fmtid="{D5CDD505-2E9C-101B-9397-08002B2CF9AE}" pid="9" name="Topic">
    <vt:lpwstr/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xd_Signature">
    <vt:bool>false</vt:bool>
  </property>
  <property fmtid="{D5CDD505-2E9C-101B-9397-08002B2CF9AE}" pid="16" name="Audience">
    <vt:lpwstr>;#Lower Primary (F-2);#</vt:lpwstr>
  </property>
  <property fmtid="{D5CDD505-2E9C-101B-9397-08002B2CF9AE}" pid="17" name="Res Type">
    <vt:lpwstr>;#Assembly;#</vt:lpwstr>
  </property>
  <property fmtid="{D5CDD505-2E9C-101B-9397-08002B2CF9AE}" pid="18" name="Resource Topic">
    <vt:lpwstr>;#About Caritas;#</vt:lpwstr>
  </property>
</Properties>
</file>