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5"/>
  </p:notesMasterIdLst>
  <p:sldIdLst>
    <p:sldId id="256" r:id="rId6"/>
    <p:sldId id="271" r:id="rId7"/>
    <p:sldId id="259" r:id="rId8"/>
    <p:sldId id="260" r:id="rId9"/>
    <p:sldId id="261" r:id="rId10"/>
    <p:sldId id="270" r:id="rId11"/>
    <p:sldId id="264" r:id="rId12"/>
    <p:sldId id="272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91">
          <p15:clr>
            <a:srgbClr val="A4A3A4"/>
          </p15:clr>
        </p15:guide>
        <p15:guide id="2" orient="horz" pos="409">
          <p15:clr>
            <a:srgbClr val="A4A3A4"/>
          </p15:clr>
        </p15:guide>
        <p15:guide id="3" pos="408">
          <p15:clr>
            <a:srgbClr val="A4A3A4"/>
          </p15:clr>
        </p15:guide>
        <p15:guide id="4" pos="53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AB62"/>
    <a:srgbClr val="006A8A"/>
    <a:srgbClr val="B82908"/>
    <a:srgbClr val="C1333C"/>
    <a:srgbClr val="CD7D5F"/>
    <a:srgbClr val="E78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7" autoAdjust="0"/>
    <p:restoredTop sz="94710" autoAdjust="0"/>
  </p:normalViewPr>
  <p:slideViewPr>
    <p:cSldViewPr snapToObjects="1" showGuides="1">
      <p:cViewPr varScale="1">
        <p:scale>
          <a:sx n="67" d="100"/>
          <a:sy n="67" d="100"/>
        </p:scale>
        <p:origin x="1608" y="60"/>
      </p:cViewPr>
      <p:guideLst>
        <p:guide orient="horz" pos="3991"/>
        <p:guide orient="horz" pos="409"/>
        <p:guide pos="408"/>
        <p:guide pos="53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74595-D1AB-4670-A2B6-E0D83EE5CDBC}" type="datetimeFigureOut">
              <a:rPr lang="en-AU" smtClean="0"/>
              <a:t>9/04/2019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920745-8E6D-480E-AE6B-CE9BD6AF870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542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fld id="{01054155-02EC-496A-8FC5-746BADE5C767}" type="slidenum">
              <a:rPr lang="en-US" altLang="en-US"/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999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478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4868"/>
            <a:ext cx="2628157" cy="470845"/>
          </a:xfrm>
          <a:prstGeom prst="rect">
            <a:avLst/>
          </a:prstGeom>
        </p:spPr>
      </p:pic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588169" y="5301208"/>
            <a:ext cx="3728247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4577520" y="548681"/>
            <a:ext cx="3918779" cy="4608512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1"/>
          <p:cNvSpPr>
            <a:spLocks noChangeArrowheads="1"/>
          </p:cNvSpPr>
          <p:nvPr userDrawn="1"/>
        </p:nvSpPr>
        <p:spPr bwMode="auto">
          <a:xfrm>
            <a:off x="647700" y="642291"/>
            <a:ext cx="3810631" cy="2138637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1"/>
          <p:cNvSpPr>
            <a:spLocks noChangeArrowheads="1"/>
          </p:cNvSpPr>
          <p:nvPr userDrawn="1"/>
        </p:nvSpPr>
        <p:spPr bwMode="auto">
          <a:xfrm>
            <a:off x="647700" y="2852936"/>
            <a:ext cx="3810631" cy="2138637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647700" y="5301208"/>
            <a:ext cx="3636268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the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r>
              <a:rPr lang="en-US" b="1" baseline="0" dirty="0" smtClean="0"/>
              <a:t>- </a:t>
            </a: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Tx/>
              <a:buChar char="-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372682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voic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4868"/>
            <a:ext cx="2628157" cy="470845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956748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1761808"/>
            <a:ext cx="4032448" cy="388624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 cap="all" baseline="0">
                <a:solidFill>
                  <a:srgbClr val="C1333C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1800">
                <a:solidFill>
                  <a:schemeClr val="tx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4788024" y="1761809"/>
            <a:ext cx="3708275" cy="3827432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CEAB6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932040" y="1988840"/>
            <a:ext cx="3312368" cy="33843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 b="0" i="0" baseline="0">
                <a:solidFill>
                  <a:schemeClr val="bg1"/>
                </a:solidFill>
                <a:latin typeface="Felt Tip Roman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the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r>
              <a:rPr lang="en-US" b="1" baseline="0" dirty="0" smtClean="0"/>
              <a:t>- </a:t>
            </a: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Tx/>
              <a:buChar char="-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421306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voice box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4868"/>
            <a:ext cx="2628157" cy="470845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956748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1761808"/>
            <a:ext cx="4032448" cy="388624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 cap="all" baseline="0">
                <a:solidFill>
                  <a:srgbClr val="C1333C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1800">
                <a:solidFill>
                  <a:schemeClr val="tx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588169" y="5301208"/>
            <a:ext cx="3908130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4577520" y="2348880"/>
            <a:ext cx="3918779" cy="2808312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1"/>
          <p:cNvSpPr>
            <a:spLocks noChangeArrowheads="1"/>
          </p:cNvSpPr>
          <p:nvPr userDrawn="1"/>
        </p:nvSpPr>
        <p:spPr bwMode="auto">
          <a:xfrm>
            <a:off x="5148064" y="1556792"/>
            <a:ext cx="3708275" cy="1475641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rgbClr val="CEAB6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5292080" y="1628800"/>
            <a:ext cx="3312368" cy="10432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 b="0" i="0" baseline="0">
                <a:solidFill>
                  <a:schemeClr val="bg1"/>
                </a:solidFill>
                <a:latin typeface="Felt Tip Roman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the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r>
              <a:rPr lang="en-US" b="1" baseline="0" dirty="0" smtClean="0"/>
              <a:t>- </a:t>
            </a: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Tx/>
              <a:buChar char="-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4048725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,table, graph slide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215901" y="188640"/>
            <a:ext cx="8820595" cy="6480718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956748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539552" y="2288630"/>
            <a:ext cx="44993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0" i="0" kern="1200" dirty="0" smtClean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 HOLY</a:t>
            </a:r>
            <a:r>
              <a:rPr lang="en-AU" sz="2400" b="0" i="0" kern="1200" baseline="0" dirty="0" smtClean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YEAR OF MERCY</a:t>
            </a:r>
            <a:br>
              <a:rPr lang="en-AU" sz="2400" b="0" i="0" kern="1200" baseline="0" dirty="0" smtClean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</a:br>
            <a:r>
              <a:rPr lang="en-AU" sz="1800" b="0" i="0" kern="1200" baseline="0" dirty="0" smtClean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DEC  2015 – NOV 20 2016</a:t>
            </a:r>
            <a:r>
              <a:rPr lang="en-AU" sz="1050" b="0" i="0" kern="1200" dirty="0" smtClean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 </a:t>
            </a:r>
            <a:endParaRPr lang="en-AU" sz="1050" i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85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ice box divider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itasAU_MasterLogo-tagline_H_REV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2204"/>
            <a:ext cx="2643027" cy="473509"/>
          </a:xfrm>
          <a:prstGeom prst="rect">
            <a:avLst/>
          </a:prstGeom>
        </p:spPr>
      </p:pic>
      <p:sp>
        <p:nvSpPr>
          <p:cNvPr id="6" name="Freeform 1"/>
          <p:cNvSpPr>
            <a:spLocks noChangeArrowheads="1"/>
          </p:cNvSpPr>
          <p:nvPr userDrawn="1"/>
        </p:nvSpPr>
        <p:spPr bwMode="auto">
          <a:xfrm>
            <a:off x="2555776" y="1329760"/>
            <a:ext cx="4032448" cy="3827432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2843808" y="1551288"/>
            <a:ext cx="3456384" cy="33843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 b="0" i="0" baseline="0">
                <a:solidFill>
                  <a:srgbClr val="C1333C"/>
                </a:solidFill>
                <a:latin typeface="Felt Tip Roman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1666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270000" y="270000"/>
            <a:ext cx="8604000" cy="63180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076056" y="6558555"/>
            <a:ext cx="3908130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200">
                <a:solidFill>
                  <a:schemeClr val="bg1"/>
                </a:solidFill>
                <a:latin typeface="Roboto Medium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516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gline voice box divider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"/>
          <p:cNvSpPr>
            <a:spLocks noChangeArrowheads="1"/>
          </p:cNvSpPr>
          <p:nvPr userDrawn="1"/>
        </p:nvSpPr>
        <p:spPr bwMode="auto">
          <a:xfrm>
            <a:off x="2231740" y="1484784"/>
            <a:ext cx="4680520" cy="2819320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99792" y="1844824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1333C"/>
                </a:solidFill>
                <a:latin typeface="Felt Tip Roman"/>
              </a:rPr>
              <a:t>End poverty</a:t>
            </a:r>
          </a:p>
          <a:p>
            <a:r>
              <a:rPr lang="en-US" sz="4000" dirty="0" smtClean="0">
                <a:solidFill>
                  <a:srgbClr val="C1333C"/>
                </a:solidFill>
                <a:latin typeface="Felt Tip Roman"/>
              </a:rPr>
              <a:t>Promote</a:t>
            </a:r>
            <a:r>
              <a:rPr lang="en-US" sz="4000" baseline="0" dirty="0" smtClean="0">
                <a:solidFill>
                  <a:srgbClr val="C1333C"/>
                </a:solidFill>
                <a:latin typeface="Felt Tip Roman"/>
              </a:rPr>
              <a:t> justice</a:t>
            </a:r>
          </a:p>
          <a:p>
            <a:r>
              <a:rPr lang="en-US" sz="4000" baseline="0" dirty="0" smtClean="0">
                <a:solidFill>
                  <a:srgbClr val="C1333C"/>
                </a:solidFill>
                <a:latin typeface="Felt Tip Roman"/>
              </a:rPr>
              <a:t>Uphold dignity</a:t>
            </a:r>
            <a:endParaRPr lang="en-US" sz="4000" dirty="0">
              <a:solidFill>
                <a:srgbClr val="C1333C"/>
              </a:solidFill>
              <a:latin typeface="Felt Tip Roman"/>
            </a:endParaRPr>
          </a:p>
        </p:txBody>
      </p:sp>
      <p:pic>
        <p:nvPicPr>
          <p:cNvPr id="7" name="Picture 6" descr="CaritasAU_MasterLogo-descriptor_H_REV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858211"/>
            <a:ext cx="2880320" cy="47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01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tagline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itasAU_MasterLogo-tagline_H_REV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2204"/>
            <a:ext cx="2643027" cy="47350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2267744" y="2393593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Felt Tip Roman"/>
              </a:rPr>
              <a:t>Thank</a:t>
            </a:r>
            <a:r>
              <a:rPr lang="en-US" sz="8000" baseline="0" dirty="0" smtClean="0">
                <a:solidFill>
                  <a:schemeClr val="bg1"/>
                </a:solidFill>
                <a:latin typeface="Felt Tip Roman"/>
              </a:rPr>
              <a:t> you</a:t>
            </a:r>
            <a:endParaRPr lang="en-US" sz="8000" dirty="0">
              <a:solidFill>
                <a:schemeClr val="bg1"/>
              </a:solidFill>
              <a:latin typeface="Felt Tip Roman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Roboto Light"/>
              </a:defRPr>
            </a:lvl1pPr>
          </a:lstStyle>
          <a:p>
            <a:r>
              <a:rPr lang="en-US" dirty="0" smtClean="0"/>
              <a:t>Last updated: </a:t>
            </a:r>
            <a:fld id="{EE8934FF-BD4A-0141-A604-8E0ACB03DCC7}" type="datetimeFigureOut">
              <a:rPr lang="en-US" smtClean="0"/>
              <a:pPr/>
              <a:t>4/9/2019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900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descriptor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267744" y="2393593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Felt Tip Roman"/>
              </a:rPr>
              <a:t>Thank</a:t>
            </a:r>
            <a:r>
              <a:rPr lang="en-US" sz="8000" baseline="0" dirty="0" smtClean="0">
                <a:solidFill>
                  <a:schemeClr val="bg1"/>
                </a:solidFill>
                <a:latin typeface="Felt Tip Roman"/>
              </a:rPr>
              <a:t> you</a:t>
            </a:r>
            <a:endParaRPr lang="en-US" sz="8000" dirty="0">
              <a:solidFill>
                <a:schemeClr val="bg1"/>
              </a:solidFill>
              <a:latin typeface="Felt Tip Roman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Roboto Light"/>
              </a:defRPr>
            </a:lvl1pPr>
          </a:lstStyle>
          <a:p>
            <a:r>
              <a:rPr lang="en-US" dirty="0" smtClean="0"/>
              <a:t>Last updated: </a:t>
            </a:r>
            <a:fld id="{EE8934FF-BD4A-0141-A604-8E0ACB03DCC7}" type="datetimeFigureOut">
              <a:rPr lang="en-US" smtClean="0"/>
              <a:pPr/>
              <a:t>4/9/2019</a:t>
            </a:fld>
            <a:endParaRPr lang="en-US" dirty="0"/>
          </a:p>
        </p:txBody>
      </p:sp>
      <p:pic>
        <p:nvPicPr>
          <p:cNvPr id="5" name="Picture 4" descr="CaritasAU_MasterLogo-descriptor_H_REV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858211"/>
            <a:ext cx="2880320" cy="47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88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723374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tagline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3" name="Picture 2" descr="CaritasAU_MasterLogo-tagline_H_REV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2204"/>
            <a:ext cx="2643027" cy="473509"/>
          </a:xfrm>
          <a:prstGeom prst="rect">
            <a:avLst/>
          </a:prstGeom>
        </p:spPr>
      </p:pic>
      <p:sp>
        <p:nvSpPr>
          <p:cNvPr id="9" name="Freeform 1"/>
          <p:cNvSpPr>
            <a:spLocks noChangeArrowheads="1"/>
          </p:cNvSpPr>
          <p:nvPr userDrawn="1"/>
        </p:nvSpPr>
        <p:spPr bwMode="auto">
          <a:xfrm>
            <a:off x="1187624" y="2492896"/>
            <a:ext cx="2188988" cy="2160240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3475862" y="2505458"/>
            <a:ext cx="2176258" cy="2147677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" name="Freeform 1"/>
          <p:cNvSpPr>
            <a:spLocks noChangeArrowheads="1"/>
          </p:cNvSpPr>
          <p:nvPr userDrawn="1"/>
        </p:nvSpPr>
        <p:spPr bwMode="auto">
          <a:xfrm>
            <a:off x="5780118" y="2505458"/>
            <a:ext cx="2176258" cy="2147677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pPr marL="285750" indent="-285750">
              <a:buFont typeface="Arial"/>
              <a:buChar char="•"/>
            </a:pP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 typeface="Arial"/>
              <a:buChar char="•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2926139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descriptor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" name="Picture 1" descr="CaritasAU_MasterLogo-descriptor_H_REV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858211"/>
            <a:ext cx="2880320" cy="477501"/>
          </a:xfrm>
          <a:prstGeom prst="rect">
            <a:avLst/>
          </a:prstGeom>
        </p:spPr>
      </p:pic>
      <p:sp>
        <p:nvSpPr>
          <p:cNvPr id="11" name="Freeform 1"/>
          <p:cNvSpPr>
            <a:spLocks noChangeArrowheads="1"/>
          </p:cNvSpPr>
          <p:nvPr userDrawn="1"/>
        </p:nvSpPr>
        <p:spPr bwMode="auto">
          <a:xfrm>
            <a:off x="3475862" y="2505458"/>
            <a:ext cx="2176258" cy="2147677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1"/>
          <p:cNvSpPr>
            <a:spLocks noChangeArrowheads="1"/>
          </p:cNvSpPr>
          <p:nvPr userDrawn="1"/>
        </p:nvSpPr>
        <p:spPr bwMode="auto">
          <a:xfrm>
            <a:off x="5780118" y="2505458"/>
            <a:ext cx="2176258" cy="2147677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the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r>
              <a:rPr lang="en-US" b="1" baseline="0" dirty="0" smtClean="0"/>
              <a:t>- </a:t>
            </a: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Tx/>
              <a:buChar char="-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75897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bg>
      <p:bgPr>
        <a:solidFill>
          <a:srgbClr val="C13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956748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3" name="Picture 2" descr="CaritasAU_MasterLogo-tagline_H_REV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2204"/>
            <a:ext cx="2643027" cy="473509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2060848"/>
            <a:ext cx="7956748" cy="1468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cap="all" baseline="0">
                <a:solidFill>
                  <a:schemeClr val="bg1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2000">
                <a:solidFill>
                  <a:schemeClr val="bg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39552" y="5516563"/>
            <a:ext cx="4464496" cy="8191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2417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4 imag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9552" y="2539166"/>
            <a:ext cx="7956748" cy="1321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3871598"/>
            <a:ext cx="7956748" cy="121358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 cap="all" baseline="0">
                <a:solidFill>
                  <a:srgbClr val="C1333C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1800">
                <a:solidFill>
                  <a:schemeClr val="tx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39552" y="5864867"/>
            <a:ext cx="4464496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2" name="Picture 1" descr="CaritasAU_MasterLogo-tagline_H_POS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4868"/>
            <a:ext cx="2628157" cy="470845"/>
          </a:xfrm>
          <a:prstGeom prst="rect">
            <a:avLst/>
          </a:prstGeom>
        </p:spPr>
      </p:pic>
      <p:sp>
        <p:nvSpPr>
          <p:cNvPr id="8" name="Freeform 1"/>
          <p:cNvSpPr>
            <a:spLocks noChangeArrowheads="1"/>
          </p:cNvSpPr>
          <p:nvPr userDrawn="1"/>
        </p:nvSpPr>
        <p:spPr bwMode="auto">
          <a:xfrm>
            <a:off x="611560" y="649288"/>
            <a:ext cx="1875284" cy="1850656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Freeform 1"/>
          <p:cNvSpPr>
            <a:spLocks noChangeArrowheads="1"/>
          </p:cNvSpPr>
          <p:nvPr userDrawn="1"/>
        </p:nvSpPr>
        <p:spPr bwMode="auto">
          <a:xfrm>
            <a:off x="2699792" y="661851"/>
            <a:ext cx="1862555" cy="183809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" name="Freeform 1"/>
          <p:cNvSpPr>
            <a:spLocks noChangeArrowheads="1"/>
          </p:cNvSpPr>
          <p:nvPr userDrawn="1"/>
        </p:nvSpPr>
        <p:spPr bwMode="auto">
          <a:xfrm>
            <a:off x="4733769" y="661850"/>
            <a:ext cx="1782447" cy="1838093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1"/>
          <p:cNvSpPr>
            <a:spLocks noChangeArrowheads="1"/>
          </p:cNvSpPr>
          <p:nvPr userDrawn="1"/>
        </p:nvSpPr>
        <p:spPr bwMode="auto">
          <a:xfrm>
            <a:off x="6749992" y="661850"/>
            <a:ext cx="1782448" cy="183809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the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r>
              <a:rPr lang="en-US" b="1" baseline="0" dirty="0" smtClean="0"/>
              <a:t>- </a:t>
            </a: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Tx/>
              <a:buChar char="-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1552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4 imag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9552" y="2539166"/>
            <a:ext cx="7956748" cy="13218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3871598"/>
            <a:ext cx="7956748" cy="1213586"/>
          </a:xfrm>
          <a:prstGeom prst="rect">
            <a:avLst/>
          </a:prstGeom>
        </p:spPr>
        <p:txBody>
          <a:bodyPr numCol="2" spcCol="360000"/>
          <a:lstStyle>
            <a:lvl1pPr marL="0" indent="0">
              <a:buFontTx/>
              <a:buNone/>
              <a:defRPr sz="2200" cap="all" baseline="0">
                <a:solidFill>
                  <a:srgbClr val="C1333C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1800">
                <a:solidFill>
                  <a:schemeClr val="tx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39552" y="5864867"/>
            <a:ext cx="4464496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2" name="Picture 1" descr="CaritasAU_MasterLogo-tagline_H_POS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4868"/>
            <a:ext cx="2628157" cy="470845"/>
          </a:xfrm>
          <a:prstGeom prst="rect">
            <a:avLst/>
          </a:prstGeom>
        </p:spPr>
      </p:pic>
      <p:sp>
        <p:nvSpPr>
          <p:cNvPr id="8" name="Freeform 1"/>
          <p:cNvSpPr>
            <a:spLocks noChangeArrowheads="1"/>
          </p:cNvSpPr>
          <p:nvPr userDrawn="1"/>
        </p:nvSpPr>
        <p:spPr bwMode="auto">
          <a:xfrm>
            <a:off x="611560" y="649288"/>
            <a:ext cx="1875284" cy="1850656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Freeform 1"/>
          <p:cNvSpPr>
            <a:spLocks noChangeArrowheads="1"/>
          </p:cNvSpPr>
          <p:nvPr userDrawn="1"/>
        </p:nvSpPr>
        <p:spPr bwMode="auto">
          <a:xfrm>
            <a:off x="2699792" y="661851"/>
            <a:ext cx="1862555" cy="183809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" name="Freeform 1"/>
          <p:cNvSpPr>
            <a:spLocks noChangeArrowheads="1"/>
          </p:cNvSpPr>
          <p:nvPr userDrawn="1"/>
        </p:nvSpPr>
        <p:spPr bwMode="auto">
          <a:xfrm>
            <a:off x="4733769" y="661850"/>
            <a:ext cx="1782447" cy="1838093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1"/>
          <p:cNvSpPr>
            <a:spLocks noChangeArrowheads="1"/>
          </p:cNvSpPr>
          <p:nvPr userDrawn="1"/>
        </p:nvSpPr>
        <p:spPr bwMode="auto">
          <a:xfrm>
            <a:off x="6749992" y="661850"/>
            <a:ext cx="1782448" cy="1838094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the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r>
              <a:rPr lang="en-US" b="1" baseline="0" dirty="0" smtClean="0"/>
              <a:t>- </a:t>
            </a: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Tx/>
              <a:buChar char="-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290183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n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23" b="-24981"/>
          <a:stretch/>
        </p:blipFill>
        <p:spPr>
          <a:xfrm>
            <a:off x="6948264" y="5864868"/>
            <a:ext cx="1584177" cy="588468"/>
          </a:xfrm>
          <a:prstGeom prst="rect">
            <a:avLst/>
          </a:prstGeom>
        </p:spPr>
      </p:pic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39552" y="5864867"/>
            <a:ext cx="4464496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956748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2060848"/>
            <a:ext cx="7956748" cy="14684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 cap="all" baseline="0">
                <a:solidFill>
                  <a:srgbClr val="C1333C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1800">
                <a:solidFill>
                  <a:schemeClr val="tx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55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n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4868"/>
            <a:ext cx="2628157" cy="470845"/>
          </a:xfrm>
          <a:prstGeom prst="rect">
            <a:avLst/>
          </a:prstGeom>
        </p:spPr>
      </p:pic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539552" y="5864867"/>
            <a:ext cx="4464496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956748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2060848"/>
            <a:ext cx="7956748" cy="1468437"/>
          </a:xfrm>
          <a:prstGeom prst="rect">
            <a:avLst/>
          </a:prstGeom>
        </p:spPr>
        <p:txBody>
          <a:bodyPr numCol="2" spcCol="180000"/>
          <a:lstStyle>
            <a:lvl1pPr marL="0" indent="0">
              <a:buFontTx/>
              <a:buNone/>
              <a:defRPr sz="2200" cap="all" baseline="0">
                <a:solidFill>
                  <a:srgbClr val="C1333C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1800">
                <a:solidFill>
                  <a:schemeClr val="tx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752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1 lr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itasAU_MasterLogo-tagline_H_POS_CMY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5864868"/>
            <a:ext cx="2628157" cy="470845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7956748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1333C"/>
                </a:solidFill>
                <a:latin typeface="Roboto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9552" y="1761808"/>
            <a:ext cx="4032448" cy="388624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 cap="all" baseline="0">
                <a:solidFill>
                  <a:srgbClr val="C1333C"/>
                </a:solidFill>
                <a:latin typeface="Roboto Medium"/>
              </a:defRPr>
            </a:lvl1pPr>
            <a:lvl2pPr marL="0" indent="0">
              <a:spcBef>
                <a:spcPts val="250"/>
              </a:spcBef>
              <a:buFontTx/>
              <a:buNone/>
              <a:defRPr sz="1800">
                <a:solidFill>
                  <a:schemeClr val="tx1"/>
                </a:solidFill>
                <a:latin typeface="Roboto Light"/>
              </a:defRPr>
            </a:lvl2pPr>
            <a:lvl3pPr marL="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3pPr>
            <a:lvl4pPr marL="432000" indent="-2286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4pPr>
            <a:lvl5pPr marL="594000" indent="-180000">
              <a:spcBef>
                <a:spcPts val="25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Roboto 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4588169" y="5301208"/>
            <a:ext cx="3908130" cy="4708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C1333C"/>
                </a:solidFill>
                <a:latin typeface=""/>
              </a:defRPr>
            </a:lvl1pPr>
            <a:lvl2pPr marL="457200" indent="0">
              <a:buFontTx/>
              <a:buNone/>
              <a:defRPr sz="1400">
                <a:latin typeface=""/>
              </a:defRPr>
            </a:lvl2pPr>
            <a:lvl3pPr marL="914400" indent="0">
              <a:buFontTx/>
              <a:buNone/>
              <a:defRPr sz="1400">
                <a:latin typeface=""/>
              </a:defRPr>
            </a:lvl3pPr>
            <a:lvl4pPr marL="1371600" indent="0">
              <a:buFontTx/>
              <a:buNone/>
              <a:defRPr sz="1400">
                <a:latin typeface=""/>
              </a:defRPr>
            </a:lvl4pPr>
            <a:lvl5pPr marL="1828800" indent="0">
              <a:buFontTx/>
              <a:buNone/>
              <a:defRPr sz="1400">
                <a:latin typeface="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reeform 1"/>
          <p:cNvSpPr>
            <a:spLocks noChangeArrowheads="1"/>
          </p:cNvSpPr>
          <p:nvPr userDrawn="1"/>
        </p:nvSpPr>
        <p:spPr bwMode="auto">
          <a:xfrm>
            <a:off x="4577520" y="1903633"/>
            <a:ext cx="3918779" cy="3253559"/>
          </a:xfrm>
          <a:custGeom>
            <a:avLst/>
            <a:gdLst>
              <a:gd name="T0" fmla="*/ 9400 w 9401"/>
              <a:gd name="T1" fmla="*/ 1710 h 9279"/>
              <a:gd name="T2" fmla="*/ 9400 w 9401"/>
              <a:gd name="T3" fmla="*/ 1710 h 9279"/>
              <a:gd name="T4" fmla="*/ 9400 w 9401"/>
              <a:gd name="T5" fmla="*/ 1587 h 9279"/>
              <a:gd name="T6" fmla="*/ 9360 w 9401"/>
              <a:gd name="T7" fmla="*/ 1547 h 9279"/>
              <a:gd name="T8" fmla="*/ 9360 w 9401"/>
              <a:gd name="T9" fmla="*/ 733 h 9279"/>
              <a:gd name="T10" fmla="*/ 9319 w 9401"/>
              <a:gd name="T11" fmla="*/ 245 h 9279"/>
              <a:gd name="T12" fmla="*/ 9157 w 9401"/>
              <a:gd name="T13" fmla="*/ 204 h 9279"/>
              <a:gd name="T14" fmla="*/ 8423 w 9401"/>
              <a:gd name="T15" fmla="*/ 163 h 9279"/>
              <a:gd name="T16" fmla="*/ 6918 w 9401"/>
              <a:gd name="T17" fmla="*/ 122 h 9279"/>
              <a:gd name="T18" fmla="*/ 6227 w 9401"/>
              <a:gd name="T19" fmla="*/ 82 h 9279"/>
              <a:gd name="T20" fmla="*/ 5942 w 9401"/>
              <a:gd name="T21" fmla="*/ 82 h 9279"/>
              <a:gd name="T22" fmla="*/ 4965 w 9401"/>
              <a:gd name="T23" fmla="*/ 0 h 9279"/>
              <a:gd name="T24" fmla="*/ 3460 w 9401"/>
              <a:gd name="T25" fmla="*/ 42 h 9279"/>
              <a:gd name="T26" fmla="*/ 2564 w 9401"/>
              <a:gd name="T27" fmla="*/ 42 h 9279"/>
              <a:gd name="T28" fmla="*/ 2401 w 9401"/>
              <a:gd name="T29" fmla="*/ 42 h 9279"/>
              <a:gd name="T30" fmla="*/ 1018 w 9401"/>
              <a:gd name="T31" fmla="*/ 163 h 9279"/>
              <a:gd name="T32" fmla="*/ 896 w 9401"/>
              <a:gd name="T33" fmla="*/ 163 h 9279"/>
              <a:gd name="T34" fmla="*/ 0 w 9401"/>
              <a:gd name="T35" fmla="*/ 245 h 9279"/>
              <a:gd name="T36" fmla="*/ 0 w 9401"/>
              <a:gd name="T37" fmla="*/ 1018 h 9279"/>
              <a:gd name="T38" fmla="*/ 42 w 9401"/>
              <a:gd name="T39" fmla="*/ 1139 h 9279"/>
              <a:gd name="T40" fmla="*/ 42 w 9401"/>
              <a:gd name="T41" fmla="*/ 4517 h 9279"/>
              <a:gd name="T42" fmla="*/ 82 w 9401"/>
              <a:gd name="T43" fmla="*/ 5168 h 9279"/>
              <a:gd name="T44" fmla="*/ 122 w 9401"/>
              <a:gd name="T45" fmla="*/ 6511 h 9279"/>
              <a:gd name="T46" fmla="*/ 163 w 9401"/>
              <a:gd name="T47" fmla="*/ 7854 h 9279"/>
              <a:gd name="T48" fmla="*/ 163 w 9401"/>
              <a:gd name="T49" fmla="*/ 8709 h 9279"/>
              <a:gd name="T50" fmla="*/ 204 w 9401"/>
              <a:gd name="T51" fmla="*/ 8912 h 9279"/>
              <a:gd name="T52" fmla="*/ 285 w 9401"/>
              <a:gd name="T53" fmla="*/ 8994 h 9279"/>
              <a:gd name="T54" fmla="*/ 1181 w 9401"/>
              <a:gd name="T55" fmla="*/ 9034 h 9279"/>
              <a:gd name="T56" fmla="*/ 1913 w 9401"/>
              <a:gd name="T57" fmla="*/ 9074 h 9279"/>
              <a:gd name="T58" fmla="*/ 2849 w 9401"/>
              <a:gd name="T59" fmla="*/ 9115 h 9279"/>
              <a:gd name="T60" fmla="*/ 4069 w 9401"/>
              <a:gd name="T61" fmla="*/ 9156 h 9279"/>
              <a:gd name="T62" fmla="*/ 4274 w 9401"/>
              <a:gd name="T63" fmla="*/ 9156 h 9279"/>
              <a:gd name="T64" fmla="*/ 4802 w 9401"/>
              <a:gd name="T65" fmla="*/ 9237 h 9279"/>
              <a:gd name="T66" fmla="*/ 5250 w 9401"/>
              <a:gd name="T67" fmla="*/ 9237 h 9279"/>
              <a:gd name="T68" fmla="*/ 5576 w 9401"/>
              <a:gd name="T69" fmla="*/ 9278 h 9279"/>
              <a:gd name="T70" fmla="*/ 7406 w 9401"/>
              <a:gd name="T71" fmla="*/ 9278 h 9279"/>
              <a:gd name="T72" fmla="*/ 7447 w 9401"/>
              <a:gd name="T73" fmla="*/ 9278 h 9279"/>
              <a:gd name="T74" fmla="*/ 7975 w 9401"/>
              <a:gd name="T75" fmla="*/ 9237 h 9279"/>
              <a:gd name="T76" fmla="*/ 8994 w 9401"/>
              <a:gd name="T77" fmla="*/ 9197 h 9279"/>
              <a:gd name="T78" fmla="*/ 9034 w 9401"/>
              <a:gd name="T79" fmla="*/ 8546 h 9279"/>
              <a:gd name="T80" fmla="*/ 9074 w 9401"/>
              <a:gd name="T81" fmla="*/ 8220 h 9279"/>
              <a:gd name="T82" fmla="*/ 9115 w 9401"/>
              <a:gd name="T83" fmla="*/ 7813 h 9279"/>
              <a:gd name="T84" fmla="*/ 9157 w 9401"/>
              <a:gd name="T85" fmla="*/ 7324 h 9279"/>
              <a:gd name="T86" fmla="*/ 9157 w 9401"/>
              <a:gd name="T87" fmla="*/ 6836 h 9279"/>
              <a:gd name="T88" fmla="*/ 9237 w 9401"/>
              <a:gd name="T89" fmla="*/ 5656 h 9279"/>
              <a:gd name="T90" fmla="*/ 9278 w 9401"/>
              <a:gd name="T91" fmla="*/ 4883 h 9279"/>
              <a:gd name="T92" fmla="*/ 9319 w 9401"/>
              <a:gd name="T93" fmla="*/ 3948 h 9279"/>
              <a:gd name="T94" fmla="*/ 9360 w 9401"/>
              <a:gd name="T95" fmla="*/ 3175 h 9279"/>
              <a:gd name="T96" fmla="*/ 9360 w 9401"/>
              <a:gd name="T97" fmla="*/ 2361 h 9279"/>
              <a:gd name="T98" fmla="*/ 9360 w 9401"/>
              <a:gd name="T99" fmla="*/ 1790 h 9279"/>
              <a:gd name="T100" fmla="*/ 9400 w 9401"/>
              <a:gd name="T101" fmla="*/ 1710 h 9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01" h="9279">
                <a:moveTo>
                  <a:pt x="9400" y="1710"/>
                </a:moveTo>
                <a:lnTo>
                  <a:pt x="9400" y="1710"/>
                </a:lnTo>
                <a:cubicBezTo>
                  <a:pt x="9400" y="1587"/>
                  <a:pt x="9400" y="1587"/>
                  <a:pt x="9400" y="1587"/>
                </a:cubicBezTo>
                <a:cubicBezTo>
                  <a:pt x="9400" y="1587"/>
                  <a:pt x="9360" y="1587"/>
                  <a:pt x="9360" y="1547"/>
                </a:cubicBezTo>
                <a:cubicBezTo>
                  <a:pt x="9360" y="1262"/>
                  <a:pt x="9360" y="977"/>
                  <a:pt x="9360" y="733"/>
                </a:cubicBezTo>
                <a:cubicBezTo>
                  <a:pt x="9360" y="570"/>
                  <a:pt x="9360" y="408"/>
                  <a:pt x="9319" y="245"/>
                </a:cubicBezTo>
                <a:cubicBezTo>
                  <a:pt x="9278" y="245"/>
                  <a:pt x="9237" y="204"/>
                  <a:pt x="9157" y="204"/>
                </a:cubicBezTo>
                <a:cubicBezTo>
                  <a:pt x="8912" y="204"/>
                  <a:pt x="8668" y="163"/>
                  <a:pt x="8423" y="163"/>
                </a:cubicBezTo>
                <a:cubicBezTo>
                  <a:pt x="7935" y="163"/>
                  <a:pt x="7447" y="122"/>
                  <a:pt x="6918" y="122"/>
                </a:cubicBezTo>
                <a:cubicBezTo>
                  <a:pt x="6715" y="122"/>
                  <a:pt x="6470" y="122"/>
                  <a:pt x="6227" y="82"/>
                </a:cubicBezTo>
                <a:cubicBezTo>
                  <a:pt x="6145" y="82"/>
                  <a:pt x="6022" y="82"/>
                  <a:pt x="5942" y="82"/>
                </a:cubicBezTo>
                <a:cubicBezTo>
                  <a:pt x="5616" y="42"/>
                  <a:pt x="5291" y="0"/>
                  <a:pt x="4965" y="0"/>
                </a:cubicBezTo>
                <a:cubicBezTo>
                  <a:pt x="4477" y="0"/>
                  <a:pt x="3948" y="0"/>
                  <a:pt x="3460" y="42"/>
                </a:cubicBezTo>
                <a:cubicBezTo>
                  <a:pt x="3175" y="42"/>
                  <a:pt x="2849" y="42"/>
                  <a:pt x="2564" y="42"/>
                </a:cubicBezTo>
                <a:cubicBezTo>
                  <a:pt x="2524" y="42"/>
                  <a:pt x="2441" y="42"/>
                  <a:pt x="2401" y="42"/>
                </a:cubicBezTo>
                <a:cubicBezTo>
                  <a:pt x="1913" y="82"/>
                  <a:pt x="1465" y="122"/>
                  <a:pt x="1018" y="163"/>
                </a:cubicBezTo>
                <a:cubicBezTo>
                  <a:pt x="977" y="163"/>
                  <a:pt x="936" y="163"/>
                  <a:pt x="896" y="163"/>
                </a:cubicBezTo>
                <a:cubicBezTo>
                  <a:pt x="611" y="163"/>
                  <a:pt x="326" y="204"/>
                  <a:pt x="0" y="245"/>
                </a:cubicBezTo>
                <a:cubicBezTo>
                  <a:pt x="0" y="1018"/>
                  <a:pt x="0" y="1018"/>
                  <a:pt x="0" y="1018"/>
                </a:cubicBezTo>
                <a:cubicBezTo>
                  <a:pt x="42" y="1059"/>
                  <a:pt x="42" y="1099"/>
                  <a:pt x="42" y="1139"/>
                </a:cubicBezTo>
                <a:cubicBezTo>
                  <a:pt x="42" y="2279"/>
                  <a:pt x="42" y="3418"/>
                  <a:pt x="42" y="4517"/>
                </a:cubicBezTo>
                <a:cubicBezTo>
                  <a:pt x="42" y="4720"/>
                  <a:pt x="82" y="4965"/>
                  <a:pt x="82" y="5168"/>
                </a:cubicBezTo>
                <a:cubicBezTo>
                  <a:pt x="82" y="5616"/>
                  <a:pt x="122" y="6064"/>
                  <a:pt x="122" y="6511"/>
                </a:cubicBezTo>
                <a:cubicBezTo>
                  <a:pt x="122" y="6959"/>
                  <a:pt x="163" y="7406"/>
                  <a:pt x="163" y="7854"/>
                </a:cubicBezTo>
                <a:cubicBezTo>
                  <a:pt x="163" y="8138"/>
                  <a:pt x="163" y="8423"/>
                  <a:pt x="163" y="8709"/>
                </a:cubicBezTo>
                <a:cubicBezTo>
                  <a:pt x="163" y="8789"/>
                  <a:pt x="204" y="8831"/>
                  <a:pt x="204" y="8912"/>
                </a:cubicBezTo>
                <a:cubicBezTo>
                  <a:pt x="204" y="8952"/>
                  <a:pt x="245" y="8994"/>
                  <a:pt x="285" y="8994"/>
                </a:cubicBezTo>
                <a:cubicBezTo>
                  <a:pt x="570" y="8994"/>
                  <a:pt x="896" y="9034"/>
                  <a:pt x="1181" y="9034"/>
                </a:cubicBezTo>
                <a:cubicBezTo>
                  <a:pt x="1425" y="9074"/>
                  <a:pt x="1669" y="9074"/>
                  <a:pt x="1913" y="9074"/>
                </a:cubicBezTo>
                <a:cubicBezTo>
                  <a:pt x="2238" y="9074"/>
                  <a:pt x="2524" y="9115"/>
                  <a:pt x="2849" y="9115"/>
                </a:cubicBezTo>
                <a:cubicBezTo>
                  <a:pt x="3255" y="9156"/>
                  <a:pt x="3663" y="9156"/>
                  <a:pt x="4069" y="9156"/>
                </a:cubicBezTo>
                <a:cubicBezTo>
                  <a:pt x="4111" y="9156"/>
                  <a:pt x="4192" y="9156"/>
                  <a:pt x="4274" y="9156"/>
                </a:cubicBezTo>
                <a:cubicBezTo>
                  <a:pt x="4436" y="9197"/>
                  <a:pt x="4599" y="9197"/>
                  <a:pt x="4802" y="9237"/>
                </a:cubicBezTo>
                <a:cubicBezTo>
                  <a:pt x="4965" y="9237"/>
                  <a:pt x="5087" y="9237"/>
                  <a:pt x="5250" y="9237"/>
                </a:cubicBezTo>
                <a:cubicBezTo>
                  <a:pt x="5371" y="9237"/>
                  <a:pt x="5453" y="9278"/>
                  <a:pt x="5576" y="9278"/>
                </a:cubicBezTo>
                <a:cubicBezTo>
                  <a:pt x="7406" y="9278"/>
                  <a:pt x="7406" y="9278"/>
                  <a:pt x="7406" y="9278"/>
                </a:cubicBezTo>
                <a:cubicBezTo>
                  <a:pt x="7447" y="9278"/>
                  <a:pt x="7447" y="9278"/>
                  <a:pt x="7447" y="9278"/>
                </a:cubicBezTo>
                <a:cubicBezTo>
                  <a:pt x="7650" y="9278"/>
                  <a:pt x="7813" y="9237"/>
                  <a:pt x="7975" y="9237"/>
                </a:cubicBezTo>
                <a:cubicBezTo>
                  <a:pt x="8301" y="9237"/>
                  <a:pt x="8627" y="9237"/>
                  <a:pt x="8994" y="9197"/>
                </a:cubicBezTo>
                <a:cubicBezTo>
                  <a:pt x="8994" y="8994"/>
                  <a:pt x="9034" y="8789"/>
                  <a:pt x="9034" y="8546"/>
                </a:cubicBezTo>
                <a:cubicBezTo>
                  <a:pt x="9074" y="8464"/>
                  <a:pt x="9074" y="8343"/>
                  <a:pt x="9074" y="8220"/>
                </a:cubicBezTo>
                <a:cubicBezTo>
                  <a:pt x="9074" y="8058"/>
                  <a:pt x="9115" y="7935"/>
                  <a:pt x="9115" y="7813"/>
                </a:cubicBezTo>
                <a:cubicBezTo>
                  <a:pt x="9115" y="7650"/>
                  <a:pt x="9157" y="7487"/>
                  <a:pt x="9157" y="7324"/>
                </a:cubicBezTo>
                <a:cubicBezTo>
                  <a:pt x="9157" y="7162"/>
                  <a:pt x="9157" y="6999"/>
                  <a:pt x="9157" y="6836"/>
                </a:cubicBezTo>
                <a:cubicBezTo>
                  <a:pt x="9197" y="6430"/>
                  <a:pt x="9197" y="6064"/>
                  <a:pt x="9237" y="5656"/>
                </a:cubicBezTo>
                <a:cubicBezTo>
                  <a:pt x="9237" y="5413"/>
                  <a:pt x="9278" y="5128"/>
                  <a:pt x="9278" y="4883"/>
                </a:cubicBezTo>
                <a:cubicBezTo>
                  <a:pt x="9278" y="4557"/>
                  <a:pt x="9319" y="4274"/>
                  <a:pt x="9319" y="3948"/>
                </a:cubicBezTo>
                <a:cubicBezTo>
                  <a:pt x="9360" y="3703"/>
                  <a:pt x="9360" y="3418"/>
                  <a:pt x="9360" y="3175"/>
                </a:cubicBezTo>
                <a:cubicBezTo>
                  <a:pt x="9360" y="2889"/>
                  <a:pt x="9360" y="2646"/>
                  <a:pt x="9360" y="2361"/>
                </a:cubicBezTo>
                <a:cubicBezTo>
                  <a:pt x="9400" y="2198"/>
                  <a:pt x="9360" y="1995"/>
                  <a:pt x="9360" y="1790"/>
                </a:cubicBezTo>
                <a:cubicBezTo>
                  <a:pt x="9360" y="1790"/>
                  <a:pt x="9400" y="1750"/>
                  <a:pt x="9400" y="171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9468545" y="149403"/>
            <a:ext cx="432047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to place an editable</a:t>
            </a:r>
            <a:r>
              <a:rPr lang="en-US" b="1" baseline="0" dirty="0" smtClean="0"/>
              <a:t> the voice box shape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Open up master page that matches the placed slide</a:t>
            </a:r>
          </a:p>
          <a:p>
            <a:pPr marL="800100" lvl="1" indent="-342900">
              <a:buFont typeface="Arial"/>
              <a:buChar char="•"/>
            </a:pPr>
            <a:r>
              <a:rPr lang="en-US" baseline="0" dirty="0" smtClean="0"/>
              <a:t>View &gt; Master &gt; Slide Master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Go to the corresponding master page and copy the voice box shapes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Close master page view</a:t>
            </a:r>
          </a:p>
          <a:p>
            <a:pPr marL="342900" indent="-342900">
              <a:buFontTx/>
              <a:buAutoNum type="arabicPeriod"/>
            </a:pPr>
            <a:r>
              <a:rPr lang="en-US" baseline="0" dirty="0" smtClean="0"/>
              <a:t>Paste voice box shapes onto the presentation page</a:t>
            </a:r>
          </a:p>
          <a:p>
            <a:pPr marL="342900" indent="-342900">
              <a:buFontTx/>
              <a:buAutoNum type="arabicPeriod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="1" baseline="0" dirty="0" smtClean="0"/>
              <a:t>How to place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Right click on voice box shape and click ‘format shape’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Select an image: Format shape &gt; Fill &gt; Picture or Texture &gt; Choose Picture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NOTE: </a:t>
            </a:r>
            <a:r>
              <a:rPr lang="en-US" baseline="0" dirty="0" smtClean="0"/>
              <a:t>The picture will distort within the voice box. You will need to fix this by the steps below.</a:t>
            </a:r>
          </a:p>
          <a:p>
            <a:pPr marL="342900" indent="-3429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="1" baseline="0" dirty="0" smtClean="0"/>
              <a:t>How to correctly scale an image within the voice box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Go to Format picture &gt; crop &gt; crop to fill</a:t>
            </a:r>
          </a:p>
          <a:p>
            <a:pPr marL="342900" indent="-342900">
              <a:buFont typeface="+mj-lt"/>
              <a:buAutoNum type="arabicPeriod"/>
            </a:pPr>
            <a:r>
              <a:rPr lang="en-US" baseline="0" dirty="0" smtClean="0"/>
              <a:t>You can enlarge the photo and position it within the voice box shape to achieve the best crop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4573016" y="149403"/>
            <a:ext cx="4320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baseline="0" dirty="0" smtClean="0"/>
              <a:t>Please ensure that you have the correct fonts installed on your machine to use this presentation correctly.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The following fonts are required:</a:t>
            </a:r>
          </a:p>
          <a:p>
            <a:r>
              <a:rPr lang="en-US" b="1" baseline="0" dirty="0" smtClean="0"/>
              <a:t>- </a:t>
            </a:r>
            <a:r>
              <a:rPr lang="en-US" b="1" baseline="0" dirty="0" err="1" smtClean="0"/>
              <a:t>Roboto</a:t>
            </a:r>
            <a:r>
              <a:rPr lang="en-US" b="1" baseline="0" dirty="0" smtClean="0"/>
              <a:t> 2014</a:t>
            </a:r>
          </a:p>
          <a:p>
            <a:pPr marL="285750" indent="-285750">
              <a:buFontTx/>
              <a:buChar char="-"/>
            </a:pPr>
            <a:r>
              <a:rPr lang="en-US" b="1" baseline="0" dirty="0" smtClean="0"/>
              <a:t>Felt Tip Roman</a:t>
            </a:r>
          </a:p>
          <a:p>
            <a:pPr marL="285750" indent="-285750">
              <a:buFontTx/>
              <a:buChar char="-"/>
            </a:pPr>
            <a:endParaRPr lang="en-US" b="1" baseline="0" dirty="0" smtClean="0"/>
          </a:p>
          <a:p>
            <a:pPr marL="0" indent="0">
              <a:buFontTx/>
              <a:buNone/>
            </a:pPr>
            <a:r>
              <a:rPr lang="en-US" b="0" baseline="0" dirty="0" smtClean="0"/>
              <a:t>Please get in contact with Caritas Australia IT or communications team to install the above fonts.</a:t>
            </a:r>
          </a:p>
        </p:txBody>
      </p:sp>
    </p:spTree>
    <p:extLst>
      <p:ext uri="{BB962C8B-B14F-4D97-AF65-F5344CB8AC3E}">
        <p14:creationId xmlns:p14="http://schemas.microsoft.com/office/powerpoint/2010/main" val="298055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87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itas.org.au/CST" TargetMode="External"/><Relationship Id="rId2" Type="http://schemas.openxmlformats.org/officeDocument/2006/relationships/hyperlink" Target="http://www.caritas.org.au/learn/catholic-social-teaching/educational-toolkit/lower-primary/preferential-option-for-the-poor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itas.org.au/learn/cst/preferential-option-for-the-poo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TRUE FASTING</a:t>
            </a:r>
            <a:br>
              <a:rPr lang="en-AU" dirty="0" smtClean="0"/>
            </a:br>
            <a:r>
              <a:rPr lang="en-AU" sz="3600" dirty="0" smtClean="0"/>
              <a:t>ISAIAH 58:6-9 </a:t>
            </a:r>
            <a:br>
              <a:rPr lang="en-AU" sz="3600" dirty="0" smtClean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sz="3200" cap="none" dirty="0" smtClean="0"/>
              <a:t>Cartoon and scripture resource</a:t>
            </a:r>
            <a:br>
              <a:rPr lang="en-AU" sz="3200" cap="none" dirty="0" smtClean="0"/>
            </a:br>
            <a:r>
              <a:rPr lang="en-AU" sz="3200" cap="none" dirty="0"/>
              <a:t/>
            </a:r>
            <a:br>
              <a:rPr lang="en-AU" sz="3200" cap="none" dirty="0"/>
            </a:br>
            <a:r>
              <a:rPr lang="en-AU" sz="3200" cap="none" dirty="0" smtClean="0">
                <a:hlinkClick r:id="rId2"/>
              </a:rPr>
              <a:t/>
            </a:r>
            <a:br>
              <a:rPr lang="en-AU" sz="3200" cap="none" dirty="0" smtClean="0">
                <a:hlinkClick r:id="rId2"/>
              </a:rPr>
            </a:br>
            <a:endParaRPr lang="en-AU" sz="3200" cap="non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 smtClean="0">
                <a:hlinkClick r:id="rId3"/>
              </a:rPr>
              <a:t>www.caritas.org.au/CST</a:t>
            </a:r>
            <a:endParaRPr lang="en-AU" dirty="0" smtClean="0"/>
          </a:p>
          <a:p>
            <a:r>
              <a:rPr lang="en-AU" dirty="0" smtClean="0"/>
              <a:t>Last updated February 2018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763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0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73" y="2724818"/>
            <a:ext cx="6753702" cy="2923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Rectangle 5"/>
          <p:cNvSpPr>
            <a:spLocks/>
          </p:cNvSpPr>
          <p:nvPr/>
        </p:nvSpPr>
        <p:spPr bwMode="auto">
          <a:xfrm>
            <a:off x="314325" y="319113"/>
            <a:ext cx="4363403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r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Is not this the kind of fasting I have chosen: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611630" y="1104426"/>
            <a:ext cx="6883718" cy="1518762"/>
            <a:chOff x="1135" y="540"/>
            <a:chExt cx="4818" cy="1063"/>
          </a:xfrm>
        </p:grpSpPr>
        <p:sp>
          <p:nvSpPr>
            <p:cNvPr id="162824" name="Rectangle 7"/>
            <p:cNvSpPr>
              <a:spLocks/>
            </p:cNvSpPr>
            <p:nvPr/>
          </p:nvSpPr>
          <p:spPr bwMode="auto">
            <a:xfrm>
              <a:off x="1508" y="540"/>
              <a:ext cx="4284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>
                <a:lnSpc>
                  <a:spcPct val="70000"/>
                </a:lnSpc>
              </a:pPr>
              <a:r>
                <a:rPr lang="en-US" altLang="en-US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to </a:t>
              </a:r>
              <a:r>
                <a:rPr lang="en-US" alt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loose</a:t>
              </a:r>
              <a:r>
                <a:rPr lang="en-US" altLang="en-US" sz="4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en-US" sz="27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the</a:t>
              </a:r>
              <a:endParaRPr lang="en-US" altLang="en-US" sz="49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eaLnBrk="1" hangingPunct="1">
                <a:lnSpc>
                  <a:spcPct val="70000"/>
                </a:lnSpc>
              </a:pPr>
              <a:r>
                <a:rPr lang="en-US" altLang="en-US" sz="49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en-US" sz="495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   </a:t>
              </a:r>
              <a:r>
                <a:rPr lang="en-US" alt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chains </a:t>
              </a:r>
              <a:r>
                <a:rPr lang="en-US" alt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of </a:t>
              </a:r>
              <a:r>
                <a:rPr lang="en-US" alt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injustice </a:t>
              </a:r>
              <a:endParaRPr lang="en-US" alt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2825" name="Rectangle 9"/>
            <p:cNvSpPr>
              <a:spLocks/>
            </p:cNvSpPr>
            <p:nvPr/>
          </p:nvSpPr>
          <p:spPr bwMode="auto">
            <a:xfrm>
              <a:off x="1135" y="1167"/>
              <a:ext cx="4818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eaLnBrk="0" hangingPunct="0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27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and</a:t>
              </a:r>
              <a:r>
                <a:rPr lang="en-US" altLang="en-US" sz="405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untie </a:t>
              </a:r>
              <a:r>
                <a:rPr lang="en-US" alt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the cords of the yoke,</a:t>
              </a:r>
            </a:p>
          </p:txBody>
        </p:sp>
      </p:grpSp>
      <p:sp>
        <p:nvSpPr>
          <p:cNvPr id="16394" name="Rectangle 10"/>
          <p:cNvSpPr>
            <a:spLocks/>
          </p:cNvSpPr>
          <p:nvPr/>
        </p:nvSpPr>
        <p:spPr bwMode="auto">
          <a:xfrm>
            <a:off x="470610" y="5558606"/>
            <a:ext cx="5613558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l" eaLnBrk="1" hangingPunct="1"/>
            <a:r>
              <a:rPr lang="en-US" alt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to </a:t>
            </a:r>
            <a:r>
              <a:rPr lang="en-US" alt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set the oppressed free </a:t>
            </a:r>
            <a:r>
              <a:rPr lang="en-US" alt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and break every yoke?</a:t>
            </a:r>
          </a:p>
        </p:txBody>
      </p:sp>
    </p:spTree>
    <p:extLst>
      <p:ext uri="{BB962C8B-B14F-4D97-AF65-F5344CB8AC3E}">
        <p14:creationId xmlns:p14="http://schemas.microsoft.com/office/powerpoint/2010/main" val="224636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1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1" y="2034540"/>
            <a:ext cx="6667088" cy="454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4867" name="Group 18"/>
          <p:cNvGrpSpPr>
            <a:grpSpLocks/>
          </p:cNvGrpSpPr>
          <p:nvPr/>
        </p:nvGrpSpPr>
        <p:grpSpPr bwMode="auto">
          <a:xfrm>
            <a:off x="4139090" y="1211580"/>
            <a:ext cx="4644865" cy="1443038"/>
            <a:chOff x="457" y="124"/>
            <a:chExt cx="3251" cy="1010"/>
          </a:xfrm>
        </p:grpSpPr>
        <p:sp>
          <p:nvSpPr>
            <p:cNvPr id="164869" name="Rectangle 5"/>
            <p:cNvSpPr>
              <a:spLocks/>
            </p:cNvSpPr>
            <p:nvPr/>
          </p:nvSpPr>
          <p:spPr bwMode="auto">
            <a:xfrm>
              <a:off x="457" y="124"/>
              <a:ext cx="112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288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Is it not to</a:t>
              </a:r>
            </a:p>
          </p:txBody>
        </p:sp>
        <p:sp>
          <p:nvSpPr>
            <p:cNvPr id="164870" name="Rectangle 6"/>
            <p:cNvSpPr>
              <a:spLocks/>
            </p:cNvSpPr>
            <p:nvPr/>
          </p:nvSpPr>
          <p:spPr bwMode="auto">
            <a:xfrm>
              <a:off x="1184" y="256"/>
              <a:ext cx="2524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share your food</a:t>
              </a:r>
            </a:p>
          </p:txBody>
        </p:sp>
        <p:sp>
          <p:nvSpPr>
            <p:cNvPr id="164871" name="Rectangle 7"/>
            <p:cNvSpPr>
              <a:spLocks/>
            </p:cNvSpPr>
            <p:nvPr/>
          </p:nvSpPr>
          <p:spPr bwMode="auto">
            <a:xfrm>
              <a:off x="1499" y="568"/>
              <a:ext cx="89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288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with the</a:t>
              </a:r>
            </a:p>
          </p:txBody>
        </p:sp>
        <p:sp>
          <p:nvSpPr>
            <p:cNvPr id="164872" name="Rectangle 8"/>
            <p:cNvSpPr>
              <a:spLocks/>
            </p:cNvSpPr>
            <p:nvPr/>
          </p:nvSpPr>
          <p:spPr bwMode="auto">
            <a:xfrm>
              <a:off x="1940" y="698"/>
              <a:ext cx="1313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40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hungry?</a:t>
              </a:r>
            </a:p>
          </p:txBody>
        </p:sp>
      </p:grpSp>
      <p:sp>
        <p:nvSpPr>
          <p:cNvPr id="164868" name="Rectangle 19"/>
          <p:cNvSpPr>
            <a:spLocks/>
          </p:cNvSpPr>
          <p:nvPr/>
        </p:nvSpPr>
        <p:spPr bwMode="auto">
          <a:xfrm>
            <a:off x="377190" y="540568"/>
            <a:ext cx="4363403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r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Is not this the kind of fasting I have chosen:</a:t>
            </a:r>
          </a:p>
        </p:txBody>
      </p:sp>
    </p:spTree>
    <p:extLst>
      <p:ext uri="{BB962C8B-B14F-4D97-AF65-F5344CB8AC3E}">
        <p14:creationId xmlns:p14="http://schemas.microsoft.com/office/powerpoint/2010/main" val="172079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19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8" y="2248853"/>
            <a:ext cx="8275320" cy="441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5891" name="Group 16"/>
          <p:cNvGrpSpPr>
            <a:grpSpLocks/>
          </p:cNvGrpSpPr>
          <p:nvPr/>
        </p:nvGrpSpPr>
        <p:grpSpPr bwMode="auto">
          <a:xfrm>
            <a:off x="1157288" y="1241585"/>
            <a:ext cx="6829426" cy="1251585"/>
            <a:chOff x="308" y="173"/>
            <a:chExt cx="4780" cy="876"/>
          </a:xfrm>
        </p:grpSpPr>
        <p:sp>
          <p:nvSpPr>
            <p:cNvPr id="165893" name="Rectangle 5"/>
            <p:cNvSpPr>
              <a:spLocks/>
            </p:cNvSpPr>
            <p:nvPr/>
          </p:nvSpPr>
          <p:spPr bwMode="auto">
            <a:xfrm>
              <a:off x="308" y="173"/>
              <a:ext cx="478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and to </a:t>
              </a: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provide </a:t>
              </a:r>
              <a:r>
                <a:rPr lang="en-US" altLang="en-US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the </a:t>
              </a: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poor wanderer</a:t>
              </a:r>
            </a:p>
          </p:txBody>
        </p:sp>
        <p:sp>
          <p:nvSpPr>
            <p:cNvPr id="165894" name="Rectangle 7"/>
            <p:cNvSpPr>
              <a:spLocks/>
            </p:cNvSpPr>
            <p:nvPr/>
          </p:nvSpPr>
          <p:spPr bwMode="auto">
            <a:xfrm>
              <a:off x="396" y="467"/>
              <a:ext cx="237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5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     shelter</a:t>
              </a:r>
              <a:r>
                <a:rPr lang="en-US" altLang="en-US" sz="5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,</a:t>
              </a:r>
            </a:p>
          </p:txBody>
        </p:sp>
        <p:sp>
          <p:nvSpPr>
            <p:cNvPr id="165895" name="Rectangle 8"/>
            <p:cNvSpPr>
              <a:spLocks/>
            </p:cNvSpPr>
            <p:nvPr/>
          </p:nvSpPr>
          <p:spPr bwMode="auto">
            <a:xfrm>
              <a:off x="639" y="618"/>
              <a:ext cx="4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with</a:t>
              </a:r>
            </a:p>
          </p:txBody>
        </p:sp>
      </p:grpSp>
      <p:sp>
        <p:nvSpPr>
          <p:cNvPr id="165892" name="Rectangle 17"/>
          <p:cNvSpPr>
            <a:spLocks/>
          </p:cNvSpPr>
          <p:nvPr/>
        </p:nvSpPr>
        <p:spPr bwMode="auto">
          <a:xfrm>
            <a:off x="208598" y="550569"/>
            <a:ext cx="4363403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r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Is not this the kind of fasting I have chosen: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40"/>
          <a:stretch/>
        </p:blipFill>
        <p:spPr bwMode="auto">
          <a:xfrm>
            <a:off x="7332703" y="6136419"/>
            <a:ext cx="1595057" cy="46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0612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0"/>
          <p:cNvSpPr>
            <a:spLocks/>
          </p:cNvSpPr>
          <p:nvPr/>
        </p:nvSpPr>
        <p:spPr bwMode="auto">
          <a:xfrm>
            <a:off x="3103927" y="1885794"/>
            <a:ext cx="65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eaLnBrk="1" hangingPunct="1"/>
            <a:endParaRPr lang="en-GB" altLang="en-US" sz="40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66915" name="Group 19"/>
          <p:cNvGrpSpPr>
            <a:grpSpLocks/>
          </p:cNvGrpSpPr>
          <p:nvPr/>
        </p:nvGrpSpPr>
        <p:grpSpPr bwMode="auto">
          <a:xfrm>
            <a:off x="2676852" y="1196752"/>
            <a:ext cx="5783580" cy="1368744"/>
            <a:chOff x="915" y="268"/>
            <a:chExt cx="4048" cy="958"/>
          </a:xfrm>
        </p:grpSpPr>
        <p:sp>
          <p:nvSpPr>
            <p:cNvPr id="166918" name="Rectangle 6"/>
            <p:cNvSpPr>
              <a:spLocks/>
            </p:cNvSpPr>
            <p:nvPr/>
          </p:nvSpPr>
          <p:spPr bwMode="auto">
            <a:xfrm>
              <a:off x="915" y="268"/>
              <a:ext cx="344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31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when you see</a:t>
              </a: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the naked</a:t>
              </a:r>
            </a:p>
          </p:txBody>
        </p:sp>
        <p:sp>
          <p:nvSpPr>
            <p:cNvPr id="166919" name="Rectangle 11"/>
            <p:cNvSpPr>
              <a:spLocks/>
            </p:cNvSpPr>
            <p:nvPr/>
          </p:nvSpPr>
          <p:spPr bwMode="auto">
            <a:xfrm>
              <a:off x="3359" y="790"/>
              <a:ext cx="1604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clothe </a:t>
              </a:r>
              <a:r>
                <a:rPr lang="en-US" altLang="en-US" sz="31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him,</a:t>
              </a:r>
            </a:p>
          </p:txBody>
        </p:sp>
        <p:sp>
          <p:nvSpPr>
            <p:cNvPr id="166920" name="Rectangle 18"/>
            <p:cNvSpPr>
              <a:spLocks/>
            </p:cNvSpPr>
            <p:nvPr/>
          </p:nvSpPr>
          <p:spPr bwMode="auto">
            <a:xfrm>
              <a:off x="3098" y="599"/>
              <a:ext cx="345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2880" dirty="0">
                  <a:solidFill>
                    <a:schemeClr val="tx1"/>
                  </a:solidFill>
                  <a:sym typeface="Arial" panose="020B0604020202020204" pitchFamily="34" charset="0"/>
                </a:rPr>
                <a:t>to</a:t>
              </a:r>
              <a:endParaRPr lang="en-GB" altLang="en-US" sz="2880" dirty="0">
                <a:solidFill>
                  <a:schemeClr val="tx1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166916" name="Rectangle 20"/>
          <p:cNvSpPr>
            <a:spLocks/>
          </p:cNvSpPr>
          <p:nvPr/>
        </p:nvSpPr>
        <p:spPr bwMode="auto">
          <a:xfrm>
            <a:off x="208598" y="624864"/>
            <a:ext cx="4363403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r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Is not this the kind of fasting I have chosen:</a:t>
            </a:r>
          </a:p>
        </p:txBody>
      </p:sp>
      <p:pic>
        <p:nvPicPr>
          <p:cNvPr id="166917" name="Picture 21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293" y="2364582"/>
            <a:ext cx="4131945" cy="434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1131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0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" y="2656047"/>
            <a:ext cx="5152073" cy="402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9" name="Rectangle 17"/>
          <p:cNvSpPr>
            <a:spLocks/>
          </p:cNvSpPr>
          <p:nvPr/>
        </p:nvSpPr>
        <p:spPr bwMode="auto">
          <a:xfrm>
            <a:off x="208598" y="593432"/>
            <a:ext cx="4363403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r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Is not this the kind of fasting I have chosen:</a:t>
            </a:r>
          </a:p>
        </p:txBody>
      </p:sp>
      <p:grpSp>
        <p:nvGrpSpPr>
          <p:cNvPr id="167940" name="Group 19"/>
          <p:cNvGrpSpPr>
            <a:grpSpLocks/>
          </p:cNvGrpSpPr>
          <p:nvPr/>
        </p:nvGrpSpPr>
        <p:grpSpPr bwMode="auto">
          <a:xfrm>
            <a:off x="4326256" y="614362"/>
            <a:ext cx="3954781" cy="2070258"/>
            <a:chOff x="3365" y="399"/>
            <a:chExt cx="2768" cy="1449"/>
          </a:xfrm>
        </p:grpSpPr>
        <p:sp>
          <p:nvSpPr>
            <p:cNvPr id="167941" name="Rectangle 5"/>
            <p:cNvSpPr>
              <a:spLocks/>
            </p:cNvSpPr>
            <p:nvPr/>
          </p:nvSpPr>
          <p:spPr bwMode="auto">
            <a:xfrm>
              <a:off x="3628" y="399"/>
              <a:ext cx="1391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31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and </a:t>
              </a: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not </a:t>
              </a:r>
              <a:r>
                <a:rPr lang="en-US" altLang="en-US" sz="31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to</a:t>
              </a:r>
              <a:endParaRPr lang="en-US" altLang="en-US" sz="4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7942" name="Rectangle 7"/>
            <p:cNvSpPr>
              <a:spLocks/>
            </p:cNvSpPr>
            <p:nvPr/>
          </p:nvSpPr>
          <p:spPr bwMode="auto">
            <a:xfrm>
              <a:off x="3365" y="1124"/>
              <a:ext cx="2768" cy="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your own 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en-US" sz="4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flesh and blood?</a:t>
              </a:r>
            </a:p>
          </p:txBody>
        </p:sp>
        <p:sp>
          <p:nvSpPr>
            <p:cNvPr id="167943" name="Rectangle 16"/>
            <p:cNvSpPr>
              <a:spLocks/>
            </p:cNvSpPr>
            <p:nvPr/>
          </p:nvSpPr>
          <p:spPr bwMode="auto">
            <a:xfrm>
              <a:off x="3839" y="999"/>
              <a:ext cx="646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2880" dirty="0">
                  <a:solidFill>
                    <a:schemeClr val="tx1"/>
                  </a:solidFill>
                  <a:sym typeface="Arial" panose="020B0604020202020204" pitchFamily="34" charset="0"/>
                </a:rPr>
                <a:t>from</a:t>
              </a:r>
              <a:endParaRPr lang="en-GB" altLang="en-US" sz="2880" dirty="0">
                <a:solidFill>
                  <a:schemeClr val="tx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7944" name="Rectangle 18"/>
            <p:cNvSpPr>
              <a:spLocks/>
            </p:cNvSpPr>
            <p:nvPr/>
          </p:nvSpPr>
          <p:spPr bwMode="auto">
            <a:xfrm>
              <a:off x="4019" y="658"/>
              <a:ext cx="1704" cy="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4050" dirty="0">
                  <a:solidFill>
                    <a:schemeClr val="tx1"/>
                  </a:solidFill>
                  <a:sym typeface="Arial" panose="020B0604020202020204" pitchFamily="34" charset="0"/>
                </a:rPr>
                <a:t>turn away</a:t>
              </a:r>
              <a:endParaRPr lang="en-GB" altLang="en-US" sz="4050" dirty="0">
                <a:solidFill>
                  <a:schemeClr val="tx1"/>
                </a:solidFill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894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 noChangeAspect="1"/>
          </p:cNvGrpSpPr>
          <p:nvPr/>
        </p:nvGrpSpPr>
        <p:grpSpPr bwMode="auto">
          <a:xfrm>
            <a:off x="1365429" y="2387280"/>
            <a:ext cx="6236297" cy="4313309"/>
            <a:chOff x="2334" y="942"/>
            <a:chExt cx="5650" cy="3908"/>
          </a:xfrm>
        </p:grpSpPr>
        <p:pic>
          <p:nvPicPr>
            <p:cNvPr id="169995" name="Picture 23" descr="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4" y="942"/>
              <a:ext cx="4396" cy="3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9996" name="Rectangle 18"/>
            <p:cNvSpPr>
              <a:spLocks/>
            </p:cNvSpPr>
            <p:nvPr/>
          </p:nvSpPr>
          <p:spPr bwMode="auto">
            <a:xfrm>
              <a:off x="5607" y="1040"/>
              <a:ext cx="2377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4500" dirty="0">
                  <a:solidFill>
                    <a:schemeClr val="tx1"/>
                  </a:solidFill>
                  <a:sym typeface="Arial" panose="020B0604020202020204" pitchFamily="34" charset="0"/>
                </a:rPr>
                <a:t>“Here I am”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29352" y="56304"/>
            <a:ext cx="6480810" cy="1458754"/>
            <a:chOff x="654" y="189"/>
            <a:chExt cx="4536" cy="1021"/>
          </a:xfrm>
        </p:grpSpPr>
        <p:sp>
          <p:nvSpPr>
            <p:cNvPr id="169991" name="Rectangle 5"/>
            <p:cNvSpPr>
              <a:spLocks/>
            </p:cNvSpPr>
            <p:nvPr/>
          </p:nvSpPr>
          <p:spPr bwMode="auto">
            <a:xfrm>
              <a:off x="654" y="189"/>
              <a:ext cx="2253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31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Then you will call</a:t>
              </a: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,</a:t>
              </a:r>
            </a:p>
          </p:txBody>
        </p:sp>
        <p:sp>
          <p:nvSpPr>
            <p:cNvPr id="169992" name="Rectangle 6"/>
            <p:cNvSpPr>
              <a:spLocks/>
            </p:cNvSpPr>
            <p:nvPr/>
          </p:nvSpPr>
          <p:spPr bwMode="auto">
            <a:xfrm>
              <a:off x="2517" y="572"/>
              <a:ext cx="471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31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and</a:t>
              </a:r>
            </a:p>
          </p:txBody>
        </p:sp>
        <p:sp>
          <p:nvSpPr>
            <p:cNvPr id="169993" name="Rectangle 9"/>
            <p:cNvSpPr>
              <a:spLocks/>
            </p:cNvSpPr>
            <p:nvPr/>
          </p:nvSpPr>
          <p:spPr bwMode="auto">
            <a:xfrm>
              <a:off x="3729" y="871"/>
              <a:ext cx="1461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31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will answer;</a:t>
              </a:r>
            </a:p>
          </p:txBody>
        </p:sp>
        <p:sp>
          <p:nvSpPr>
            <p:cNvPr id="169994" name="Rectangle 10"/>
            <p:cNvSpPr>
              <a:spLocks/>
            </p:cNvSpPr>
            <p:nvPr/>
          </p:nvSpPr>
          <p:spPr bwMode="auto">
            <a:xfrm>
              <a:off x="3068" y="483"/>
              <a:ext cx="1414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the </a:t>
              </a:r>
              <a:r>
                <a:rPr lang="en-US" altLang="en-US" sz="4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Lord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28628" y="1551441"/>
            <a:ext cx="7717157" cy="1308736"/>
            <a:chOff x="3739" y="479"/>
            <a:chExt cx="2421" cy="916"/>
          </a:xfrm>
        </p:grpSpPr>
        <p:sp>
          <p:nvSpPr>
            <p:cNvPr id="169989" name="Rectangle 11"/>
            <p:cNvSpPr>
              <a:spLocks/>
            </p:cNvSpPr>
            <p:nvPr/>
          </p:nvSpPr>
          <p:spPr bwMode="auto">
            <a:xfrm>
              <a:off x="3739" y="479"/>
              <a:ext cx="1845" cy="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algn="l" eaLnBrk="1" hangingPunct="1">
                <a:lnSpc>
                  <a:spcPct val="70000"/>
                </a:lnSpc>
              </a:pP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you </a:t>
              </a:r>
              <a:r>
                <a:rPr lang="en-US" altLang="en-US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will </a:t>
              </a:r>
            </a:p>
            <a:p>
              <a:pPr algn="l" eaLnBrk="1" hangingPunct="1">
                <a:lnSpc>
                  <a:spcPct val="70000"/>
                </a:lnSpc>
              </a:pP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cry for help </a:t>
              </a:r>
              <a:r>
                <a:rPr lang="en-US" altLang="en-US" sz="27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and</a:t>
              </a:r>
              <a:r>
                <a:rPr lang="en-US" altLang="en-US" sz="405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endParaRPr lang="en-US" altLang="en-US" sz="4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  <a:p>
              <a:pPr algn="l" eaLnBrk="1" hangingPunct="1">
                <a:lnSpc>
                  <a:spcPct val="70000"/>
                </a:lnSpc>
              </a:pPr>
              <a:r>
                <a:rPr lang="en-US" altLang="en-US" sz="4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    </a:t>
              </a:r>
            </a:p>
          </p:txBody>
        </p:sp>
        <p:sp>
          <p:nvSpPr>
            <p:cNvPr id="169990" name="Rectangle 20"/>
            <p:cNvSpPr>
              <a:spLocks/>
            </p:cNvSpPr>
            <p:nvPr/>
          </p:nvSpPr>
          <p:spPr bwMode="auto">
            <a:xfrm>
              <a:off x="4281" y="750"/>
              <a:ext cx="187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1pPr>
              <a:lvl2pPr marL="742950" indent="-28575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2pPr>
              <a:lvl3pPr marL="11430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3pPr>
              <a:lvl4pPr marL="16002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4pPr>
              <a:lvl5pPr marL="2057400" indent="-228600" algn="ctr"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000000"/>
                  </a:solidFill>
                  <a:latin typeface="Gill Sans" charset="0"/>
                  <a:sym typeface="Gill Sans" charset="0"/>
                </a:defRPr>
              </a:lvl9pPr>
            </a:lstStyle>
            <a:p>
              <a:pPr eaLnBrk="1" hangingPunct="1">
                <a:lnSpc>
                  <a:spcPct val="70000"/>
                </a:lnSpc>
              </a:pPr>
              <a:r>
                <a:rPr lang="en-US" altLang="en-US" sz="4050" dirty="0">
                  <a:solidFill>
                    <a:schemeClr val="tx1"/>
                  </a:solidFill>
                  <a:sym typeface="Arial" panose="020B0604020202020204" pitchFamily="34" charset="0"/>
                </a:rPr>
                <a:t>he will say,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440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9" name="Picture 15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t="1915"/>
          <a:stretch>
            <a:fillRect/>
          </a:stretch>
        </p:blipFill>
        <p:spPr bwMode="auto">
          <a:xfrm>
            <a:off x="6300192" y="1410875"/>
            <a:ext cx="2470308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5"/>
          <p:cNvSpPr>
            <a:spLocks/>
          </p:cNvSpPr>
          <p:nvPr/>
        </p:nvSpPr>
        <p:spPr bwMode="auto">
          <a:xfrm>
            <a:off x="435769" y="298937"/>
            <a:ext cx="389905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Then your </a:t>
            </a:r>
            <a:r>
              <a:rPr lang="en-US" altLang="en-US" sz="4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light 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will break forth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4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like the dawn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</a:t>
            </a:r>
          </a:p>
        </p:txBody>
      </p:sp>
      <p:sp>
        <p:nvSpPr>
          <p:cNvPr id="21510" name="Rectangle 6"/>
          <p:cNvSpPr>
            <a:spLocks/>
          </p:cNvSpPr>
          <p:nvPr/>
        </p:nvSpPr>
        <p:spPr bwMode="auto">
          <a:xfrm>
            <a:off x="1183837" y="1707436"/>
            <a:ext cx="344614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eaLnBrk="1" hangingPunct="1"/>
            <a:r>
              <a:rPr lang="en-US" alt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and 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your </a:t>
            </a:r>
            <a:r>
              <a:rPr lang="en-US" altLang="en-US" sz="4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healing </a:t>
            </a:r>
            <a:r>
              <a:rPr lang="en-US" altLang="en-US" sz="31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will 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quickly appear;</a:t>
            </a:r>
          </a:p>
        </p:txBody>
      </p:sp>
      <p:sp>
        <p:nvSpPr>
          <p:cNvPr id="21511" name="Rectangle 7"/>
          <p:cNvSpPr>
            <a:spLocks/>
          </p:cNvSpPr>
          <p:nvPr/>
        </p:nvSpPr>
        <p:spPr bwMode="auto">
          <a:xfrm>
            <a:off x="1760915" y="2975357"/>
            <a:ext cx="4337726" cy="121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then</a:t>
            </a:r>
          </a:p>
          <a:p>
            <a:pPr algn="l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your </a:t>
            </a:r>
            <a:r>
              <a:rPr lang="en-US" altLang="en-US" sz="4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righteousness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algn="l" eaLnBrk="1" hangingPunct="1">
              <a:lnSpc>
                <a:spcPct val="80000"/>
              </a:lnSpc>
            </a:pP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will go before you</a:t>
            </a:r>
          </a:p>
        </p:txBody>
      </p:sp>
      <p:sp>
        <p:nvSpPr>
          <p:cNvPr id="21512" name="Rectangle 8"/>
          <p:cNvSpPr>
            <a:spLocks/>
          </p:cNvSpPr>
          <p:nvPr/>
        </p:nvSpPr>
        <p:spPr bwMode="auto">
          <a:xfrm>
            <a:off x="1043608" y="4374653"/>
            <a:ext cx="486632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eaLnBrk="0" hangingPunct="0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and the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4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glory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of the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4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Lord</a:t>
            </a: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algn="l" eaLnBrk="1" hangingPunct="1">
              <a:lnSpc>
                <a:spcPct val="80000"/>
              </a:lnSpc>
            </a:pPr>
            <a:r>
              <a:rPr lang="en-US" altLang="en-US" sz="3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will be your </a:t>
            </a:r>
            <a:r>
              <a:rPr lang="en-US" altLang="en-US" sz="4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rear guard.</a:t>
            </a:r>
          </a:p>
        </p:txBody>
      </p:sp>
    </p:spTree>
    <p:extLst>
      <p:ext uri="{BB962C8B-B14F-4D97-AF65-F5344CB8AC3E}">
        <p14:creationId xmlns:p14="http://schemas.microsoft.com/office/powerpoint/2010/main" val="2196502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  <p:bldP spid="21511" grpId="0"/>
      <p:bldP spid="215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1"/>
          <p:cNvSpPr>
            <a:spLocks/>
          </p:cNvSpPr>
          <p:nvPr/>
        </p:nvSpPr>
        <p:spPr bwMode="auto">
          <a:xfrm>
            <a:off x="729814" y="404664"/>
            <a:ext cx="800100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1pPr>
            <a:lvl2pPr marL="742950" indent="-28575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2pPr>
            <a:lvl3pPr marL="11430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3pPr>
            <a:lvl4pPr marL="16002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4pPr>
            <a:lvl5pPr marL="2057400" indent="-228600" algn="ctr"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sym typeface="Gill Sans" charset="0"/>
              </a:defRPr>
            </a:lvl9pPr>
          </a:lstStyle>
          <a:p>
            <a:pPr algn="l" eaLnBrk="1" hangingPunct="1"/>
            <a:r>
              <a:rPr lang="en-US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For more information </a:t>
            </a:r>
          </a:p>
          <a:p>
            <a:pPr algn="l"/>
            <a:r>
              <a:rPr lang="en-US" alt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Please see 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our learning experiences for Lower, Middle and Upper Primary </a:t>
            </a:r>
            <a:r>
              <a:rPr lang="en-US" alt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on the Catholic Social Teaching principal ‘Preferential option for the Poor’.</a:t>
            </a:r>
          </a:p>
          <a:p>
            <a:pPr algn="l"/>
            <a:r>
              <a:rPr lang="en-AU" sz="2000" dirty="0" smtClean="0">
                <a:hlinkClick r:id="rId3"/>
              </a:rPr>
              <a:t>https</a:t>
            </a:r>
            <a:r>
              <a:rPr lang="en-AU" sz="2000" dirty="0">
                <a:hlinkClick r:id="rId3"/>
              </a:rPr>
              <a:t>://</a:t>
            </a:r>
            <a:r>
              <a:rPr lang="en-AU" sz="2000" dirty="0" smtClean="0">
                <a:hlinkClick r:id="rId3"/>
              </a:rPr>
              <a:t>www.caritas.org.au/learn/cst/preferential-option-for-the-poor</a:t>
            </a:r>
            <a:r>
              <a:rPr lang="en-AU" sz="2000" dirty="0" smtClean="0"/>
              <a:t> </a:t>
            </a:r>
            <a:endParaRPr lang="en-US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l" eaLnBrk="1" hangingPunct="1"/>
            <a:endParaRPr lang="en-US" altLang="en-US" sz="252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l" eaLnBrk="1" hangingPunct="1"/>
            <a:r>
              <a:rPr lang="en-US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Acknowledgements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l" eaLnBrk="1" hangingPunct="1"/>
            <a:r>
              <a:rPr lang="en-US" alt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Cartoons adapted 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with permission from a resource produced by </a:t>
            </a:r>
            <a:r>
              <a:rPr lang="en-US" alt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CAFOD (Caritas England and Wales).</a:t>
            </a:r>
            <a:endParaRPr lang="en-US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l" eaLnBrk="1" hangingPunct="1"/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Illustrations by Ellis Nadler</a:t>
            </a:r>
          </a:p>
          <a:p>
            <a:pPr algn="l" eaLnBrk="1" hangingPunct="1"/>
            <a:endParaRPr lang="en-US" altLang="en-US" sz="252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l" eaLnBrk="1" hangingPunct="1"/>
            <a:endParaRPr lang="en-US" altLang="en-US" sz="252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l" eaLnBrk="1" hangingPunct="1"/>
            <a:endParaRPr lang="en-US" altLang="en-US" sz="252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73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1602 Caritas Master PPT presesntation 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>
          <a:noFill/>
        </a:ln>
        <a:effectLst/>
      </a:spPr>
      <a:bodyPr wrap="none" anchor="ctr"/>
      <a:lstStyle>
        <a:defPPr>
          <a:defRPr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628dbc2-5780-4aa6-b59e-b4a165ad8118">3XVCYASFVK3Q-205-1291</_dlc_DocId>
    <_dlc_DocIdUrl xmlns="e628dbc2-5780-4aa6-b59e-b4a165ad8118">
      <Url>https://aimstest.caritas.org.au/sites/community/education/resources/_layouts/DocIdRedir.aspx?ID=3XVCYASFVK3Q-205-1291</Url>
      <Description>3XVCYASFVK3Q-205-1291</Description>
    </_dlc_DocIdUrl>
    <Document_x0020_Status xmlns="041f561b-787a-4331-b8c2-4f8b42e141f3">Approved for team only</Document_x0020_Status>
    <Topic xmlns="041f561b-787a-4331-b8c2-4f8b42e141f3">
      <Value>Catholic Social Teaching</Value>
      <Value>Charity to Justice</Value>
    </Topic>
    <Used_x0020_for xmlns="041f561b-787a-4331-b8c2-4f8b42e141f3">
      <Value>CST</Value>
    </Used_x0020_for>
    <Description0 xmlns="041f561b-787a-4331-b8c2-4f8b42e141f3" xsi:nil="true"/>
    <Resource_x0020_Type xmlns="041f561b-787a-4331-b8c2-4f8b42e141f3">Prayer/Reflection</Resource_x0020_Type>
    <Audience xmlns="041f561b-787a-4331-b8c2-4f8b42e141f3">
      <Value>Lower Primary</Value>
      <Value>Middle Primary</Value>
      <Value>Upper Primary</Value>
    </Audience>
    <Calendar_x0020_Year xmlns="041f561b-787a-4331-b8c2-4f8b42e141f3">2019</Calendar_x0020_Year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B767A26C87A8429349E100999E60C0" ma:contentTypeVersion="7" ma:contentTypeDescription="Create a new document." ma:contentTypeScope="" ma:versionID="6c1f0f24c69d8974194a4ba7607291d9">
  <xsd:schema xmlns:xsd="http://www.w3.org/2001/XMLSchema" xmlns:xs="http://www.w3.org/2001/XMLSchema" xmlns:p="http://schemas.microsoft.com/office/2006/metadata/properties" xmlns:ns2="e628dbc2-5780-4aa6-b59e-b4a165ad8118" xmlns:ns3="041f561b-787a-4331-b8c2-4f8b42e141f3" targetNamespace="http://schemas.microsoft.com/office/2006/metadata/properties" ma:root="true" ma:fieldsID="94ce7c3e7d585f580c965df10e93dc6e" ns2:_="" ns3:_="">
    <xsd:import namespace="e628dbc2-5780-4aa6-b59e-b4a165ad8118"/>
    <xsd:import namespace="041f561b-787a-4331-b8c2-4f8b42e141f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Audience" minOccurs="0"/>
                <xsd:element ref="ns3:Topic" minOccurs="0"/>
                <xsd:element ref="ns3:Resource_x0020_Type"/>
                <xsd:element ref="ns3:Document_x0020_Status"/>
                <xsd:element ref="ns3:Used_x0020_for" minOccurs="0"/>
                <xsd:element ref="ns3:Calendar_x0020_Year" minOccurs="0"/>
                <xsd:element ref="ns3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28dbc2-5780-4aa6-b59e-b4a165ad811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f561b-787a-4331-b8c2-4f8b42e141f3" elementFormDefault="qualified">
    <xsd:import namespace="http://schemas.microsoft.com/office/2006/documentManagement/types"/>
    <xsd:import namespace="http://schemas.microsoft.com/office/infopath/2007/PartnerControls"/>
    <xsd:element name="Audience" ma:index="11" nillable="true" ma:displayName="Audience" ma:default="Lower Primary" ma:description="" ma:internalName="Audienc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ower Primary"/>
                    <xsd:enumeration value="Middle Primary"/>
                    <xsd:enumeration value="Upper Primary"/>
                    <xsd:enumeration value="Lower Secondary"/>
                    <xsd:enumeration value="Middle Secondary"/>
                    <xsd:enumeration value="Senior Secondary"/>
                    <xsd:enumeration value="Teacher"/>
                    <xsd:enumeration value="Tertiary"/>
                    <xsd:enumeration value="Parish"/>
                    <xsd:enumeration value="Other"/>
                  </xsd:restriction>
                </xsd:simpleType>
              </xsd:element>
            </xsd:sequence>
          </xsd:extension>
        </xsd:complexContent>
      </xsd:complexType>
    </xsd:element>
    <xsd:element name="Topic" ma:index="12" nillable="true" ma:displayName="Topic" ma:default="Caritas Introduction" ma:description="" ma:internalName="Topic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 More/Romero"/>
                    <xsd:enumeration value="Caritas Introduction"/>
                    <xsd:enumeration value="Catholic Social Teaching"/>
                    <xsd:enumeration value="Charity to Justice"/>
                    <xsd:enumeration value="Disability"/>
                    <xsd:enumeration value="Disaster Risk Reduction"/>
                    <xsd:enumeration value="Education"/>
                    <xsd:enumeration value="Environment/Climate"/>
                    <xsd:enumeration value="Emergencies"/>
                    <xsd:enumeration value="Fair Trade"/>
                    <xsd:enumeration value="Food Security &amp; Agriculture"/>
                    <xsd:enumeration value="Health and HIV/AIDS"/>
                    <xsd:enumeration value="Human Rights"/>
                    <xsd:enumeration value="Indigenous Peoples"/>
                    <xsd:enumeration value="Leadership"/>
                    <xsd:enumeration value="MDGs"/>
                    <xsd:enumeration value="Peace"/>
                    <xsd:enumeration value="Poverty, Aid and Development"/>
                    <xsd:enumeration value="Project Compassion"/>
                    <xsd:enumeration value="Refugees"/>
                    <xsd:enumeration value="Water &amp; Sanitation"/>
                    <xsd:enumeration value="SDGs"/>
                    <xsd:enumeration value="Women"/>
                    <xsd:enumeration value="Other"/>
                  </xsd:restriction>
                </xsd:simpleType>
              </xsd:element>
            </xsd:sequence>
          </xsd:extension>
        </xsd:complexContent>
      </xsd:complexType>
    </xsd:element>
    <xsd:element name="Resource_x0020_Type" ma:index="13" ma:displayName="Resource Type" ma:default="Learning Experience" ma:description="" ma:format="Dropdown" ma:internalName="Resource_x0020_Type">
      <xsd:simpleType>
        <xsd:restriction base="dms:Choice">
          <xsd:enumeration value="Design elements"/>
          <xsd:enumeration value="Lesson"/>
          <xsd:enumeration value="Learning Experience"/>
          <xsd:enumeration value="Planning docs"/>
          <xsd:enumeration value="Prayer/Reflection"/>
          <xsd:enumeration value="Promotional material"/>
          <xsd:enumeration value="PowerPoint"/>
          <xsd:enumeration value="Multi-media"/>
          <xsd:enumeration value="Quiz"/>
          <xsd:enumeration value="Poster"/>
          <xsd:enumeration value="Game"/>
          <xsd:enumeration value="Fact Sheet/Infographic"/>
          <xsd:enumeration value="Case Study"/>
          <xsd:enumeration value="Fundraising"/>
          <xsd:enumeration value="Worksheet"/>
          <xsd:enumeration value="Other"/>
        </xsd:restriction>
      </xsd:simpleType>
    </xsd:element>
    <xsd:element name="Document_x0020_Status" ma:index="14" ma:displayName="Document Status" ma:default="Draft" ma:description="" ma:format="Dropdown" ma:internalName="Document_x0020_Status">
      <xsd:simpleType>
        <xsd:restriction base="dms:Choice">
          <xsd:enumeration value="Draft"/>
          <xsd:enumeration value="Working Doc"/>
          <xsd:enumeration value="Pending Approval"/>
          <xsd:enumeration value="Approved for team only"/>
          <xsd:enumeration value="Approved for use within CA"/>
          <xsd:enumeration value="Approved for use outside CA"/>
          <xsd:enumeration value="Embargoed"/>
          <xsd:enumeration value="Expired"/>
          <xsd:enumeration value="Other"/>
        </xsd:restriction>
      </xsd:simpleType>
    </xsd:element>
    <xsd:element name="Used_x0020_for" ma:index="15" nillable="true" ma:displayName="Used for" ma:default="Advent" ma:description="" ma:internalName="Used_x0020_for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Just Leadership Day"/>
                    <xsd:enumeration value="Immersion"/>
                    <xsd:enumeration value="Teacher PD"/>
                    <xsd:enumeration value="Tertiary"/>
                    <xsd:enumeration value="Food for All"/>
                    <xsd:enumeration value="AACES"/>
                    <xsd:enumeration value="Advent"/>
                    <xsd:enumeration value="CST"/>
                    <xsd:enumeration value="Just visiting?"/>
                  </xsd:restriction>
                </xsd:simpleType>
              </xsd:element>
            </xsd:sequence>
          </xsd:extension>
        </xsd:complexContent>
      </xsd:complexType>
    </xsd:element>
    <xsd:element name="Calendar_x0020_Year" ma:index="16" nillable="true" ma:displayName="Calendar Year" ma:default="2013" ma:format="Dropdown" ma:internalName="Calendar_x0020_Year">
      <xsd:simpleType>
        <xsd:restriction base="dms:Choice">
          <xsd:enumeration value="2010"/>
          <xsd:enumeration value="2011"/>
          <xsd:enumeration value="2012"/>
          <xsd:enumeration value="2013"/>
          <xsd:enumeration value="2014"/>
          <xsd:enumeration value="2015"/>
          <xsd:enumeration value="2016"/>
          <xsd:enumeration value="2017"/>
          <xsd:enumeration value="2018"/>
          <xsd:enumeration value="2019"/>
        </xsd:restriction>
      </xsd:simpleType>
    </xsd:element>
    <xsd:element name="Description0" ma:index="17" nillable="true" ma:displayName="Description" ma:description="A short description about the resource.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767CAB-162C-41E9-9884-71EBE768EB1B}"/>
</file>

<file path=customXml/itemProps2.xml><?xml version="1.0" encoding="utf-8"?>
<ds:datastoreItem xmlns:ds="http://schemas.openxmlformats.org/officeDocument/2006/customXml" ds:itemID="{2DBBBDEE-D5D0-4E78-8877-23EBD5A155F2}"/>
</file>

<file path=customXml/itemProps3.xml><?xml version="1.0" encoding="utf-8"?>
<ds:datastoreItem xmlns:ds="http://schemas.openxmlformats.org/officeDocument/2006/customXml" ds:itemID="{67D33D01-B01D-4665-A0A5-56022F343CBA}"/>
</file>

<file path=customXml/itemProps4.xml><?xml version="1.0" encoding="utf-8"?>
<ds:datastoreItem xmlns:ds="http://schemas.openxmlformats.org/officeDocument/2006/customXml" ds:itemID="{F492BBF2-6505-40EA-A8E4-007085BC2BD9}"/>
</file>

<file path=docProps/app.xml><?xml version="1.0" encoding="utf-8"?>
<Properties xmlns="http://schemas.openxmlformats.org/officeDocument/2006/extended-properties" xmlns:vt="http://schemas.openxmlformats.org/officeDocument/2006/docPropsVTypes">
  <Template>CA1602 Caritas Master PPT presesntation tmp</Template>
  <TotalTime>314</TotalTime>
  <Words>249</Words>
  <Application>Microsoft Office PowerPoint</Application>
  <PresentationFormat>On-screen Show (4:3)</PresentationFormat>
  <Paragraphs>55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Felt Tip Roman</vt:lpstr>
      <vt:lpstr>Gill Sans</vt:lpstr>
      <vt:lpstr>Roboto</vt:lpstr>
      <vt:lpstr>Roboto Light</vt:lpstr>
      <vt:lpstr>Roboto Medium</vt:lpstr>
      <vt:lpstr>CA1602 Caritas Master PPT presesntation tmp</vt:lpstr>
      <vt:lpstr>TRUE FASTING ISAIAH 58:6-9   Cartoon and scripture resource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Lilian Chan</dc:creator>
  <cp:lastModifiedBy>Nicole Dobrohotoff</cp:lastModifiedBy>
  <cp:revision>48</cp:revision>
  <dcterms:created xsi:type="dcterms:W3CDTF">2014-12-10T03:25:51Z</dcterms:created>
  <dcterms:modified xsi:type="dcterms:W3CDTF">2019-04-09T01:44:07Z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0x0101003BB767A26C87A8429349E100999E60C0</vt:lpwstr>
  </property>
  <property fmtid="{D5CDD505-2E9C-101B-9397-08002B2CF9AE}" pid="3" name="_dlc_DocIdItemGuid">
    <vt:lpwstr>2829777a-3533-4486-ab3d-30c1ddd8cf93</vt:lpwstr>
  </property>
  <property fmtid="{D5CDD505-2E9C-101B-9397-08002B2CF9AE}" pid="4" name="Order">
    <vt:r8>71000</vt:r8>
  </property>
</Properties>
</file>