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Lst>
  <p:notesMasterIdLst>
    <p:notesMasterId r:id="rId32"/>
  </p:notesMasterIdLst>
  <p:handoutMasterIdLst>
    <p:handoutMasterId r:id="rId33"/>
  </p:handoutMasterIdLst>
  <p:sldIdLst>
    <p:sldId id="502" r:id="rId5"/>
    <p:sldId id="504" r:id="rId6"/>
    <p:sldId id="503" r:id="rId7"/>
    <p:sldId id="506" r:id="rId8"/>
    <p:sldId id="541" r:id="rId9"/>
    <p:sldId id="549" r:id="rId10"/>
    <p:sldId id="530" r:id="rId11"/>
    <p:sldId id="532" r:id="rId12"/>
    <p:sldId id="536" r:id="rId13"/>
    <p:sldId id="531" r:id="rId14"/>
    <p:sldId id="535" r:id="rId15"/>
    <p:sldId id="537" r:id="rId16"/>
    <p:sldId id="550" r:id="rId17"/>
    <p:sldId id="551" r:id="rId18"/>
    <p:sldId id="538" r:id="rId19"/>
    <p:sldId id="557" r:id="rId20"/>
    <p:sldId id="539" r:id="rId21"/>
    <p:sldId id="546" r:id="rId22"/>
    <p:sldId id="552" r:id="rId23"/>
    <p:sldId id="554" r:id="rId24"/>
    <p:sldId id="555" r:id="rId25"/>
    <p:sldId id="556" r:id="rId26"/>
    <p:sldId id="285" r:id="rId27"/>
    <p:sldId id="545" r:id="rId28"/>
    <p:sldId id="558" r:id="rId29"/>
    <p:sldId id="547" r:id="rId30"/>
    <p:sldId id="27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C21B81-68C7-CDC9-5D1E-2BF4DC3C010B}" name="Nicole Dobrohotoff" initials="ND" userId="S::nicoled@caritas.org.au::2dc4cf58-dc7e-422a-950b-38460c74cb76" providerId="AD"/>
  <p188:author id="{3C04C5D0-6B92-D3F0-FBBC-961B512960A2}" name="Dr Rebekah Pryor" initials="DP" userId="S::rebekah.pryor@caritas.org.au::8d859597-0c52-4ddc-b3e3-bd9b1ef69f3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1" clrIdx="0">
    <p:extLst>
      <p:ext uri="{19B8F6BF-5375-455C-9EA6-DF929625EA0E}">
        <p15:presenceInfo xmlns:p15="http://schemas.microsoft.com/office/powerpoint/2012/main" userId="S-1-5-21-568877940-3399399001-4121681156-2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44C"/>
    <a:srgbClr val="E5DBCB"/>
    <a:srgbClr val="D86075"/>
    <a:srgbClr val="DF918A"/>
    <a:srgbClr val="63B1A4"/>
    <a:srgbClr val="C3DDD7"/>
    <a:srgbClr val="CD594F"/>
    <a:srgbClr val="82B5B8"/>
    <a:srgbClr val="FBC858"/>
    <a:srgbClr val="0047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5C98AE-5C1B-BC34-0FC3-4FDACE439728}" v="47" dt="2023-06-15T02:59:47.166"/>
    <p1510:client id="{23FCA523-85BE-46E1-75D4-D3EC6340C669}" v="497" dt="2023-06-16T02:17:46.157"/>
    <p1510:client id="{63AF8690-5C64-C691-E098-118CFB3CDFC0}" v="276" dt="2023-06-13T06:25:50.803"/>
    <p1510:client id="{A9352538-527F-E7EE-A1A0-B13B9BDE4166}" v="51" dt="2023-06-14T02:06:05.057"/>
    <p1510:client id="{D72280E0-6756-CC0D-99D0-7169CDC84199}" v="1" dt="2023-06-14T02:52:12.309"/>
    <p1510:client id="{FF5091C1-BFBB-8592-EFC7-3EC16162E70C}" v="20" dt="2023-06-16T02:29:30.8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795"/>
        <p:guide orient="horz" pos="4020"/>
        <p:guide pos="5352"/>
        <p:guide pos="7045"/>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6/15/2023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6/15/2023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a:solidFill>
                  <a:schemeClr val="tx1"/>
                </a:solidFill>
                <a:latin typeface="+mn-lt"/>
                <a:ea typeface="+mn-ea"/>
                <a:cs typeface="+mn-cs"/>
              </a:rPr>
              <a:t>Jamila and her daughter stand outside their shelter in a refugee camp in Cox’s</a:t>
            </a:r>
          </a:p>
          <a:p>
            <a:r>
              <a:rPr lang="pt-BR" sz="1200" b="0" i="0" u="none" strike="noStrike" kern="1200" baseline="0">
                <a:solidFill>
                  <a:schemeClr val="tx1"/>
                </a:solidFill>
                <a:latin typeface="+mn-lt"/>
                <a:ea typeface="+mn-ea"/>
                <a:cs typeface="+mn-cs"/>
              </a:rPr>
              <a:t>Bazar, Bangladesh. Credit: Inmanuel Biswas/Caritas Bangladesh</a:t>
            </a:r>
            <a:endParaRPr lang="en-AU"/>
          </a:p>
        </p:txBody>
      </p:sp>
      <p:sp>
        <p:nvSpPr>
          <p:cNvPr id="4" name="Slide Number Placeholder 3"/>
          <p:cNvSpPr>
            <a:spLocks noGrp="1"/>
          </p:cNvSpPr>
          <p:nvPr>
            <p:ph type="sldNum" sz="quarter" idx="5"/>
          </p:nvPr>
        </p:nvSpPr>
        <p:spPr/>
        <p:txBody>
          <a:bodyPr/>
          <a:lstStyle/>
          <a:p>
            <a:pPr>
              <a:defRPr/>
            </a:pPr>
            <a:fld id="{C906C84E-761C-4675-A171-02B9E02D6602}" type="slidenum">
              <a:rPr lang="en-US" altLang="en-US" smtClean="0"/>
              <a:pPr>
                <a:defRPr/>
              </a:pPr>
              <a:t>19</a:t>
            </a:fld>
            <a:endParaRPr lang="en-US" altLang="en-US"/>
          </a:p>
        </p:txBody>
      </p:sp>
    </p:spTree>
    <p:extLst>
      <p:ext uri="{BB962C8B-B14F-4D97-AF65-F5344CB8AC3E}">
        <p14:creationId xmlns:p14="http://schemas.microsoft.com/office/powerpoint/2010/main" val="3835497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a:t>A general view of a Rohingya refugee camp in Cox’s Bazar region of Bangladesh. Photo credit: </a:t>
            </a:r>
            <a:r>
              <a:rPr lang="en-AU" err="1"/>
              <a:t>Inmanuel</a:t>
            </a:r>
            <a:r>
              <a:rPr lang="en-AU"/>
              <a:t> Biswas/Caritas Bangladesh</a:t>
            </a:r>
          </a:p>
          <a:p>
            <a:endParaRPr lang="en-AU"/>
          </a:p>
        </p:txBody>
      </p:sp>
      <p:sp>
        <p:nvSpPr>
          <p:cNvPr id="4" name="Slide Number Placeholder 3"/>
          <p:cNvSpPr>
            <a:spLocks noGrp="1"/>
          </p:cNvSpPr>
          <p:nvPr>
            <p:ph type="sldNum" sz="quarter" idx="5"/>
          </p:nvPr>
        </p:nvSpPr>
        <p:spPr/>
        <p:txBody>
          <a:bodyPr/>
          <a:lstStyle/>
          <a:p>
            <a:pPr>
              <a:defRPr/>
            </a:pPr>
            <a:fld id="{C906C84E-761C-4675-A171-02B9E02D6602}" type="slidenum">
              <a:rPr lang="en-US" altLang="en-US" smtClean="0"/>
              <a:pPr>
                <a:defRPr/>
              </a:pPr>
              <a:t>20</a:t>
            </a:fld>
            <a:endParaRPr lang="en-US" altLang="en-US"/>
          </a:p>
        </p:txBody>
      </p:sp>
    </p:spTree>
    <p:extLst>
      <p:ext uri="{BB962C8B-B14F-4D97-AF65-F5344CB8AC3E}">
        <p14:creationId xmlns:p14="http://schemas.microsoft.com/office/powerpoint/2010/main" val="2341682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a:t>Jamila (centre) participates in the Women Friendly Spaces project in the refugee camp, run by Caritas Bangladesh. Credit: </a:t>
            </a:r>
            <a:r>
              <a:rPr lang="en-AU" sz="1200" err="1"/>
              <a:t>Inmanuel</a:t>
            </a:r>
            <a:r>
              <a:rPr lang="en-AU" sz="1200"/>
              <a:t> Biswas/Caritas Bangladesh</a:t>
            </a:r>
          </a:p>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21</a:t>
            </a:fld>
            <a:endParaRPr lang="en-US"/>
          </a:p>
        </p:txBody>
      </p:sp>
    </p:spTree>
    <p:extLst>
      <p:ext uri="{BB962C8B-B14F-4D97-AF65-F5344CB8AC3E}">
        <p14:creationId xmlns:p14="http://schemas.microsoft.com/office/powerpoint/2010/main" val="2587685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a:t>Jamila holds up an item of clothing she made after learning to sew at the Women Friendly Spaces project run by Caritas Bangladesh. Photo credit: Caritas Bangladesh</a:t>
            </a:r>
          </a:p>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22</a:t>
            </a:fld>
            <a:endParaRPr lang="en-US"/>
          </a:p>
        </p:txBody>
      </p:sp>
    </p:spTree>
    <p:extLst>
      <p:ext uri="{BB962C8B-B14F-4D97-AF65-F5344CB8AC3E}">
        <p14:creationId xmlns:p14="http://schemas.microsoft.com/office/powerpoint/2010/main" val="268590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a:solidFill>
                  <a:schemeClr val="tx1"/>
                </a:solidFill>
                <a:latin typeface="+mn-lt"/>
                <a:ea typeface="+mn-ea"/>
                <a:cs typeface="+mn-cs"/>
              </a:rPr>
              <a:t>Jamila (centre) joins other women in the Women Friendly Spaces project, run by Caritas Bangladesh, in a refugee camp in Cox’s Bazar, Bangladesh. Photo credit: </a:t>
            </a:r>
            <a:r>
              <a:rPr lang="en-AU" sz="1200" b="0" i="0" u="none" strike="noStrike" kern="1200" baseline="0" err="1">
                <a:solidFill>
                  <a:schemeClr val="tx1"/>
                </a:solidFill>
                <a:latin typeface="+mn-lt"/>
                <a:ea typeface="+mn-ea"/>
                <a:cs typeface="+mn-cs"/>
              </a:rPr>
              <a:t>Inmanuel</a:t>
            </a:r>
            <a:r>
              <a:rPr lang="en-AU" sz="1200" b="0" i="0" u="none" strike="noStrike" kern="1200" baseline="0">
                <a:solidFill>
                  <a:schemeClr val="tx1"/>
                </a:solidFill>
                <a:latin typeface="+mn-lt"/>
                <a:ea typeface="+mn-ea"/>
                <a:cs typeface="+mn-cs"/>
              </a:rPr>
              <a:t> Biswas/Caritas Bangladesh</a:t>
            </a:r>
            <a:endParaRPr lang="en-AU"/>
          </a:p>
        </p:txBody>
      </p:sp>
      <p:sp>
        <p:nvSpPr>
          <p:cNvPr id="4" name="Slide Number Placeholder 3"/>
          <p:cNvSpPr>
            <a:spLocks noGrp="1"/>
          </p:cNvSpPr>
          <p:nvPr>
            <p:ph type="sldNum" sz="quarter" idx="5"/>
          </p:nvPr>
        </p:nvSpPr>
        <p:spPr/>
        <p:txBody>
          <a:bodyPr/>
          <a:lstStyle/>
          <a:p>
            <a:pPr>
              <a:defRPr/>
            </a:pPr>
            <a:fld id="{C906C84E-761C-4675-A171-02B9E02D6602}" type="slidenum">
              <a:rPr lang="en-US" altLang="en-US" smtClean="0"/>
              <a:pPr>
                <a:defRPr/>
              </a:pPr>
              <a:t>23</a:t>
            </a:fld>
            <a:endParaRPr lang="en-US" altLang="en-US"/>
          </a:p>
        </p:txBody>
      </p:sp>
    </p:spTree>
    <p:extLst>
      <p:ext uri="{BB962C8B-B14F-4D97-AF65-F5344CB8AC3E}">
        <p14:creationId xmlns:p14="http://schemas.microsoft.com/office/powerpoint/2010/main" val="2119598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25</a:t>
            </a:fld>
            <a:endParaRPr lang="en-US"/>
          </a:p>
        </p:txBody>
      </p:sp>
    </p:spTree>
    <p:extLst>
      <p:ext uri="{BB962C8B-B14F-4D97-AF65-F5344CB8AC3E}">
        <p14:creationId xmlns:p14="http://schemas.microsoft.com/office/powerpoint/2010/main" val="1031601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lvl1pPr marL="0" indent="0">
              <a:buNone/>
              <a:defRPr/>
            </a:lvl1pPr>
          </a:lstStyle>
          <a:p>
            <a:r>
              <a:rPr lang="en-GB"/>
              <a:t>Click icon to add picture</a:t>
            </a:r>
            <a:endParaRPr lang="en-US"/>
          </a:p>
        </p:txBody>
      </p:sp>
    </p:spTree>
    <p:extLst>
      <p:ext uri="{BB962C8B-B14F-4D97-AF65-F5344CB8AC3E}">
        <p14:creationId xmlns:p14="http://schemas.microsoft.com/office/powerpoint/2010/main" val="170195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67944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2559159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094552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16494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D86075"/>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hasCustomPrompt="1"/>
          </p:nvPr>
        </p:nvSpPr>
        <p:spPr>
          <a:xfrm>
            <a:off x="408870" y="4149080"/>
            <a:ext cx="11164827" cy="1872208"/>
          </a:xfrm>
          <a:prstGeom prst="rect">
            <a:avLst/>
          </a:prstGeom>
        </p:spPr>
        <p:txBody>
          <a:bodyPr anchor="t"/>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066208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9080"/>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65890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39398"/>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3430024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3253262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5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chemeClr val="accent3"/>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35944"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29664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1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911424" y="1415000"/>
            <a:ext cx="10145037" cy="374219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0161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4142145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911424" y="1482499"/>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2F777E19-EBE2-4E87-B507-4FB48D7D8E3D}"/>
              </a:ext>
            </a:extLst>
          </p:cNvPr>
          <p:cNvSpPr>
            <a:spLocks noGrp="1"/>
          </p:cNvSpPr>
          <p:nvPr>
            <p:ph type="title"/>
          </p:nvPr>
        </p:nvSpPr>
        <p:spPr>
          <a:xfrm>
            <a:off x="551384" y="341784"/>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573867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97575E76-F89F-4F13-BF7E-95E66D292128}"/>
              </a:ext>
            </a:extLst>
          </p:cNvPr>
          <p:cNvSpPr/>
          <p:nvPr userDrawn="1"/>
        </p:nvSpPr>
        <p:spPr>
          <a:xfrm rot="16200000">
            <a:off x="3332208" y="-2382884"/>
            <a:ext cx="5464522"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977297" y="711200"/>
            <a:ext cx="10145037" cy="4950049"/>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89626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rgbClr val="63B1A4"/>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97575E76-F89F-4F13-BF7E-95E66D29212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977297" y="1412777"/>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91C47728-BB3F-4B12-8FF1-7A1EEFB7F214}"/>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791802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908590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accent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chemeClr val="accent3"/>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017650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92075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215757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167217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856858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5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681087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0C244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chemeClr val="bg2"/>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548691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335360" y="1496295"/>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3580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6"/>
            <a:ext cx="5328592" cy="532854"/>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1"/>
                </a:solidFill>
                <a:latin typeface="Arial"/>
                <a:cs typeface="Arial"/>
              </a:defRPr>
            </a:lvl1pPr>
          </a:lstStyle>
          <a:p>
            <a:r>
              <a:rPr lang="en-GB"/>
              <a:t>Click to edit Master</a:t>
            </a:r>
            <a:endParaRPr lang="en-US"/>
          </a:p>
        </p:txBody>
      </p:sp>
    </p:spTree>
    <p:extLst>
      <p:ext uri="{BB962C8B-B14F-4D97-AF65-F5344CB8AC3E}">
        <p14:creationId xmlns:p14="http://schemas.microsoft.com/office/powerpoint/2010/main" val="491561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691224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33745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67557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247862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2158125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164469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55822"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613408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7655526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6861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701731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390218"/>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624109"/>
            <a:ext cx="6087237" cy="533388"/>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3335587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3376501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5128532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D86075"/>
                </a:solidFill>
              </a:rPr>
              <a:t>Click to edit Master title style</a:t>
            </a:r>
            <a:endParaRPr lang="en-US">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17580051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250402"/>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1057447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9954141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2695121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63B1A4"/>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45952"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5767193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chemeClr val="tx2"/>
                </a:solidFill>
                <a:latin typeface="Arial"/>
                <a:cs typeface="Arial"/>
              </a:defRPr>
            </a:lvl1pPr>
            <a:lvl2pPr marL="0" indent="0">
              <a:spcBef>
                <a:spcPts val="188"/>
              </a:spcBef>
              <a:buFontTx/>
              <a:buNone/>
              <a:defRPr sz="2000" cap="all">
                <a:solidFill>
                  <a:schemeClr val="tx2"/>
                </a:solidFill>
                <a:latin typeface="Arial"/>
                <a:cs typeface="Arial"/>
              </a:defRPr>
            </a:lvl2pPr>
            <a:lvl3pPr marL="0" indent="-135000">
              <a:spcBef>
                <a:spcPts val="188"/>
              </a:spcBef>
              <a:buFont typeface="Arial"/>
              <a:buChar char="•"/>
              <a:defRPr sz="2000">
                <a:solidFill>
                  <a:schemeClr val="tx2"/>
                </a:solidFill>
                <a:latin typeface="Arial"/>
                <a:cs typeface="Arial"/>
              </a:defRPr>
            </a:lvl3pPr>
            <a:lvl4pPr marL="324000" indent="-171450">
              <a:spcBef>
                <a:spcPts val="188"/>
              </a:spcBef>
              <a:buFont typeface="Arial"/>
              <a:buChar char="•"/>
              <a:defRPr sz="2000">
                <a:solidFill>
                  <a:schemeClr val="tx2"/>
                </a:solidFill>
                <a:latin typeface="Arial"/>
                <a:cs typeface="Arial"/>
              </a:defRPr>
            </a:lvl4pPr>
            <a:lvl5pPr marL="445500" indent="-135000">
              <a:spcBef>
                <a:spcPts val="188"/>
              </a:spcBef>
              <a:buFont typeface="Arial"/>
              <a:buChar char="•"/>
              <a:defRPr sz="2000">
                <a:solidFill>
                  <a:schemeClr val="tx2"/>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0"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328166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35360" y="243062"/>
            <a:ext cx="1080120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58302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52231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3452084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87517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90872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669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052736"/>
            <a:ext cx="11127797" cy="489654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890675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0"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358273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796287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0" y="0"/>
            <a:ext cx="11644206" cy="97155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98351"/>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8149558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914494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1705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243160"/>
            <a:ext cx="1080120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165079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1705550"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5239615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4" y="0"/>
            <a:ext cx="1170555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235572"/>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199186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170555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242728"/>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407018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581473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hasCustomPrompt="1"/>
          </p:nvPr>
        </p:nvSpPr>
        <p:spPr>
          <a:xfrm>
            <a:off x="479378" y="1601416"/>
            <a:ext cx="6497823" cy="4347864"/>
          </a:xfrm>
          <a:prstGeom prst="rect">
            <a:avLst/>
          </a:prstGeom>
        </p:spPr>
        <p:txBody>
          <a:bodyPr/>
          <a:lstStyle>
            <a:lvl1pPr marL="0" indent="0">
              <a:lnSpc>
                <a:spcPct val="110000"/>
              </a:lnSpc>
              <a:spcBef>
                <a:spcPts val="0"/>
              </a:spcBef>
              <a:spcAft>
                <a:spcPts val="1200"/>
              </a:spcAft>
              <a:buFontTx/>
              <a:buNone/>
              <a:defRPr sz="2800" cap="none" baseline="0">
                <a:solidFill>
                  <a:srgbClr val="0C244C"/>
                </a:solidFill>
                <a:latin typeface="Arial"/>
                <a:cs typeface="Arial"/>
              </a:defRPr>
            </a:lvl1pPr>
            <a:lvl2pPr marL="0" indent="0">
              <a:spcBef>
                <a:spcPts val="188"/>
              </a:spcBef>
              <a:buFontTx/>
              <a:buNone/>
              <a:defRPr sz="2800" cap="all">
                <a:solidFill>
                  <a:srgbClr val="0C244C"/>
                </a:solidFill>
                <a:latin typeface="Arial"/>
                <a:cs typeface="Arial"/>
              </a:defRPr>
            </a:lvl2pPr>
            <a:lvl3pPr marL="0" indent="-135000">
              <a:spcBef>
                <a:spcPts val="188"/>
              </a:spcBef>
              <a:buFont typeface="Arial"/>
              <a:buChar char="•"/>
              <a:defRPr sz="2800">
                <a:solidFill>
                  <a:srgbClr val="0C244C"/>
                </a:solidFill>
                <a:latin typeface="Arial"/>
                <a:cs typeface="Arial"/>
              </a:defRPr>
            </a:lvl3pPr>
            <a:lvl4pPr marL="324000" indent="-171450">
              <a:spcBef>
                <a:spcPts val="188"/>
              </a:spcBef>
              <a:buFont typeface="Arial"/>
              <a:buChar char="•"/>
              <a:defRPr sz="2800">
                <a:solidFill>
                  <a:srgbClr val="0C244C"/>
                </a:solidFill>
                <a:latin typeface="Arial"/>
                <a:cs typeface="Arial"/>
              </a:defRPr>
            </a:lvl4pPr>
            <a:lvl5pPr marL="445500" indent="-135000">
              <a:spcBef>
                <a:spcPts val="188"/>
              </a:spcBef>
              <a:buFont typeface="Arial"/>
              <a:buChar char="•"/>
              <a:defRPr sz="2800">
                <a:solidFill>
                  <a:srgbClr val="0C244C"/>
                </a:solidFill>
                <a:latin typeface="Arial"/>
                <a:cs typeface="Arial"/>
              </a:defRPr>
            </a:lvl5pPr>
          </a:lstStyle>
          <a:p>
            <a:pPr lvl="0"/>
            <a:r>
              <a:rPr lang="en-GB"/>
              <a:t>Click to edit Master text styles</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5"/>
            <a:ext cx="4431051" cy="434786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170555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242728"/>
            <a:ext cx="10801200" cy="792088"/>
          </a:xfrm>
          <a:prstGeom prst="rect">
            <a:avLst/>
          </a:prstGeom>
        </p:spPr>
        <p:txBody>
          <a:bodyPr vert="horz" lIns="91440" tIns="45720" rIns="91440" bIns="45720" rtlCol="0" anchor="ctr"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8495219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94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4851871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7275727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7" y="350908"/>
            <a:ext cx="10732778" cy="581303"/>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714209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455711"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165380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455711" y="343728"/>
            <a:ext cx="10732778" cy="581303"/>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274349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7"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282736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541231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90658"/>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579905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3"/>
            <a:ext cx="4128459" cy="2952328"/>
          </a:xfrm>
          <a:prstGeom prst="rect">
            <a:avLst/>
          </a:prstGeom>
        </p:spPr>
        <p:txBody>
          <a:bodyPr>
            <a:noAutofit/>
          </a:bodyPr>
          <a:lstStyle>
            <a:lvl1pPr marL="0" indent="0" algn="l">
              <a:buFontTx/>
              <a:buNone/>
              <a:defRPr sz="20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4221840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11102206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939710" y="1346621"/>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20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7506293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2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0537618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5_Custom Layout">
    <p:bg>
      <p:bgPr>
        <a:solidFill>
          <a:schemeClr val="accent1"/>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Tree>
    <p:extLst>
      <p:ext uri="{BB962C8B-B14F-4D97-AF65-F5344CB8AC3E}">
        <p14:creationId xmlns:p14="http://schemas.microsoft.com/office/powerpoint/2010/main" val="22883405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2224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45_Title and Conten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6FD4CBE5-4DCB-4A44-BE5E-2607C20751B1}"/>
              </a:ext>
            </a:extLst>
          </p:cNvPr>
          <p:cNvSpPr>
            <a:spLocks noGrp="1"/>
          </p:cNvSpPr>
          <p:nvPr>
            <p:ph type="body" sz="half" idx="2"/>
          </p:nvPr>
        </p:nvSpPr>
        <p:spPr>
          <a:xfrm>
            <a:off x="523875" y="1578054"/>
            <a:ext cx="11144250" cy="442269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
        <p:nvSpPr>
          <p:cNvPr id="7" name="Title 1">
            <a:extLst>
              <a:ext uri="{FF2B5EF4-FFF2-40B4-BE49-F238E27FC236}">
                <a16:creationId xmlns:a16="http://schemas.microsoft.com/office/drawing/2014/main" id="{D9238096-96B3-B943-89ED-70DA73287C44}"/>
              </a:ext>
            </a:extLst>
          </p:cNvPr>
          <p:cNvSpPr>
            <a:spLocks noGrp="1"/>
          </p:cNvSpPr>
          <p:nvPr>
            <p:ph type="title"/>
          </p:nvPr>
        </p:nvSpPr>
        <p:spPr>
          <a:xfrm>
            <a:off x="567530" y="535781"/>
            <a:ext cx="7385832" cy="562570"/>
          </a:xfrm>
          <a:prstGeom prst="rect">
            <a:avLst/>
          </a:prstGeom>
        </p:spPr>
        <p:txBody>
          <a:bodyPr/>
          <a:lstStyle>
            <a:lvl1pPr>
              <a:defRPr sz="2672" b="1">
                <a:solidFill>
                  <a:schemeClr val="tx1">
                    <a:lumMod val="75000"/>
                    <a:lumOff val="25000"/>
                  </a:schemeClr>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1093668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W1 title">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8D0468F1-DB78-4D7D-A99A-324D33F3A930}"/>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269435" y="277813"/>
            <a:ext cx="10048877"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a:extLst>
              <a:ext uri="{FF2B5EF4-FFF2-40B4-BE49-F238E27FC236}">
                <a16:creationId xmlns:a16="http://schemas.microsoft.com/office/drawing/2014/main" id="{B55E2FF6-F22D-4C00-812A-CA9C39B37A4F}"/>
              </a:ext>
            </a:extLst>
          </p:cNvPr>
          <p:cNvSpPr>
            <a:spLocks noGrp="1"/>
          </p:cNvSpPr>
          <p:nvPr>
            <p:ph type="pic" sz="quarter" idx="10"/>
          </p:nvPr>
        </p:nvSpPr>
        <p:spPr>
          <a:xfrm>
            <a:off x="0" y="1408113"/>
            <a:ext cx="6096000" cy="5449887"/>
          </a:xfrm>
          <a:prstGeom prst="rect">
            <a:avLst/>
          </a:prstGeom>
        </p:spPr>
        <p:txBody>
          <a:bodyPr/>
          <a:lstStyle/>
          <a:p>
            <a:endParaRPr lang="en-AU"/>
          </a:p>
        </p:txBody>
      </p:sp>
    </p:spTree>
    <p:extLst>
      <p:ext uri="{BB962C8B-B14F-4D97-AF65-F5344CB8AC3E}">
        <p14:creationId xmlns:p14="http://schemas.microsoft.com/office/powerpoint/2010/main" val="3505382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W1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4B19AB4-795D-4D4F-935C-45C27EC53DFC}"/>
              </a:ext>
            </a:extLst>
          </p:cNvPr>
          <p:cNvSpPr>
            <a:spLocks noGrp="1"/>
          </p:cNvSpPr>
          <p:nvPr>
            <p:ph type="pic" sz="quarter" idx="10"/>
          </p:nvPr>
        </p:nvSpPr>
        <p:spPr>
          <a:xfrm>
            <a:off x="6589053" y="1613812"/>
            <a:ext cx="5314022" cy="3940954"/>
          </a:xfrm>
          <a:prstGeom prst="rect">
            <a:avLst/>
          </a:prstGeom>
        </p:spPr>
        <p:txBody>
          <a:bodyPr/>
          <a:lstStyle/>
          <a:p>
            <a:endParaRPr lang="en-AU"/>
          </a:p>
        </p:txBody>
      </p:sp>
      <p:sp>
        <p:nvSpPr>
          <p:cNvPr id="7" name="Text Placeholder 6">
            <a:extLst>
              <a:ext uri="{FF2B5EF4-FFF2-40B4-BE49-F238E27FC236}">
                <a16:creationId xmlns:a16="http://schemas.microsoft.com/office/drawing/2014/main" id="{CDFD77B1-E272-47C7-B79C-01F491566CB6}"/>
              </a:ext>
            </a:extLst>
          </p:cNvPr>
          <p:cNvSpPr>
            <a:spLocks noGrp="1"/>
          </p:cNvSpPr>
          <p:nvPr>
            <p:ph type="body" sz="quarter" idx="11"/>
          </p:nvPr>
        </p:nvSpPr>
        <p:spPr>
          <a:xfrm>
            <a:off x="525463" y="1613812"/>
            <a:ext cx="5784802" cy="4406900"/>
          </a:xfrm>
          <a:prstGeom prst="rect">
            <a:avLst/>
          </a:prstGeom>
        </p:spPr>
        <p:txBody>
          <a:bodyPr/>
          <a:lstStyle>
            <a:lvl1pPr marL="0" indent="0">
              <a:spcAft>
                <a:spcPts val="1200"/>
              </a:spcAft>
              <a:buNone/>
              <a:defRPr sz="2800">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pic>
        <p:nvPicPr>
          <p:cNvPr id="9" name="Picture 8">
            <a:extLst>
              <a:ext uri="{FF2B5EF4-FFF2-40B4-BE49-F238E27FC236}">
                <a16:creationId xmlns:a16="http://schemas.microsoft.com/office/drawing/2014/main" id="{07FD3E9F-6924-4D7B-BD88-27A6352BC4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93629" y="6250616"/>
            <a:ext cx="2009446" cy="360000"/>
          </a:xfrm>
          <a:prstGeom prst="rect">
            <a:avLst/>
          </a:prstGeom>
        </p:spPr>
      </p:pic>
      <p:pic>
        <p:nvPicPr>
          <p:cNvPr id="6" name="Picture 3">
            <a:extLst>
              <a:ext uri="{FF2B5EF4-FFF2-40B4-BE49-F238E27FC236}">
                <a16:creationId xmlns:a16="http://schemas.microsoft.com/office/drawing/2014/main" id="{A3E9AC5F-106F-4D57-85D1-99E75D234637}"/>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269435" y="277813"/>
            <a:ext cx="10048877"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7129F682-0FFA-415A-A76D-A4D22924A659}"/>
              </a:ext>
            </a:extLst>
          </p:cNvPr>
          <p:cNvSpPr>
            <a:spLocks noGrp="1"/>
          </p:cNvSpPr>
          <p:nvPr>
            <p:ph type="body" sz="quarter" idx="12"/>
          </p:nvPr>
        </p:nvSpPr>
        <p:spPr>
          <a:xfrm>
            <a:off x="6589713" y="5640324"/>
            <a:ext cx="5313362" cy="380387"/>
          </a:xfrm>
          <a:prstGeom prst="rect">
            <a:avLst/>
          </a:prstGeom>
        </p:spPr>
        <p:txBody>
          <a:bodyPr/>
          <a:lstStyle>
            <a:lvl1pPr marL="0" indent="0">
              <a:buNone/>
              <a:defRPr sz="1050">
                <a:solidFill>
                  <a:schemeClr val="bg1"/>
                </a:solidFill>
                <a:latin typeface="Arial" panose="020B0604020202020204" pitchFamily="34" charset="0"/>
                <a:cs typeface="Arial" panose="020B0604020202020204" pitchFamily="34" charset="0"/>
              </a:defRPr>
            </a:lvl1pPr>
            <a:lvl2pPr marL="457200" indent="0">
              <a:buNone/>
              <a:defRPr sz="1050">
                <a:solidFill>
                  <a:schemeClr val="bg1"/>
                </a:solidFill>
                <a:latin typeface="Arial" panose="020B0604020202020204" pitchFamily="34" charset="0"/>
                <a:cs typeface="Arial" panose="020B0604020202020204" pitchFamily="34" charset="0"/>
              </a:defRPr>
            </a:lvl2pPr>
            <a:lvl3pPr marL="914400" indent="0">
              <a:buNone/>
              <a:defRPr sz="1050">
                <a:solidFill>
                  <a:schemeClr val="bg1"/>
                </a:solidFill>
                <a:latin typeface="Arial" panose="020B0604020202020204" pitchFamily="34" charset="0"/>
                <a:cs typeface="Arial" panose="020B0604020202020204" pitchFamily="34" charset="0"/>
              </a:defRPr>
            </a:lvl3pPr>
            <a:lvl4pPr marL="1371600" indent="0">
              <a:buNone/>
              <a:defRPr sz="1050">
                <a:solidFill>
                  <a:schemeClr val="bg1"/>
                </a:solidFill>
                <a:latin typeface="Arial" panose="020B0604020202020204" pitchFamily="34" charset="0"/>
                <a:cs typeface="Arial" panose="020B0604020202020204" pitchFamily="34" charset="0"/>
              </a:defRPr>
            </a:lvl4pPr>
            <a:lvl5pPr marL="1828800" indent="0">
              <a:buNone/>
              <a:defRPr sz="1050">
                <a:solidFill>
                  <a:schemeClr val="bg1"/>
                </a:solidFill>
                <a:latin typeface="Arial" panose="020B0604020202020204" pitchFamily="34" charset="0"/>
                <a:cs typeface="Arial" panose="020B0604020202020204" pitchFamily="34" charset="0"/>
              </a:defRPr>
            </a:lvl5pPr>
          </a:lstStyle>
          <a:p>
            <a:pPr lvl="0"/>
            <a:r>
              <a:rPr lang="en-US"/>
              <a:t>Edit Master text styles</a:t>
            </a:r>
            <a:endParaRPr lang="en-AU"/>
          </a:p>
        </p:txBody>
      </p:sp>
    </p:spTree>
    <p:extLst>
      <p:ext uri="{BB962C8B-B14F-4D97-AF65-F5344CB8AC3E}">
        <p14:creationId xmlns:p14="http://schemas.microsoft.com/office/powerpoint/2010/main" val="27338860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W1 quot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BE3667E-0EB5-4A50-BF3B-602E07F52A82}"/>
              </a:ext>
            </a:extLst>
          </p:cNvPr>
          <p:cNvSpPr>
            <a:spLocks noGrp="1"/>
          </p:cNvSpPr>
          <p:nvPr>
            <p:ph type="pic" sz="quarter" idx="10"/>
          </p:nvPr>
        </p:nvSpPr>
        <p:spPr>
          <a:xfrm>
            <a:off x="374650" y="1408113"/>
            <a:ext cx="9429750" cy="5276850"/>
          </a:xfrm>
          <a:prstGeom prst="rect">
            <a:avLst/>
          </a:prstGeom>
        </p:spPr>
        <p:txBody>
          <a:bodyPr/>
          <a:lstStyle/>
          <a:p>
            <a:endParaRPr lang="en-AU"/>
          </a:p>
        </p:txBody>
      </p:sp>
      <p:pic>
        <p:nvPicPr>
          <p:cNvPr id="6" name="Picture 3">
            <a:extLst>
              <a:ext uri="{FF2B5EF4-FFF2-40B4-BE49-F238E27FC236}">
                <a16:creationId xmlns:a16="http://schemas.microsoft.com/office/drawing/2014/main" id="{3408E3B2-AAE1-4B45-A329-E4F592BD82A1}"/>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269435" y="277813"/>
            <a:ext cx="10048877"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22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36603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07423150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image" Target="../media/image1.emf"/><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2.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79"/>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80"/>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746531459"/>
      </p:ext>
    </p:extLst>
  </p:cSld>
  <p:clrMap bg1="lt1" tx1="dk1" bg2="lt2" tx2="dk2" accent1="accent1" accent2="accent2" accent3="accent3" accent4="accent4" accent5="accent5" accent6="accent6" hlink="hlink" folHlink="folHlink"/>
  <p:sldLayoutIdLst>
    <p:sldLayoutId id="2147483819" r:id="rId1"/>
    <p:sldLayoutId id="2147483765" r:id="rId2"/>
    <p:sldLayoutId id="2147483818" r:id="rId3"/>
    <p:sldLayoutId id="2147483766" r:id="rId4"/>
    <p:sldLayoutId id="2147483760" r:id="rId5"/>
    <p:sldLayoutId id="2147483761" r:id="rId6"/>
    <p:sldLayoutId id="2147483762" r:id="rId7"/>
    <p:sldLayoutId id="2147483763" r:id="rId8"/>
    <p:sldLayoutId id="2147483764"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820" r:id="rId18"/>
    <p:sldLayoutId id="2147483775" r:id="rId19"/>
    <p:sldLayoutId id="2147483776" r:id="rId20"/>
    <p:sldLayoutId id="2147483777" r:id="rId21"/>
    <p:sldLayoutId id="2147483836" r:id="rId22"/>
    <p:sldLayoutId id="2147483778" r:id="rId23"/>
    <p:sldLayoutId id="2147483821" r:id="rId24"/>
    <p:sldLayoutId id="2147483779" r:id="rId25"/>
    <p:sldLayoutId id="2147483780" r:id="rId26"/>
    <p:sldLayoutId id="2147483781" r:id="rId27"/>
    <p:sldLayoutId id="2147483782" r:id="rId28"/>
    <p:sldLayoutId id="2147483822" r:id="rId29"/>
    <p:sldLayoutId id="2147483783" r:id="rId30"/>
    <p:sldLayoutId id="2147483784" r:id="rId31"/>
    <p:sldLayoutId id="2147483832" r:id="rId32"/>
    <p:sldLayoutId id="2147483785" r:id="rId33"/>
    <p:sldLayoutId id="2147483786" r:id="rId34"/>
    <p:sldLayoutId id="2147483823" r:id="rId35"/>
    <p:sldLayoutId id="2147483831" r:id="rId36"/>
    <p:sldLayoutId id="2147483787" r:id="rId37"/>
    <p:sldLayoutId id="2147483788" r:id="rId38"/>
    <p:sldLayoutId id="2147483789" r:id="rId39"/>
    <p:sldLayoutId id="2147483790" r:id="rId40"/>
    <p:sldLayoutId id="2147483824" r:id="rId41"/>
    <p:sldLayoutId id="2147483791" r:id="rId42"/>
    <p:sldLayoutId id="2147483792" r:id="rId43"/>
    <p:sldLayoutId id="2147483793" r:id="rId44"/>
    <p:sldLayoutId id="2147483794" r:id="rId45"/>
    <p:sldLayoutId id="2147483795" r:id="rId46"/>
    <p:sldLayoutId id="2147483825" r:id="rId47"/>
    <p:sldLayoutId id="2147483796" r:id="rId48"/>
    <p:sldLayoutId id="2147483797" r:id="rId49"/>
    <p:sldLayoutId id="2147483798" r:id="rId50"/>
    <p:sldLayoutId id="2147483833" r:id="rId51"/>
    <p:sldLayoutId id="2147483799" r:id="rId52"/>
    <p:sldLayoutId id="2147483800" r:id="rId53"/>
    <p:sldLayoutId id="2147483826" r:id="rId54"/>
    <p:sldLayoutId id="2147483835" r:id="rId55"/>
    <p:sldLayoutId id="2147483801" r:id="rId56"/>
    <p:sldLayoutId id="2147483802" r:id="rId57"/>
    <p:sldLayoutId id="2147483803" r:id="rId58"/>
    <p:sldLayoutId id="2147483804" r:id="rId59"/>
    <p:sldLayoutId id="2147483840" r:id="rId60"/>
    <p:sldLayoutId id="2147483805" r:id="rId61"/>
    <p:sldLayoutId id="2147483827" r:id="rId62"/>
    <p:sldLayoutId id="2147483806" r:id="rId63"/>
    <p:sldLayoutId id="2147483807" r:id="rId64"/>
    <p:sldLayoutId id="2147483808" r:id="rId65"/>
    <p:sldLayoutId id="2147483809" r:id="rId66"/>
    <p:sldLayoutId id="2147483828" r:id="rId67"/>
    <p:sldLayoutId id="2147483810" r:id="rId68"/>
    <p:sldLayoutId id="2147483811" r:id="rId69"/>
    <p:sldLayoutId id="2147483812" r:id="rId70"/>
    <p:sldLayoutId id="2147483813" r:id="rId71"/>
    <p:sldLayoutId id="2147483814" r:id="rId72"/>
    <p:sldLayoutId id="2147483815" r:id="rId73"/>
    <p:sldLayoutId id="2147483834" r:id="rId74"/>
    <p:sldLayoutId id="2147483837" r:id="rId75"/>
    <p:sldLayoutId id="2147483838" r:id="rId76"/>
    <p:sldLayoutId id="2147483839" r:id="rId7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aritas.org.au/resources/school-resources/" TargetMode="External"/><Relationship Id="rId2" Type="http://schemas.openxmlformats.org/officeDocument/2006/relationships/hyperlink" Target="https://www.caritas.org.au/copyright-policy/" TargetMode="External"/><Relationship Id="rId1" Type="http://schemas.openxmlformats.org/officeDocument/2006/relationships/slideLayout" Target="../slideLayouts/slideLayout54.xml"/><Relationship Id="rId5" Type="http://schemas.openxmlformats.org/officeDocument/2006/relationships/image" Target="../media/image6.png"/><Relationship Id="rId4" Type="http://schemas.openxmlformats.org/officeDocument/2006/relationships/hyperlink" Target="http://www.caritas.org.au/sign-up/education/"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un.org/en/development/desa/population/migration/events/coordination/15/documents/papers/14_UNHCR_nd.pdf" TargetMode="External"/><Relationship Id="rId2" Type="http://schemas.openxmlformats.org/officeDocument/2006/relationships/hyperlink" Target="https://blogs.worldbank.org/dev4peace/2019-update-how-long-do-refugees-stay-exile-find-out-beware-averages" TargetMode="External"/><Relationship Id="rId1" Type="http://schemas.openxmlformats.org/officeDocument/2006/relationships/slideLayout" Target="../slideLayouts/slideLayout30.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unhcr.org/refugee-statistics/" TargetMode="Externa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unhcr.org/refugee-statistics/" TargetMode="Externa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unhcr.org/refugee-statistics/" TargetMode="Externa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unhcr.org/refugee-statistics/" TargetMode="Externa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59.xml"/><Relationship Id="rId5" Type="http://schemas.openxmlformats.org/officeDocument/2006/relationships/image" Target="../media/image24.sv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8" Type="http://schemas.openxmlformats.org/officeDocument/2006/relationships/hyperlink" Target="https://www.caritas.org.au/resources/school-resources/refugee-prayer/" TargetMode="External"/><Relationship Id="rId3" Type="http://schemas.openxmlformats.org/officeDocument/2006/relationships/hyperlink" Target="http://www.caritas.org.au/learn/catholic-social-teaching/solidarity" TargetMode="External"/><Relationship Id="rId7" Type="http://schemas.openxmlformats.org/officeDocument/2006/relationships/hyperlink" Target="https://www.caritas.org.au/resources/school-resources/?audience=Primary&amp;resourceTopics=Refugees+and+Forced+Migration&amp;resourceType=Story%2FCase+Study" TargetMode="External"/><Relationship Id="rId2" Type="http://schemas.openxmlformats.org/officeDocument/2006/relationships/hyperlink" Target="http://www.unhcr.org/protect/PROTECTION/3b66c2aa10.pdf" TargetMode="External"/><Relationship Id="rId1" Type="http://schemas.openxmlformats.org/officeDocument/2006/relationships/slideLayout" Target="../slideLayouts/slideLayout54.xml"/><Relationship Id="rId6" Type="http://schemas.openxmlformats.org/officeDocument/2006/relationships/hyperlink" Target="https://create.kahoot.it/share/refugee-and-asylum-seeker-quiz-updated-feb-2021/d08d9dbb-6ee9-4610-b72b-320696502335" TargetMode="External"/><Relationship Id="rId5" Type="http://schemas.openxmlformats.org/officeDocument/2006/relationships/hyperlink" Target="https://www.caritas.org.au/resources/school-resources/refugee-quiz/" TargetMode="External"/><Relationship Id="rId4" Type="http://schemas.openxmlformats.org/officeDocument/2006/relationships/hyperlink" Target="http://www.caritas.org.au/learn/catholic-social-teaching" TargetMode="External"/><Relationship Id="rId9" Type="http://schemas.openxmlformats.org/officeDocument/2006/relationships/hyperlink" Target="https://www.caritas.org.au/resources/school-resources/refugee-pilgrimage-primary"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hyperlink" Target="https://www.refugeeweek.org.au/" TargetMode="External"/><Relationship Id="rId2" Type="http://schemas.openxmlformats.org/officeDocument/2006/relationships/notesSlide" Target="../notesSlides/notesSlide6.xml"/><Relationship Id="rId1" Type="http://schemas.openxmlformats.org/officeDocument/2006/relationships/slideLayout" Target="../slideLayouts/slideLayout60.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hyperlink" Target="https://www.caritas.org.au/resources/school-resources/refugee-prayer/" TargetMode="Externa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3" Type="http://schemas.openxmlformats.org/officeDocument/2006/relationships/hyperlink" Target="mailto:education@caritas.org.au" TargetMode="External"/><Relationship Id="rId2" Type="http://schemas.openxmlformats.org/officeDocument/2006/relationships/hyperlink" Target="https://www.caritas.org.au/complaints/" TargetMode="External"/><Relationship Id="rId1" Type="http://schemas.openxmlformats.org/officeDocument/2006/relationships/slideLayout" Target="../slideLayouts/slideLayout54.xml"/><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hyperlink" Target="https://www.unhcr.org/us/what-refugee" TargetMode="Externa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vimeo.com/713890111" TargetMode="External"/><Relationship Id="rId1" Type="http://schemas.openxmlformats.org/officeDocument/2006/relationships/slideLayout" Target="../slideLayouts/slideLayout50.xml"/><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unhcr.org/refugee-statistics/" TargetMode="Externa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internal-displacement.org/global-report/grid2023/#:~:text=Total%20number%20of%20IDPs%20by,as%20a%20result%20of%20disasters." TargetMode="Externa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0BAD57-7427-9655-71F0-104C6C8DD74C}"/>
              </a:ext>
            </a:extLst>
          </p:cNvPr>
          <p:cNvSpPr>
            <a:spLocks noGrp="1"/>
          </p:cNvSpPr>
          <p:nvPr>
            <p:ph type="title"/>
          </p:nvPr>
        </p:nvSpPr>
        <p:spPr/>
        <p:txBody>
          <a:bodyPr/>
          <a:lstStyle/>
          <a:p>
            <a:r>
              <a:rPr lang="en-US"/>
              <a:t>Teacher Information</a:t>
            </a:r>
          </a:p>
        </p:txBody>
      </p:sp>
      <p:sp>
        <p:nvSpPr>
          <p:cNvPr id="7" name="Rectangle 6">
            <a:extLst>
              <a:ext uri="{FF2B5EF4-FFF2-40B4-BE49-F238E27FC236}">
                <a16:creationId xmlns:a16="http://schemas.microsoft.com/office/drawing/2014/main" id="{5A6103F2-7FA9-426A-BE30-8F7F6D544371}"/>
              </a:ext>
            </a:extLst>
          </p:cNvPr>
          <p:cNvSpPr/>
          <p:nvPr/>
        </p:nvSpPr>
        <p:spPr>
          <a:xfrm>
            <a:off x="335360" y="1137303"/>
            <a:ext cx="11204713" cy="1661993"/>
          </a:xfrm>
          <a:prstGeom prst="rect">
            <a:avLst/>
          </a:prstGeom>
        </p:spPr>
        <p:txBody>
          <a:bodyPr wrap="square" lIns="91440" tIns="45720" rIns="91440" bIns="45720" anchor="t">
            <a:spAutoFit/>
          </a:bodyPr>
          <a:lstStyle/>
          <a:p>
            <a:pPr>
              <a:spcAft>
                <a:spcPts val="1200"/>
              </a:spcAft>
            </a:pPr>
            <a:r>
              <a:rPr lang="en-AU" sz="1200">
                <a:ea typeface="Roboto Light"/>
              </a:rPr>
              <a:t>This resource is intended as a source of information and case studies for teaching and learning about issues surrounding refugees across several curriculum areas and units. The points raised will be explored further in the teaching resources found at the end of these slides.</a:t>
            </a:r>
          </a:p>
          <a:p>
            <a:pPr>
              <a:spcBef>
                <a:spcPts val="0"/>
              </a:spcBef>
              <a:spcAft>
                <a:spcPts val="1200"/>
              </a:spcAft>
            </a:pPr>
            <a:r>
              <a:rPr lang="en-AU" sz="1200">
                <a:ea typeface="Roboto Light"/>
              </a:rPr>
              <a:t>Please refer to the ‘Notes’ section of this presentation for additional information and source references. </a:t>
            </a:r>
          </a:p>
          <a:p>
            <a:pPr>
              <a:spcBef>
                <a:spcPts val="0"/>
              </a:spcBef>
              <a:spcAft>
                <a:spcPts val="1200"/>
              </a:spcAft>
            </a:pPr>
            <a:r>
              <a:rPr lang="en-AU" sz="1200">
                <a:ea typeface="Roboto Light"/>
              </a:rPr>
              <a:t>It is our hope that you will take part/all of these slides and use them in a way that best suits your purposes. As such, the slides are editable so that the content, case studies and tools included in this resource are flexible for teachers and students to use in classroom instruction, independent student research or presentations. </a:t>
            </a:r>
            <a:endParaRPr lang="en-AU" sz="1200">
              <a:ea typeface="Roboto Light" panose="02000000000000000000" pitchFamily="2" charset="0"/>
            </a:endParaRPr>
          </a:p>
          <a:p>
            <a:pPr>
              <a:spcBef>
                <a:spcPts val="0"/>
              </a:spcBef>
              <a:spcAft>
                <a:spcPts val="1200"/>
              </a:spcAft>
            </a:pPr>
            <a:r>
              <a:rPr lang="en-AU" sz="1200">
                <a:ea typeface="Roboto Light"/>
              </a:rPr>
              <a:t>If you do edit this resource, please ensure content and photos from this resources remain with the appropriate credit to Caritas Australia and the photographers. </a:t>
            </a:r>
            <a:endParaRPr lang="en-AU" sz="1200">
              <a:solidFill>
                <a:srgbClr val="0C244C"/>
              </a:solidFill>
              <a:ea typeface="Roboto Light"/>
            </a:endParaRPr>
          </a:p>
        </p:txBody>
      </p:sp>
      <p:sp>
        <p:nvSpPr>
          <p:cNvPr id="8" name="Text Placeholder 2">
            <a:extLst>
              <a:ext uri="{FF2B5EF4-FFF2-40B4-BE49-F238E27FC236}">
                <a16:creationId xmlns:a16="http://schemas.microsoft.com/office/drawing/2014/main" id="{CCC769E5-3609-4EFB-A585-B64D5547FE56}"/>
              </a:ext>
            </a:extLst>
          </p:cNvPr>
          <p:cNvSpPr txBox="1">
            <a:spLocks/>
          </p:cNvSpPr>
          <p:nvPr/>
        </p:nvSpPr>
        <p:spPr>
          <a:xfrm>
            <a:off x="335361" y="4749771"/>
            <a:ext cx="11359681" cy="1584175"/>
          </a:xfrm>
          <a:prstGeom prst="rect">
            <a:avLst/>
          </a:prstGeom>
        </p:spPr>
        <p:txBody>
          <a:bodyPr lIns="82918" tIns="41459" rIns="82918" bIns="41459"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base">
              <a:lnSpc>
                <a:spcPct val="100000"/>
              </a:lnSpc>
              <a:buFont typeface="Arial" panose="020B0604020202020204" pitchFamily="34" charset="0"/>
              <a:buNone/>
            </a:pPr>
            <a:r>
              <a:rPr lang="en-AU" sz="1000" b="1"/>
              <a:t>Copyright Policy: </a:t>
            </a:r>
            <a:r>
              <a:rPr lang="en-AU" sz="1000"/>
              <a:t>Material within our resources come from a variety of sources and authors, including Caritas Australia staff, volunteers, overseas partners and news organisations. These resources and the information, names, images, pictures, logos are provided “as is”, without warranty. Any mistakes brought to the attention of Caritas Australia will be corrected as soon as possible. To review the full Caritas Australia Copyright Policy, please visit: </a:t>
            </a:r>
            <a:r>
              <a:rPr lang="en-AU" sz="1000" u="sng">
                <a:hlinkClick r:id="rId2"/>
              </a:rPr>
              <a:t>Caritas Australia</a:t>
            </a:r>
            <a:r>
              <a:rPr lang="en-AU" sz="1000"/>
              <a:t>​</a:t>
            </a:r>
            <a:r>
              <a:rPr lang="en-US" sz="1000"/>
              <a:t>​</a:t>
            </a:r>
          </a:p>
          <a:p>
            <a:pPr marL="0" indent="0" fontAlgn="base">
              <a:lnSpc>
                <a:spcPct val="100000"/>
              </a:lnSpc>
              <a:buFont typeface="Arial" panose="020B0604020202020204" pitchFamily="34" charset="0"/>
              <a:buNone/>
            </a:pPr>
            <a:r>
              <a:rPr lang="en-US" sz="1000" b="1"/>
              <a:t>Links to external sites: </a:t>
            </a:r>
            <a:r>
              <a:rPr lang="en-US" sz="1000"/>
              <a:t>This site contains links to external web sites. Caritas Australia takes no responsibility for the content of such sites, nor do links to such sites imply endorsement of the views expressed therein. External links are provided for informational purposes only.</a:t>
            </a:r>
          </a:p>
        </p:txBody>
      </p:sp>
      <p:sp>
        <p:nvSpPr>
          <p:cNvPr id="10" name="Rectangle 9">
            <a:extLst>
              <a:ext uri="{FF2B5EF4-FFF2-40B4-BE49-F238E27FC236}">
                <a16:creationId xmlns:a16="http://schemas.microsoft.com/office/drawing/2014/main" id="{166F5EEA-EF8C-480C-8FEB-1B7426EF5250}"/>
              </a:ext>
            </a:extLst>
          </p:cNvPr>
          <p:cNvSpPr/>
          <p:nvPr/>
        </p:nvSpPr>
        <p:spPr>
          <a:xfrm>
            <a:off x="335360" y="2888250"/>
            <a:ext cx="11359682" cy="461665"/>
          </a:xfrm>
          <a:prstGeom prst="rect">
            <a:avLst/>
          </a:prstGeom>
        </p:spPr>
        <p:txBody>
          <a:bodyPr wrap="square">
            <a:spAutoFit/>
          </a:bodyPr>
          <a:lstStyle/>
          <a:p>
            <a:r>
              <a:rPr lang="en-AU" sz="1200" kern="0">
                <a:ea typeface="Roboto Light"/>
              </a:rPr>
              <a:t>For more school resources, please visit: </a:t>
            </a:r>
            <a:r>
              <a:rPr lang="en-AU" sz="1200" kern="0">
                <a:ea typeface="Roboto Light"/>
                <a:hlinkClick r:id="rId3"/>
              </a:rPr>
              <a:t>caritas.org.au/resources/school-resources/</a:t>
            </a:r>
            <a:endParaRPr lang="en-AU" sz="1200" b="1" kern="0">
              <a:ea typeface="Roboto Light"/>
            </a:endParaRPr>
          </a:p>
          <a:p>
            <a:pPr>
              <a:defRPr/>
            </a:pPr>
            <a:r>
              <a:rPr lang="en-AU" sz="1200" kern="0">
                <a:ea typeface="Roboto Light"/>
              </a:rPr>
              <a:t>Stay up to date with events and resources! Subscribe to </a:t>
            </a:r>
            <a:r>
              <a:rPr lang="en-AU" sz="1200" kern="0">
                <a:ea typeface="Roboto Light"/>
                <a:hlinkClick r:id="rId4"/>
              </a:rPr>
              <a:t>Caritas Australia’s Education e-newsletter</a:t>
            </a:r>
            <a:r>
              <a:rPr lang="en-AU" sz="1200" kern="0">
                <a:ea typeface="Roboto Light"/>
              </a:rPr>
              <a:t> </a:t>
            </a:r>
          </a:p>
        </p:txBody>
      </p:sp>
      <p:sp>
        <p:nvSpPr>
          <p:cNvPr id="11" name="TextBox 10">
            <a:extLst>
              <a:ext uri="{FF2B5EF4-FFF2-40B4-BE49-F238E27FC236}">
                <a16:creationId xmlns:a16="http://schemas.microsoft.com/office/drawing/2014/main" id="{140E57B5-2372-4C5C-909B-52F1B7202C10}"/>
              </a:ext>
            </a:extLst>
          </p:cNvPr>
          <p:cNvSpPr txBox="1"/>
          <p:nvPr/>
        </p:nvSpPr>
        <p:spPr>
          <a:xfrm>
            <a:off x="335360" y="5827577"/>
            <a:ext cx="5287618" cy="276999"/>
          </a:xfrm>
          <a:prstGeom prst="rect">
            <a:avLst/>
          </a:prstGeom>
          <a:noFill/>
        </p:spPr>
        <p:txBody>
          <a:bodyPr wrap="square" lIns="91440" tIns="45720" rIns="91440" bIns="45720" rtlCol="0" anchor="t">
            <a:spAutoFit/>
          </a:bodyPr>
          <a:lstStyle/>
          <a:p>
            <a:r>
              <a:rPr lang="en-AU" sz="1200"/>
              <a:t>Updated June 2023</a:t>
            </a:r>
            <a:endParaRPr lang="en-US"/>
          </a:p>
        </p:txBody>
      </p:sp>
      <p:pic>
        <p:nvPicPr>
          <p:cNvPr id="2" name="Picture 3" descr="A picture containing text, indoor&#10;&#10;Description automatically generated">
            <a:extLst>
              <a:ext uri="{FF2B5EF4-FFF2-40B4-BE49-F238E27FC236}">
                <a16:creationId xmlns:a16="http://schemas.microsoft.com/office/drawing/2014/main" id="{55C7BDE2-AAD5-1C71-4366-5EEBAF284934}"/>
              </a:ext>
            </a:extLst>
          </p:cNvPr>
          <p:cNvPicPr>
            <a:picLocks noChangeAspect="1"/>
          </p:cNvPicPr>
          <p:nvPr/>
        </p:nvPicPr>
        <p:blipFill>
          <a:blip r:embed="rId5"/>
          <a:stretch>
            <a:fillRect/>
          </a:stretch>
        </p:blipFill>
        <p:spPr>
          <a:xfrm>
            <a:off x="-2960" y="3546074"/>
            <a:ext cx="7108054" cy="897754"/>
          </a:xfrm>
          <a:prstGeom prst="rect">
            <a:avLst/>
          </a:prstGeom>
        </p:spPr>
      </p:pic>
    </p:spTree>
    <p:extLst>
      <p:ext uri="{BB962C8B-B14F-4D97-AF65-F5344CB8AC3E}">
        <p14:creationId xmlns:p14="http://schemas.microsoft.com/office/powerpoint/2010/main" val="4039052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AA47A1-BF38-5083-081F-E85D83EB7D4C}"/>
              </a:ext>
            </a:extLst>
          </p:cNvPr>
          <p:cNvSpPr>
            <a:spLocks noGrp="1"/>
          </p:cNvSpPr>
          <p:nvPr>
            <p:ph type="body" sz="quarter" idx="10"/>
          </p:nvPr>
        </p:nvSpPr>
        <p:spPr>
          <a:xfrm>
            <a:off x="360040" y="1738220"/>
            <a:ext cx="5303911" cy="3771800"/>
          </a:xfrm>
        </p:spPr>
        <p:txBody>
          <a:bodyPr lIns="91440" tIns="45720" rIns="91440" bIns="45720" anchor="t"/>
          <a:lstStyle/>
          <a:p>
            <a:pPr>
              <a:lnSpc>
                <a:spcPct val="110000"/>
              </a:lnSpc>
              <a:spcBef>
                <a:spcPts val="0"/>
              </a:spcBef>
              <a:spcAft>
                <a:spcPts val="1200"/>
              </a:spcAft>
            </a:pPr>
            <a:r>
              <a:rPr lang="en-US" sz="2800"/>
              <a:t>A person uprooted by conflict can remain displaced anywhere between 4 and 40 years. </a:t>
            </a:r>
          </a:p>
          <a:p>
            <a:pPr>
              <a:lnSpc>
                <a:spcPct val="110000"/>
              </a:lnSpc>
              <a:spcBef>
                <a:spcPts val="0"/>
              </a:spcBef>
              <a:spcAft>
                <a:spcPts val="1200"/>
              </a:spcAft>
            </a:pPr>
            <a:r>
              <a:rPr lang="en-US" sz="2800"/>
              <a:t>This depends on the type of conflict they are fleeing from and how long it has been going on. </a:t>
            </a:r>
          </a:p>
          <a:p>
            <a:pPr>
              <a:lnSpc>
                <a:spcPct val="110000"/>
              </a:lnSpc>
              <a:spcBef>
                <a:spcPts val="0"/>
              </a:spcBef>
              <a:spcAft>
                <a:spcPts val="1200"/>
              </a:spcAft>
            </a:pPr>
            <a:endParaRPr lang="en-US" sz="1200"/>
          </a:p>
          <a:p>
            <a:pPr>
              <a:lnSpc>
                <a:spcPct val="110000"/>
              </a:lnSpc>
              <a:spcBef>
                <a:spcPts val="0"/>
              </a:spcBef>
              <a:spcAft>
                <a:spcPts val="1200"/>
              </a:spcAft>
            </a:pPr>
            <a:r>
              <a:rPr lang="en-AU" sz="1200">
                <a:solidFill>
                  <a:schemeClr val="tx1"/>
                </a:solidFill>
              </a:rPr>
              <a:t>Source:</a:t>
            </a:r>
            <a:r>
              <a:rPr lang="en-AU" sz="1200">
                <a:solidFill>
                  <a:srgbClr val="FFFFFF"/>
                </a:solidFill>
              </a:rPr>
              <a:t> </a:t>
            </a:r>
            <a:r>
              <a:rPr lang="en-AU" sz="1200">
                <a:solidFill>
                  <a:srgbClr val="0000FF"/>
                </a:solidFill>
                <a:hlinkClick r:id="rId2"/>
              </a:rPr>
              <a:t>World Bank</a:t>
            </a:r>
            <a:r>
              <a:rPr lang="en-AU" sz="1200">
                <a:solidFill>
                  <a:srgbClr val="FFFFFF"/>
                </a:solidFill>
              </a:rPr>
              <a:t> </a:t>
            </a:r>
            <a:r>
              <a:rPr lang="en-AU" sz="1200">
                <a:solidFill>
                  <a:schemeClr val="tx1"/>
                </a:solidFill>
              </a:rPr>
              <a:t>and </a:t>
            </a:r>
            <a:r>
              <a:rPr lang="en-AU" sz="1200">
                <a:solidFill>
                  <a:srgbClr val="0000FF"/>
                </a:solidFill>
                <a:hlinkClick r:id="rId3"/>
              </a:rPr>
              <a:t>UNHCR</a:t>
            </a:r>
            <a:endParaRPr lang="en-US" sz="1200"/>
          </a:p>
        </p:txBody>
      </p:sp>
      <p:sp>
        <p:nvSpPr>
          <p:cNvPr id="3" name="Text Placeholder 2">
            <a:extLst>
              <a:ext uri="{FF2B5EF4-FFF2-40B4-BE49-F238E27FC236}">
                <a16:creationId xmlns:a16="http://schemas.microsoft.com/office/drawing/2014/main" id="{5BBBB9CE-68BA-2CF3-D102-BAB9B668568D}"/>
              </a:ext>
            </a:extLst>
          </p:cNvPr>
          <p:cNvSpPr>
            <a:spLocks noGrp="1"/>
          </p:cNvSpPr>
          <p:nvPr>
            <p:ph type="body" sz="quarter" idx="11"/>
          </p:nvPr>
        </p:nvSpPr>
        <p:spPr/>
        <p:txBody>
          <a:bodyPr lIns="91440" tIns="45720" rIns="91440" bIns="45720" anchor="t">
            <a:noAutofit/>
          </a:bodyPr>
          <a:lstStyle/>
          <a:p>
            <a:r>
              <a:rPr lang="en-US" sz="1000"/>
              <a:t>Jamila stands outside her shelter in a Rohingya refugee camp in Cox’s Bazar, Bangladesh. Photo: </a:t>
            </a:r>
            <a:r>
              <a:rPr lang="en-US" sz="1000" err="1"/>
              <a:t>Inmanuel</a:t>
            </a:r>
            <a:r>
              <a:rPr lang="en-US" sz="1000"/>
              <a:t> Biswas/Caritas Bangladesh</a:t>
            </a:r>
          </a:p>
        </p:txBody>
      </p:sp>
      <p:pic>
        <p:nvPicPr>
          <p:cNvPr id="7" name="Picture Placeholder 6" descr="A woman stands in the archway of the entrance to her home in a refugee camp. The entrance is made from bamboo poles and blue pastic sheeting.">
            <a:extLst>
              <a:ext uri="{FF2B5EF4-FFF2-40B4-BE49-F238E27FC236}">
                <a16:creationId xmlns:a16="http://schemas.microsoft.com/office/drawing/2014/main" id="{831B44F7-75DD-48AA-8B85-AE83C68724DC}"/>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a:xfrm>
            <a:off x="6646863" y="706438"/>
            <a:ext cx="4960937" cy="4889500"/>
          </a:xfrm>
        </p:spPr>
      </p:pic>
      <p:sp>
        <p:nvSpPr>
          <p:cNvPr id="5" name="Title 4">
            <a:extLst>
              <a:ext uri="{FF2B5EF4-FFF2-40B4-BE49-F238E27FC236}">
                <a16:creationId xmlns:a16="http://schemas.microsoft.com/office/drawing/2014/main" id="{F23C009E-88CE-0F2A-3FC6-CFF8176F0BDC}"/>
              </a:ext>
            </a:extLst>
          </p:cNvPr>
          <p:cNvSpPr>
            <a:spLocks noGrp="1"/>
          </p:cNvSpPr>
          <p:nvPr>
            <p:ph type="title"/>
          </p:nvPr>
        </p:nvSpPr>
        <p:spPr/>
        <p:txBody>
          <a:bodyPr/>
          <a:lstStyle/>
          <a:p>
            <a:r>
              <a:rPr lang="en-US"/>
              <a:t>FACTS</a:t>
            </a:r>
          </a:p>
        </p:txBody>
      </p:sp>
    </p:spTree>
    <p:extLst>
      <p:ext uri="{BB962C8B-B14F-4D97-AF65-F5344CB8AC3E}">
        <p14:creationId xmlns:p14="http://schemas.microsoft.com/office/powerpoint/2010/main" val="109910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E3878A2-6DCF-3EB5-C4F0-9F36CCDD1161}"/>
              </a:ext>
            </a:extLst>
          </p:cNvPr>
          <p:cNvSpPr>
            <a:spLocks noGrp="1"/>
          </p:cNvSpPr>
          <p:nvPr>
            <p:ph type="body" sz="quarter" idx="10"/>
          </p:nvPr>
        </p:nvSpPr>
        <p:spPr>
          <a:xfrm>
            <a:off x="360041" y="1708329"/>
            <a:ext cx="5184574" cy="3771800"/>
          </a:xfrm>
        </p:spPr>
        <p:txBody>
          <a:bodyPr lIns="91440" tIns="45720" rIns="91440" bIns="45720" anchor="t"/>
          <a:lstStyle/>
          <a:p>
            <a:pPr>
              <a:lnSpc>
                <a:spcPct val="110000"/>
              </a:lnSpc>
              <a:spcBef>
                <a:spcPts val="0"/>
              </a:spcBef>
              <a:spcAft>
                <a:spcPts val="1200"/>
              </a:spcAft>
            </a:pPr>
            <a:r>
              <a:rPr lang="en-AU" sz="2800">
                <a:solidFill>
                  <a:schemeClr val="tx1"/>
                </a:solidFill>
              </a:rPr>
              <a:t>1.9 million children in the world were born as refugees. </a:t>
            </a:r>
          </a:p>
          <a:p>
            <a:pPr>
              <a:lnSpc>
                <a:spcPct val="110000"/>
              </a:lnSpc>
              <a:spcBef>
                <a:spcPts val="0"/>
              </a:spcBef>
              <a:spcAft>
                <a:spcPts val="1200"/>
              </a:spcAft>
            </a:pPr>
            <a:endParaRPr lang="en-AU" sz="2800">
              <a:solidFill>
                <a:schemeClr val="tx1"/>
              </a:solidFill>
            </a:endParaRPr>
          </a:p>
          <a:p>
            <a:pPr>
              <a:lnSpc>
                <a:spcPct val="110000"/>
              </a:lnSpc>
              <a:spcBef>
                <a:spcPts val="0"/>
              </a:spcBef>
              <a:spcAft>
                <a:spcPts val="1200"/>
              </a:spcAft>
            </a:pPr>
            <a:endParaRPr lang="en-AU" sz="2800">
              <a:solidFill>
                <a:schemeClr val="tx1"/>
              </a:solidFill>
            </a:endParaRPr>
          </a:p>
          <a:p>
            <a:pPr>
              <a:lnSpc>
                <a:spcPct val="110000"/>
              </a:lnSpc>
              <a:spcBef>
                <a:spcPts val="0"/>
              </a:spcBef>
              <a:spcAft>
                <a:spcPts val="1200"/>
              </a:spcAft>
            </a:pPr>
            <a:endParaRPr lang="en-AU" sz="2800">
              <a:solidFill>
                <a:schemeClr val="tx1"/>
              </a:solidFill>
            </a:endParaRPr>
          </a:p>
          <a:p>
            <a:pPr>
              <a:lnSpc>
                <a:spcPct val="110000"/>
              </a:lnSpc>
              <a:spcBef>
                <a:spcPts val="0"/>
              </a:spcBef>
              <a:spcAft>
                <a:spcPts val="1200"/>
              </a:spcAft>
            </a:pPr>
            <a:endParaRPr lang="en-AU" sz="1200"/>
          </a:p>
          <a:p>
            <a:pPr>
              <a:lnSpc>
                <a:spcPct val="110000"/>
              </a:lnSpc>
              <a:spcBef>
                <a:spcPts val="0"/>
              </a:spcBef>
              <a:spcAft>
                <a:spcPts val="1200"/>
              </a:spcAft>
            </a:pPr>
            <a:endParaRPr lang="en-AU" sz="1200"/>
          </a:p>
          <a:p>
            <a:pPr>
              <a:lnSpc>
                <a:spcPct val="110000"/>
              </a:lnSpc>
              <a:spcBef>
                <a:spcPts val="0"/>
              </a:spcBef>
              <a:spcAft>
                <a:spcPts val="1200"/>
              </a:spcAft>
            </a:pPr>
            <a:endParaRPr lang="en-AU" sz="1200"/>
          </a:p>
          <a:p>
            <a:pPr>
              <a:lnSpc>
                <a:spcPct val="110000"/>
              </a:lnSpc>
              <a:spcBef>
                <a:spcPts val="0"/>
              </a:spcBef>
              <a:spcAft>
                <a:spcPts val="1200"/>
              </a:spcAft>
            </a:pPr>
            <a:r>
              <a:rPr lang="en-AU" sz="1200"/>
              <a:t>Source: </a:t>
            </a:r>
            <a:r>
              <a:rPr lang="en-AU" sz="1200">
                <a:solidFill>
                  <a:srgbClr val="3296EE"/>
                </a:solidFill>
                <a:hlinkClick r:id="rId2"/>
              </a:rPr>
              <a:t>UNHCR</a:t>
            </a:r>
            <a:endParaRPr lang="en-AU"/>
          </a:p>
          <a:p>
            <a:pPr>
              <a:lnSpc>
                <a:spcPct val="110000"/>
              </a:lnSpc>
              <a:spcBef>
                <a:spcPts val="0"/>
              </a:spcBef>
              <a:spcAft>
                <a:spcPts val="1200"/>
              </a:spcAft>
            </a:pPr>
            <a:endParaRPr lang="en-AU" sz="2800">
              <a:solidFill>
                <a:schemeClr val="tx1"/>
              </a:solidFill>
            </a:endParaRPr>
          </a:p>
          <a:p>
            <a:pPr>
              <a:lnSpc>
                <a:spcPct val="110000"/>
              </a:lnSpc>
              <a:spcBef>
                <a:spcPts val="0"/>
              </a:spcBef>
              <a:spcAft>
                <a:spcPts val="1200"/>
              </a:spcAft>
            </a:pPr>
            <a:endParaRPr lang="en-AU" sz="2800">
              <a:solidFill>
                <a:schemeClr val="tx1"/>
              </a:solidFill>
            </a:endParaRPr>
          </a:p>
          <a:p>
            <a:pPr>
              <a:lnSpc>
                <a:spcPct val="110000"/>
              </a:lnSpc>
            </a:pPr>
            <a:endParaRPr lang="en-AU" sz="1800">
              <a:solidFill>
                <a:schemeClr val="tx1"/>
              </a:solidFill>
            </a:endParaRPr>
          </a:p>
          <a:p>
            <a:pPr>
              <a:lnSpc>
                <a:spcPct val="110000"/>
              </a:lnSpc>
            </a:pPr>
            <a:endParaRPr lang="en-AU" sz="1800">
              <a:solidFill>
                <a:schemeClr val="tx1"/>
              </a:solidFill>
            </a:endParaRPr>
          </a:p>
          <a:p>
            <a:pPr>
              <a:lnSpc>
                <a:spcPct val="110000"/>
              </a:lnSpc>
            </a:pPr>
            <a:endParaRPr lang="en-AU" sz="1800">
              <a:solidFill>
                <a:schemeClr val="tx1"/>
              </a:solidFill>
            </a:endParaRPr>
          </a:p>
          <a:p>
            <a:pPr>
              <a:lnSpc>
                <a:spcPct val="110000"/>
              </a:lnSpc>
            </a:pPr>
            <a:endParaRPr lang="en-AU" sz="1800">
              <a:solidFill>
                <a:schemeClr val="tx1"/>
              </a:solidFill>
            </a:endParaRPr>
          </a:p>
          <a:p>
            <a:pPr>
              <a:lnSpc>
                <a:spcPct val="110000"/>
              </a:lnSpc>
            </a:pPr>
            <a:endParaRPr lang="en-AU" sz="1800">
              <a:solidFill>
                <a:schemeClr val="tx1"/>
              </a:solidFill>
            </a:endParaRPr>
          </a:p>
          <a:p>
            <a:pPr>
              <a:lnSpc>
                <a:spcPct val="110000"/>
              </a:lnSpc>
            </a:pPr>
            <a:endParaRPr lang="en-AU" sz="1800">
              <a:solidFill>
                <a:schemeClr val="tx1"/>
              </a:solidFill>
            </a:endParaRPr>
          </a:p>
          <a:p>
            <a:pPr>
              <a:lnSpc>
                <a:spcPct val="110000"/>
              </a:lnSpc>
            </a:pPr>
            <a:endParaRPr lang="en-AU" sz="1800">
              <a:solidFill>
                <a:schemeClr val="tx1"/>
              </a:solidFill>
            </a:endParaRPr>
          </a:p>
          <a:p>
            <a:pPr>
              <a:lnSpc>
                <a:spcPct val="110000"/>
              </a:lnSpc>
            </a:pPr>
            <a:r>
              <a:rPr lang="en-AU" sz="1200">
                <a:solidFill>
                  <a:schemeClr val="tx1"/>
                </a:solidFill>
              </a:rPr>
              <a:t>Source: </a:t>
            </a:r>
            <a:r>
              <a:rPr lang="en-AU" sz="1200">
                <a:solidFill>
                  <a:schemeClr val="tx1"/>
                </a:solidFill>
                <a:hlinkClick r:id="rId2">
                  <a:extLst>
                    <a:ext uri="{A12FA001-AC4F-418D-AE19-62706E023703}">
                      <ahyp:hlinkClr xmlns:ahyp="http://schemas.microsoft.com/office/drawing/2018/hyperlinkcolor" val="tx"/>
                    </a:ext>
                  </a:extLst>
                </a:hlinkClick>
              </a:rPr>
              <a:t>UNHCR</a:t>
            </a:r>
            <a:endParaRPr lang="en-AU" sz="1200">
              <a:solidFill>
                <a:schemeClr val="tx1"/>
              </a:solidFill>
            </a:endParaRPr>
          </a:p>
        </p:txBody>
      </p:sp>
      <p:sp>
        <p:nvSpPr>
          <p:cNvPr id="2" name="Text Placeholder 1">
            <a:extLst>
              <a:ext uri="{FF2B5EF4-FFF2-40B4-BE49-F238E27FC236}">
                <a16:creationId xmlns:a16="http://schemas.microsoft.com/office/drawing/2014/main" id="{73DCAD63-FA0E-8B33-8213-888368B5DC79}"/>
              </a:ext>
            </a:extLst>
          </p:cNvPr>
          <p:cNvSpPr>
            <a:spLocks noGrp="1"/>
          </p:cNvSpPr>
          <p:nvPr>
            <p:ph type="body" sz="quarter" idx="11"/>
          </p:nvPr>
        </p:nvSpPr>
        <p:spPr/>
        <p:txBody>
          <a:bodyPr lIns="91440" tIns="45720" rIns="91440" bIns="45720" anchor="t">
            <a:noAutofit/>
          </a:bodyPr>
          <a:lstStyle/>
          <a:p>
            <a:r>
              <a:rPr lang="en-US" sz="1000"/>
              <a:t>Jamila and her daughter stand outside their shelter in a refugee camp in Cox’s Bazar, Bangladesh. Photo: </a:t>
            </a:r>
            <a:r>
              <a:rPr lang="en-US" sz="1000" err="1"/>
              <a:t>Inmanuel</a:t>
            </a:r>
            <a:r>
              <a:rPr lang="en-US" sz="1000"/>
              <a:t> Biswas/Caritas Bangladesh</a:t>
            </a:r>
          </a:p>
        </p:txBody>
      </p:sp>
      <p:pic>
        <p:nvPicPr>
          <p:cNvPr id="5" name="Picture Placeholder 4" descr="A woman holds her young child on her hip outside their shelter in a refugee camp.">
            <a:extLst>
              <a:ext uri="{FF2B5EF4-FFF2-40B4-BE49-F238E27FC236}">
                <a16:creationId xmlns:a16="http://schemas.microsoft.com/office/drawing/2014/main" id="{87F960F4-B240-4340-A6F7-22B325BF446F}"/>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8" name="Title 1">
            <a:extLst>
              <a:ext uri="{FF2B5EF4-FFF2-40B4-BE49-F238E27FC236}">
                <a16:creationId xmlns:a16="http://schemas.microsoft.com/office/drawing/2014/main" id="{158A0CF8-E3F9-5DB3-530E-14A8FA9B9486}"/>
              </a:ext>
            </a:extLst>
          </p:cNvPr>
          <p:cNvSpPr>
            <a:spLocks noGrp="1"/>
          </p:cNvSpPr>
          <p:nvPr>
            <p:ph type="title"/>
          </p:nvPr>
        </p:nvSpPr>
        <p:spPr/>
        <p:txBody>
          <a:bodyPr/>
          <a:lstStyle/>
          <a:p>
            <a:r>
              <a:rPr lang="en-US"/>
              <a:t>FACTS</a:t>
            </a:r>
          </a:p>
        </p:txBody>
      </p:sp>
    </p:spTree>
    <p:extLst>
      <p:ext uri="{BB962C8B-B14F-4D97-AF65-F5344CB8AC3E}">
        <p14:creationId xmlns:p14="http://schemas.microsoft.com/office/powerpoint/2010/main" val="1583727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E3878A2-6DCF-3EB5-C4F0-9F36CCDD1161}"/>
              </a:ext>
            </a:extLst>
          </p:cNvPr>
          <p:cNvSpPr>
            <a:spLocks noGrp="1"/>
          </p:cNvSpPr>
          <p:nvPr>
            <p:ph type="body" sz="quarter" idx="10"/>
          </p:nvPr>
        </p:nvSpPr>
        <p:spPr>
          <a:xfrm>
            <a:off x="335359" y="1714956"/>
            <a:ext cx="5209255" cy="4450348"/>
          </a:xfrm>
        </p:spPr>
        <p:txBody>
          <a:bodyPr wrap="square" lIns="91440" tIns="45720" rIns="91440" bIns="45720" anchor="t">
            <a:noAutofit/>
          </a:bodyPr>
          <a:lstStyle/>
          <a:p>
            <a:pPr>
              <a:lnSpc>
                <a:spcPct val="110000"/>
              </a:lnSpc>
            </a:pPr>
            <a:r>
              <a:rPr lang="en-AU" sz="2800"/>
              <a:t>The UN has data on 4.4 million people who are considered ‘stateless’, that is, they have no country that recognises them as citizens. They have no nationality.  </a:t>
            </a:r>
          </a:p>
          <a:p>
            <a:pPr>
              <a:lnSpc>
                <a:spcPct val="110000"/>
              </a:lnSpc>
            </a:pPr>
            <a:r>
              <a:rPr lang="en-AU" sz="2800"/>
              <a:t>It is believed that the true figure is much higher. </a:t>
            </a:r>
            <a:endParaRPr lang="en-AU"/>
          </a:p>
          <a:p>
            <a:pPr>
              <a:lnSpc>
                <a:spcPct val="110000"/>
              </a:lnSpc>
              <a:spcBef>
                <a:spcPts val="0"/>
              </a:spcBef>
            </a:pPr>
            <a:endParaRPr lang="en-AU" sz="1200"/>
          </a:p>
          <a:p>
            <a:pPr>
              <a:lnSpc>
                <a:spcPct val="110000"/>
              </a:lnSpc>
              <a:spcBef>
                <a:spcPts val="0"/>
              </a:spcBef>
            </a:pPr>
            <a:r>
              <a:rPr lang="en-AU" sz="1200"/>
              <a:t>Source: </a:t>
            </a:r>
            <a:r>
              <a:rPr lang="en-AU" sz="1200">
                <a:hlinkClick r:id="rId2"/>
              </a:rPr>
              <a:t>UNHCR</a:t>
            </a:r>
            <a:endParaRPr lang="en-AU" sz="1200"/>
          </a:p>
        </p:txBody>
      </p:sp>
      <p:sp>
        <p:nvSpPr>
          <p:cNvPr id="2" name="Text Placeholder 1" descr="A woman sitting on a stool looks out from her shelter in a Rohingya refugee camp in Cox’s Bazar.">
            <a:extLst>
              <a:ext uri="{FF2B5EF4-FFF2-40B4-BE49-F238E27FC236}">
                <a16:creationId xmlns:a16="http://schemas.microsoft.com/office/drawing/2014/main" id="{E60057C6-727A-4599-847A-D5ECD661616C}"/>
              </a:ext>
            </a:extLst>
          </p:cNvPr>
          <p:cNvSpPr>
            <a:spLocks noGrp="1"/>
          </p:cNvSpPr>
          <p:nvPr>
            <p:ph type="body" sz="quarter" idx="11"/>
          </p:nvPr>
        </p:nvSpPr>
        <p:spPr/>
        <p:txBody>
          <a:bodyPr lIns="91440" tIns="45720" rIns="91440" bIns="45720" anchor="t">
            <a:noAutofit/>
          </a:bodyPr>
          <a:lstStyle/>
          <a:p>
            <a:r>
              <a:rPr lang="en-AU" sz="1000"/>
              <a:t>Jamila looks out from her shelter in a Rohingya refugee camp in Cox’s Bazar, Bangladesh. Photo: </a:t>
            </a:r>
            <a:r>
              <a:rPr lang="en-AU" sz="1000" err="1"/>
              <a:t>Inmanuel</a:t>
            </a:r>
            <a:r>
              <a:rPr lang="en-AU" sz="1000"/>
              <a:t> Biswas/Caritas Bangladesh</a:t>
            </a:r>
          </a:p>
        </p:txBody>
      </p:sp>
      <p:sp>
        <p:nvSpPr>
          <p:cNvPr id="19" name="Title 4">
            <a:extLst>
              <a:ext uri="{FF2B5EF4-FFF2-40B4-BE49-F238E27FC236}">
                <a16:creationId xmlns:a16="http://schemas.microsoft.com/office/drawing/2014/main" id="{F8539608-7D5A-B098-57A8-925A67E497A5}"/>
              </a:ext>
            </a:extLst>
          </p:cNvPr>
          <p:cNvSpPr>
            <a:spLocks noGrp="1"/>
          </p:cNvSpPr>
          <p:nvPr>
            <p:ph type="title"/>
          </p:nvPr>
        </p:nvSpPr>
        <p:spPr/>
        <p:txBody>
          <a:bodyPr/>
          <a:lstStyle/>
          <a:p>
            <a:r>
              <a:rPr lang="en-US"/>
              <a:t>FACTS</a:t>
            </a:r>
          </a:p>
        </p:txBody>
      </p:sp>
      <p:pic>
        <p:nvPicPr>
          <p:cNvPr id="25" name="Picture Placeholder 24" descr="A women sits, starring out the window">
            <a:extLst>
              <a:ext uri="{FF2B5EF4-FFF2-40B4-BE49-F238E27FC236}">
                <a16:creationId xmlns:a16="http://schemas.microsoft.com/office/drawing/2014/main" id="{4C102352-23C8-48DA-8D00-07AEE9E9323C}"/>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27726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D0FA-8E5F-4C5B-A43B-671439E9A24D}"/>
              </a:ext>
            </a:extLst>
          </p:cNvPr>
          <p:cNvSpPr>
            <a:spLocks noGrp="1"/>
          </p:cNvSpPr>
          <p:nvPr>
            <p:ph type="title"/>
          </p:nvPr>
        </p:nvSpPr>
        <p:spPr/>
        <p:txBody>
          <a:bodyPr/>
          <a:lstStyle/>
          <a:p>
            <a:r>
              <a:rPr lang="en-AU">
                <a:solidFill>
                  <a:schemeClr val="bg1"/>
                </a:solidFill>
              </a:rPr>
              <a:t>Which countries are Refugees from?</a:t>
            </a:r>
          </a:p>
        </p:txBody>
      </p:sp>
      <p:sp>
        <p:nvSpPr>
          <p:cNvPr id="3" name="Text Placeholder 2">
            <a:extLst>
              <a:ext uri="{FF2B5EF4-FFF2-40B4-BE49-F238E27FC236}">
                <a16:creationId xmlns:a16="http://schemas.microsoft.com/office/drawing/2014/main" id="{3435E7C3-A6A0-44DE-AFDC-48540859D5B3}"/>
              </a:ext>
            </a:extLst>
          </p:cNvPr>
          <p:cNvSpPr>
            <a:spLocks noGrp="1"/>
          </p:cNvSpPr>
          <p:nvPr>
            <p:ph type="body" sz="quarter" idx="10"/>
          </p:nvPr>
        </p:nvSpPr>
        <p:spPr>
          <a:xfrm>
            <a:off x="479377" y="1601416"/>
            <a:ext cx="6938300" cy="4347864"/>
          </a:xfrm>
        </p:spPr>
        <p:txBody>
          <a:bodyPr lIns="91440" tIns="45720" rIns="91440" bIns="45720" anchor="t"/>
          <a:lstStyle/>
          <a:p>
            <a:pPr>
              <a:lnSpc>
                <a:spcPct val="110000"/>
              </a:lnSpc>
              <a:spcBef>
                <a:spcPts val="0"/>
              </a:spcBef>
              <a:spcAft>
                <a:spcPts val="600"/>
              </a:spcAft>
            </a:pPr>
            <a:r>
              <a:rPr lang="en-US" sz="2800"/>
              <a:t>52% of the world's refugees come from just three countries.</a:t>
            </a:r>
          </a:p>
          <a:p>
            <a:pPr>
              <a:lnSpc>
                <a:spcPct val="110000"/>
              </a:lnSpc>
              <a:spcBef>
                <a:spcPts val="0"/>
              </a:spcBef>
              <a:spcAft>
                <a:spcPts val="600"/>
              </a:spcAft>
            </a:pPr>
            <a:endParaRPr lang="en-US" sz="2800"/>
          </a:p>
          <a:p>
            <a:pPr>
              <a:lnSpc>
                <a:spcPct val="110000"/>
              </a:lnSpc>
              <a:spcBef>
                <a:spcPts val="0"/>
              </a:spcBef>
              <a:spcAft>
                <a:spcPts val="600"/>
              </a:spcAft>
            </a:pPr>
            <a:endParaRPr lang="en-US" sz="2800"/>
          </a:p>
          <a:p>
            <a:pPr>
              <a:lnSpc>
                <a:spcPct val="110000"/>
              </a:lnSpc>
              <a:spcBef>
                <a:spcPts val="0"/>
              </a:spcBef>
              <a:spcAft>
                <a:spcPts val="600"/>
              </a:spcAft>
            </a:pPr>
            <a:endParaRPr lang="en-AU" sz="2800"/>
          </a:p>
          <a:p>
            <a:pPr>
              <a:lnSpc>
                <a:spcPct val="110000"/>
              </a:lnSpc>
              <a:spcBef>
                <a:spcPts val="0"/>
              </a:spcBef>
              <a:spcAft>
                <a:spcPts val="600"/>
              </a:spcAft>
            </a:pPr>
            <a:endParaRPr lang="en-AU" sz="2800"/>
          </a:p>
          <a:p>
            <a:pPr>
              <a:lnSpc>
                <a:spcPct val="110000"/>
              </a:lnSpc>
              <a:spcBef>
                <a:spcPts val="0"/>
              </a:spcBef>
              <a:spcAft>
                <a:spcPts val="600"/>
              </a:spcAft>
            </a:pPr>
            <a:endParaRPr lang="en-AU" sz="1200"/>
          </a:p>
          <a:p>
            <a:pPr>
              <a:lnSpc>
                <a:spcPct val="110000"/>
              </a:lnSpc>
              <a:spcBef>
                <a:spcPts val="0"/>
              </a:spcBef>
              <a:spcAft>
                <a:spcPts val="600"/>
              </a:spcAft>
            </a:pPr>
            <a:endParaRPr lang="en-AU" sz="1200"/>
          </a:p>
          <a:p>
            <a:pPr>
              <a:lnSpc>
                <a:spcPct val="110000"/>
              </a:lnSpc>
              <a:spcBef>
                <a:spcPts val="0"/>
              </a:spcBef>
              <a:spcAft>
                <a:spcPts val="600"/>
              </a:spcAft>
            </a:pPr>
            <a:endParaRPr lang="en-AU" sz="1200"/>
          </a:p>
          <a:p>
            <a:pPr>
              <a:lnSpc>
                <a:spcPct val="110000"/>
              </a:lnSpc>
              <a:spcBef>
                <a:spcPts val="0"/>
              </a:spcBef>
              <a:spcAft>
                <a:spcPts val="600"/>
              </a:spcAft>
            </a:pPr>
            <a:r>
              <a:rPr lang="en-AU" sz="1200"/>
              <a:t>Source: </a:t>
            </a:r>
            <a:r>
              <a:rPr lang="en-AU" sz="1200">
                <a:solidFill>
                  <a:srgbClr val="3296EE"/>
                </a:solidFill>
                <a:hlinkClick r:id="rId2"/>
              </a:rPr>
              <a:t>UNHCR</a:t>
            </a:r>
            <a:endParaRPr lang="en-AU"/>
          </a:p>
        </p:txBody>
      </p:sp>
      <p:graphicFrame>
        <p:nvGraphicFramePr>
          <p:cNvPr id="4" name="Table 3">
            <a:extLst>
              <a:ext uri="{FF2B5EF4-FFF2-40B4-BE49-F238E27FC236}">
                <a16:creationId xmlns:a16="http://schemas.microsoft.com/office/drawing/2014/main" id="{7C32AB57-A5A1-4796-9FCE-24B0845C9065}"/>
              </a:ext>
            </a:extLst>
          </p:cNvPr>
          <p:cNvGraphicFramePr>
            <a:graphicFrameLocks noGrp="1"/>
          </p:cNvGraphicFramePr>
          <p:nvPr>
            <p:extLst>
              <p:ext uri="{D42A27DB-BD31-4B8C-83A1-F6EECF244321}">
                <p14:modId xmlns:p14="http://schemas.microsoft.com/office/powerpoint/2010/main" val="1320373633"/>
              </p:ext>
            </p:extLst>
          </p:nvPr>
        </p:nvGraphicFramePr>
        <p:xfrm>
          <a:off x="621106" y="2805704"/>
          <a:ext cx="7589594" cy="1554480"/>
        </p:xfrm>
        <a:graphic>
          <a:graphicData uri="http://schemas.openxmlformats.org/drawingml/2006/table">
            <a:tbl>
              <a:tblPr/>
              <a:tblGrid>
                <a:gridCol w="4118544">
                  <a:extLst>
                    <a:ext uri="{9D8B030D-6E8A-4147-A177-3AD203B41FA5}">
                      <a16:colId xmlns:a16="http://schemas.microsoft.com/office/drawing/2014/main" val="2675150843"/>
                    </a:ext>
                  </a:extLst>
                </a:gridCol>
                <a:gridCol w="3471050">
                  <a:extLst>
                    <a:ext uri="{9D8B030D-6E8A-4147-A177-3AD203B41FA5}">
                      <a16:colId xmlns:a16="http://schemas.microsoft.com/office/drawing/2014/main" val="3116121888"/>
                    </a:ext>
                  </a:extLst>
                </a:gridCol>
              </a:tblGrid>
              <a:tr h="0">
                <a:tc>
                  <a:txBody>
                    <a:bodyPr/>
                    <a:lstStyle/>
                    <a:p>
                      <a:pPr marL="457200" indent="-457200" algn="l" fontAlgn="t">
                        <a:buFont typeface="Arial" panose="020B0604020202020204" pitchFamily="34" charset="0"/>
                        <a:buChar char="•"/>
                      </a:pPr>
                      <a:r>
                        <a:rPr lang="en-AU" sz="2800">
                          <a:effectLst/>
                        </a:rPr>
                        <a:t>Syrian Arab Republic</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a:noFill/>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t"/>
                      <a:r>
                        <a:rPr lang="en-AU" sz="2800">
                          <a:effectLst/>
                        </a:rPr>
                        <a:t>6.8 million</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a:noFill/>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72366637"/>
                  </a:ext>
                </a:extLst>
              </a:tr>
              <a:tr h="0">
                <a:tc>
                  <a:txBody>
                    <a:bodyPr/>
                    <a:lstStyle/>
                    <a:p>
                      <a:pPr marL="457200" indent="-457200" algn="l" fontAlgn="t">
                        <a:buFont typeface="Arial" panose="020B0604020202020204" pitchFamily="34" charset="0"/>
                        <a:buChar char="•"/>
                      </a:pPr>
                      <a:r>
                        <a:rPr lang="en-AU" sz="2800">
                          <a:effectLst/>
                        </a:rPr>
                        <a:t>Ukraine</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t"/>
                      <a:r>
                        <a:rPr lang="en-AU" sz="2800">
                          <a:effectLst/>
                        </a:rPr>
                        <a:t>5.7 million</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84590627"/>
                  </a:ext>
                </a:extLst>
              </a:tr>
              <a:tr h="0">
                <a:tc>
                  <a:txBody>
                    <a:bodyPr/>
                    <a:lstStyle/>
                    <a:p>
                      <a:pPr marL="457200" indent="-457200" algn="l" fontAlgn="t">
                        <a:buFont typeface="Arial" panose="020B0604020202020204" pitchFamily="34" charset="0"/>
                        <a:buChar char="•"/>
                      </a:pPr>
                      <a:r>
                        <a:rPr lang="en-AU" sz="2800">
                          <a:effectLst/>
                        </a:rPr>
                        <a:t>Afghanistan</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t"/>
                      <a:r>
                        <a:rPr lang="en-AU" sz="2800">
                          <a:effectLst/>
                        </a:rPr>
                        <a:t>5.7 million</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98270691"/>
                  </a:ext>
                </a:extLst>
              </a:tr>
            </a:tbl>
          </a:graphicData>
        </a:graphic>
      </p:graphicFrame>
      <p:pic>
        <p:nvPicPr>
          <p:cNvPr id="6" name="Picture 5" descr="A person wearing a winter coat with a red vest with the word caritas on the back speak with a woman hugging a child ourside.">
            <a:extLst>
              <a:ext uri="{FF2B5EF4-FFF2-40B4-BE49-F238E27FC236}">
                <a16:creationId xmlns:a16="http://schemas.microsoft.com/office/drawing/2014/main" id="{890C5854-F5F3-4929-8D64-B97D34FF9C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62496" y="1511355"/>
            <a:ext cx="4277053" cy="3835290"/>
          </a:xfrm>
          <a:prstGeom prst="rect">
            <a:avLst/>
          </a:prstGeom>
        </p:spPr>
      </p:pic>
      <p:sp>
        <p:nvSpPr>
          <p:cNvPr id="7" name="Rectangle 6">
            <a:extLst>
              <a:ext uri="{FF2B5EF4-FFF2-40B4-BE49-F238E27FC236}">
                <a16:creationId xmlns:a16="http://schemas.microsoft.com/office/drawing/2014/main" id="{9C3CE980-DFC9-49A8-9E01-DA9CAA94D21F}"/>
              </a:ext>
            </a:extLst>
          </p:cNvPr>
          <p:cNvSpPr/>
          <p:nvPr/>
        </p:nvSpPr>
        <p:spPr>
          <a:xfrm>
            <a:off x="7362496" y="5458245"/>
            <a:ext cx="4277054" cy="400110"/>
          </a:xfrm>
          <a:prstGeom prst="rect">
            <a:avLst/>
          </a:prstGeom>
        </p:spPr>
        <p:txBody>
          <a:bodyPr wrap="square">
            <a:spAutoFit/>
          </a:bodyPr>
          <a:lstStyle/>
          <a:p>
            <a:r>
              <a:rPr lang="en-US" sz="1000"/>
              <a:t>Ukrainian refugees fleeing across the border to Poland. Photo: Caritas Poland</a:t>
            </a:r>
            <a:endParaRPr lang="en-AU" sz="1000"/>
          </a:p>
        </p:txBody>
      </p:sp>
    </p:spTree>
    <p:extLst>
      <p:ext uri="{BB962C8B-B14F-4D97-AF65-F5344CB8AC3E}">
        <p14:creationId xmlns:p14="http://schemas.microsoft.com/office/powerpoint/2010/main" val="2996893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D0FA-8E5F-4C5B-A43B-671439E9A24D}"/>
              </a:ext>
            </a:extLst>
          </p:cNvPr>
          <p:cNvSpPr>
            <a:spLocks noGrp="1"/>
          </p:cNvSpPr>
          <p:nvPr>
            <p:ph type="title"/>
          </p:nvPr>
        </p:nvSpPr>
        <p:spPr/>
        <p:txBody>
          <a:bodyPr/>
          <a:lstStyle/>
          <a:p>
            <a:r>
              <a:rPr lang="en-AU">
                <a:solidFill>
                  <a:schemeClr val="bg1"/>
                </a:solidFill>
              </a:rPr>
              <a:t>Which countries are Refugees going to?</a:t>
            </a:r>
          </a:p>
        </p:txBody>
      </p:sp>
      <p:sp>
        <p:nvSpPr>
          <p:cNvPr id="3" name="Text Placeholder 2">
            <a:extLst>
              <a:ext uri="{FF2B5EF4-FFF2-40B4-BE49-F238E27FC236}">
                <a16:creationId xmlns:a16="http://schemas.microsoft.com/office/drawing/2014/main" id="{3435E7C3-A6A0-44DE-AFDC-48540859D5B3}"/>
              </a:ext>
            </a:extLst>
          </p:cNvPr>
          <p:cNvSpPr>
            <a:spLocks noGrp="1"/>
          </p:cNvSpPr>
          <p:nvPr>
            <p:ph type="body" sz="quarter" idx="10"/>
          </p:nvPr>
        </p:nvSpPr>
        <p:spPr>
          <a:xfrm>
            <a:off x="479377" y="1601416"/>
            <a:ext cx="6528396" cy="4347864"/>
          </a:xfrm>
        </p:spPr>
        <p:txBody>
          <a:bodyPr lIns="91440" tIns="45720" rIns="91440" bIns="45720" anchor="t"/>
          <a:lstStyle/>
          <a:p>
            <a:pPr>
              <a:lnSpc>
                <a:spcPct val="110000"/>
              </a:lnSpc>
              <a:spcBef>
                <a:spcPts val="0"/>
              </a:spcBef>
              <a:spcAft>
                <a:spcPts val="600"/>
              </a:spcAft>
            </a:pPr>
            <a:r>
              <a:rPr lang="en-US" sz="2800"/>
              <a:t>38% of all refugees are living in five countries:</a:t>
            </a:r>
          </a:p>
          <a:p>
            <a:pPr>
              <a:lnSpc>
                <a:spcPct val="110000"/>
              </a:lnSpc>
              <a:spcBef>
                <a:spcPts val="0"/>
              </a:spcBef>
              <a:spcAft>
                <a:spcPts val="600"/>
              </a:spcAft>
            </a:pPr>
            <a:endParaRPr lang="en-US" sz="2800"/>
          </a:p>
          <a:p>
            <a:pPr>
              <a:lnSpc>
                <a:spcPct val="110000"/>
              </a:lnSpc>
              <a:spcBef>
                <a:spcPts val="0"/>
              </a:spcBef>
              <a:spcAft>
                <a:spcPts val="600"/>
              </a:spcAft>
            </a:pPr>
            <a:endParaRPr lang="en-US" sz="2800"/>
          </a:p>
          <a:p>
            <a:pPr>
              <a:lnSpc>
                <a:spcPct val="110000"/>
              </a:lnSpc>
              <a:spcBef>
                <a:spcPts val="0"/>
              </a:spcBef>
              <a:spcAft>
                <a:spcPts val="600"/>
              </a:spcAft>
            </a:pPr>
            <a:endParaRPr lang="en-US" sz="2800"/>
          </a:p>
          <a:p>
            <a:pPr>
              <a:lnSpc>
                <a:spcPct val="110000"/>
              </a:lnSpc>
              <a:spcBef>
                <a:spcPts val="0"/>
              </a:spcBef>
              <a:spcAft>
                <a:spcPts val="600"/>
              </a:spcAft>
            </a:pPr>
            <a:endParaRPr lang="en-US" sz="2800"/>
          </a:p>
          <a:p>
            <a:pPr>
              <a:lnSpc>
                <a:spcPct val="110000"/>
              </a:lnSpc>
              <a:spcBef>
                <a:spcPts val="0"/>
              </a:spcBef>
              <a:spcAft>
                <a:spcPts val="600"/>
              </a:spcAft>
            </a:pPr>
            <a:endParaRPr lang="en-US" sz="2800"/>
          </a:p>
          <a:p>
            <a:pPr>
              <a:lnSpc>
                <a:spcPct val="110000"/>
              </a:lnSpc>
              <a:spcBef>
                <a:spcPts val="0"/>
              </a:spcBef>
              <a:spcAft>
                <a:spcPts val="600"/>
              </a:spcAft>
            </a:pPr>
            <a:endParaRPr lang="en-AU" sz="1200"/>
          </a:p>
          <a:p>
            <a:pPr>
              <a:lnSpc>
                <a:spcPct val="110000"/>
              </a:lnSpc>
              <a:spcBef>
                <a:spcPts val="0"/>
              </a:spcBef>
              <a:spcAft>
                <a:spcPts val="600"/>
              </a:spcAft>
            </a:pPr>
            <a:endParaRPr lang="en-AU" sz="1200"/>
          </a:p>
          <a:p>
            <a:pPr>
              <a:lnSpc>
                <a:spcPct val="110000"/>
              </a:lnSpc>
              <a:spcBef>
                <a:spcPts val="0"/>
              </a:spcBef>
              <a:spcAft>
                <a:spcPts val="600"/>
              </a:spcAft>
            </a:pPr>
            <a:r>
              <a:rPr lang="en-AU" sz="1200"/>
              <a:t>Source: </a:t>
            </a:r>
            <a:r>
              <a:rPr lang="en-AU" sz="1200">
                <a:solidFill>
                  <a:srgbClr val="3296EE"/>
                </a:solidFill>
                <a:hlinkClick r:id="rId2"/>
              </a:rPr>
              <a:t>UNHCR</a:t>
            </a:r>
            <a:endParaRPr lang="en-US"/>
          </a:p>
          <a:p>
            <a:pPr>
              <a:lnSpc>
                <a:spcPct val="110000"/>
              </a:lnSpc>
              <a:spcBef>
                <a:spcPts val="0"/>
              </a:spcBef>
              <a:spcAft>
                <a:spcPts val="600"/>
              </a:spcAft>
            </a:pPr>
            <a:endParaRPr lang="en-AU" sz="2800"/>
          </a:p>
        </p:txBody>
      </p:sp>
      <p:graphicFrame>
        <p:nvGraphicFramePr>
          <p:cNvPr id="4" name="Table 3">
            <a:extLst>
              <a:ext uri="{FF2B5EF4-FFF2-40B4-BE49-F238E27FC236}">
                <a16:creationId xmlns:a16="http://schemas.microsoft.com/office/drawing/2014/main" id="{7C32AB57-A5A1-4796-9FCE-24B0845C9065}"/>
              </a:ext>
            </a:extLst>
          </p:cNvPr>
          <p:cNvGraphicFramePr>
            <a:graphicFrameLocks noGrp="1"/>
          </p:cNvGraphicFramePr>
          <p:nvPr>
            <p:extLst>
              <p:ext uri="{D42A27DB-BD31-4B8C-83A1-F6EECF244321}">
                <p14:modId xmlns:p14="http://schemas.microsoft.com/office/powerpoint/2010/main" val="1350554041"/>
              </p:ext>
            </p:extLst>
          </p:nvPr>
        </p:nvGraphicFramePr>
        <p:xfrm>
          <a:off x="677925" y="2704717"/>
          <a:ext cx="6213670" cy="2590800"/>
        </p:xfrm>
        <a:graphic>
          <a:graphicData uri="http://schemas.openxmlformats.org/drawingml/2006/table">
            <a:tbl>
              <a:tblPr/>
              <a:tblGrid>
                <a:gridCol w="4386742">
                  <a:extLst>
                    <a:ext uri="{9D8B030D-6E8A-4147-A177-3AD203B41FA5}">
                      <a16:colId xmlns:a16="http://schemas.microsoft.com/office/drawing/2014/main" val="2675150843"/>
                    </a:ext>
                  </a:extLst>
                </a:gridCol>
                <a:gridCol w="1826928">
                  <a:extLst>
                    <a:ext uri="{9D8B030D-6E8A-4147-A177-3AD203B41FA5}">
                      <a16:colId xmlns:a16="http://schemas.microsoft.com/office/drawing/2014/main" val="3116121888"/>
                    </a:ext>
                  </a:extLst>
                </a:gridCol>
              </a:tblGrid>
              <a:tr h="0">
                <a:tc>
                  <a:txBody>
                    <a:bodyPr/>
                    <a:lstStyle/>
                    <a:p>
                      <a:pPr marL="457200" indent="-457200" algn="l" fontAlgn="t">
                        <a:buFont typeface="Arial" panose="020B0604020202020204" pitchFamily="34" charset="0"/>
                        <a:buChar char="•"/>
                      </a:pPr>
                      <a:r>
                        <a:rPr lang="en-AU" sz="2800" dirty="0">
                          <a:effectLst/>
                        </a:rPr>
                        <a:t>Türkiye</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a:noFill/>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l" fontAlgn="t">
                        <a:buFont typeface="Arial" panose="020B0604020202020204" pitchFamily="34" charset="0"/>
                        <a:buNone/>
                      </a:pPr>
                      <a:r>
                        <a:rPr lang="en-AU" sz="2800" dirty="0">
                          <a:effectLst/>
                        </a:rPr>
                        <a:t>3.6 million</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a:noFill/>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72366637"/>
                  </a:ext>
                </a:extLst>
              </a:tr>
              <a:tr h="0">
                <a:tc>
                  <a:txBody>
                    <a:bodyPr/>
                    <a:lstStyle/>
                    <a:p>
                      <a:pPr marL="457200" indent="-457200" algn="l" fontAlgn="t">
                        <a:buFont typeface="Arial" panose="020B0604020202020204" pitchFamily="34" charset="0"/>
                        <a:buChar char="•"/>
                      </a:pPr>
                      <a:r>
                        <a:rPr lang="en-AU" sz="2800" dirty="0">
                          <a:effectLst/>
                        </a:rPr>
                        <a:t>Islamic Republic of Iran</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l" fontAlgn="t">
                        <a:buFont typeface="Arial" panose="020B0604020202020204" pitchFamily="34" charset="0"/>
                        <a:buNone/>
                      </a:pPr>
                      <a:r>
                        <a:rPr lang="en-AU" sz="2800" dirty="0">
                          <a:effectLst/>
                        </a:rPr>
                        <a:t>3.4 million</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6881393"/>
                  </a:ext>
                </a:extLst>
              </a:tr>
              <a:tr h="0">
                <a:tc>
                  <a:txBody>
                    <a:bodyPr/>
                    <a:lstStyle/>
                    <a:p>
                      <a:pPr marL="457200" indent="-457200" algn="l" fontAlgn="t">
                        <a:buFont typeface="Arial" panose="020B0604020202020204" pitchFamily="34" charset="0"/>
                        <a:buChar char="•"/>
                      </a:pPr>
                      <a:r>
                        <a:rPr lang="en-AU" sz="2800" dirty="0">
                          <a:effectLst/>
                        </a:rPr>
                        <a:t>Colombia</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l" fontAlgn="t">
                        <a:buFont typeface="Arial" panose="020B0604020202020204" pitchFamily="34" charset="0"/>
                        <a:buNone/>
                      </a:pPr>
                      <a:r>
                        <a:rPr lang="en-AU" sz="2800" dirty="0">
                          <a:effectLst/>
                        </a:rPr>
                        <a:t>2.5 million</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84590627"/>
                  </a:ext>
                </a:extLst>
              </a:tr>
              <a:tr h="0">
                <a:tc>
                  <a:txBody>
                    <a:bodyPr/>
                    <a:lstStyle/>
                    <a:p>
                      <a:pPr marL="457200" indent="-457200" algn="l" fontAlgn="t">
                        <a:buFont typeface="Arial" panose="020B0604020202020204" pitchFamily="34" charset="0"/>
                        <a:buChar char="•"/>
                      </a:pPr>
                      <a:r>
                        <a:rPr lang="en-AU" sz="2800" dirty="0">
                          <a:effectLst/>
                        </a:rPr>
                        <a:t>Germany</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l" fontAlgn="t">
                        <a:buFont typeface="Arial" panose="020B0604020202020204" pitchFamily="34" charset="0"/>
                        <a:buNone/>
                      </a:pPr>
                      <a:r>
                        <a:rPr lang="en-AU" sz="2800" dirty="0">
                          <a:effectLst/>
                        </a:rPr>
                        <a:t>2.1 million</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98270691"/>
                  </a:ext>
                </a:extLst>
              </a:tr>
              <a:tr h="0">
                <a:tc>
                  <a:txBody>
                    <a:bodyPr/>
                    <a:lstStyle/>
                    <a:p>
                      <a:pPr marL="457200" indent="-457200" algn="l" fontAlgn="t">
                        <a:buFont typeface="Arial" panose="020B0604020202020204" pitchFamily="34" charset="0"/>
                        <a:buChar char="•"/>
                      </a:pPr>
                      <a:r>
                        <a:rPr lang="en-AU" sz="2800" dirty="0">
                          <a:effectLst/>
                        </a:rPr>
                        <a:t>Pakistan</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l" fontAlgn="t">
                        <a:buFont typeface="Arial" panose="020B0604020202020204" pitchFamily="34" charset="0"/>
                        <a:buNone/>
                      </a:pPr>
                      <a:r>
                        <a:rPr lang="en-AU" sz="2800" dirty="0">
                          <a:effectLst/>
                        </a:rPr>
                        <a:t>1.7 million</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34094516"/>
                  </a:ext>
                </a:extLst>
              </a:tr>
            </a:tbl>
          </a:graphicData>
        </a:graphic>
      </p:graphicFrame>
      <p:pic>
        <p:nvPicPr>
          <p:cNvPr id="7" name="Picture 6" descr="3 children walk along a dusty path lined with a row of temporary shelters along the left.">
            <a:extLst>
              <a:ext uri="{FF2B5EF4-FFF2-40B4-BE49-F238E27FC236}">
                <a16:creationId xmlns:a16="http://schemas.microsoft.com/office/drawing/2014/main" id="{7242F556-2B1D-48FF-95A8-2258FD636B1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62496" y="1442545"/>
            <a:ext cx="4277053" cy="3972910"/>
          </a:xfrm>
          <a:prstGeom prst="rect">
            <a:avLst/>
          </a:prstGeom>
        </p:spPr>
      </p:pic>
      <p:sp>
        <p:nvSpPr>
          <p:cNvPr id="8" name="Rectangle 7">
            <a:extLst>
              <a:ext uri="{FF2B5EF4-FFF2-40B4-BE49-F238E27FC236}">
                <a16:creationId xmlns:a16="http://schemas.microsoft.com/office/drawing/2014/main" id="{2075BDAF-EF34-42CA-BF25-3E606112FAAC}"/>
              </a:ext>
            </a:extLst>
          </p:cNvPr>
          <p:cNvSpPr/>
          <p:nvPr/>
        </p:nvSpPr>
        <p:spPr>
          <a:xfrm>
            <a:off x="7362496" y="5458245"/>
            <a:ext cx="4277054" cy="400110"/>
          </a:xfrm>
          <a:prstGeom prst="rect">
            <a:avLst/>
          </a:prstGeom>
        </p:spPr>
        <p:txBody>
          <a:bodyPr wrap="square">
            <a:spAutoFit/>
          </a:bodyPr>
          <a:lstStyle/>
          <a:p>
            <a:r>
              <a:rPr lang="en-AU" sz="1000"/>
              <a:t>A refugee camp in </a:t>
            </a:r>
            <a:r>
              <a:rPr lang="en-AU" sz="1000" err="1"/>
              <a:t>Türkiye</a:t>
            </a:r>
            <a:r>
              <a:rPr lang="en-AU" sz="1000"/>
              <a:t> hosting Syrian refugees. Photo: </a:t>
            </a:r>
            <a:r>
              <a:rPr lang="en-AU" sz="1000" err="1"/>
              <a:t>Procyk</a:t>
            </a:r>
            <a:r>
              <a:rPr lang="en-AU" sz="1000"/>
              <a:t> Radek /Shutterstock.com</a:t>
            </a:r>
          </a:p>
        </p:txBody>
      </p:sp>
    </p:spTree>
    <p:extLst>
      <p:ext uri="{BB962C8B-B14F-4D97-AF65-F5344CB8AC3E}">
        <p14:creationId xmlns:p14="http://schemas.microsoft.com/office/powerpoint/2010/main" val="2235819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BC8960-825B-D7C0-CB38-41FBDB9EF48A}"/>
              </a:ext>
            </a:extLst>
          </p:cNvPr>
          <p:cNvSpPr>
            <a:spLocks noGrp="1"/>
          </p:cNvSpPr>
          <p:nvPr>
            <p:ph type="body" sz="quarter" idx="10"/>
          </p:nvPr>
        </p:nvSpPr>
        <p:spPr>
          <a:xfrm>
            <a:off x="1023482" y="944465"/>
            <a:ext cx="10145037" cy="4597917"/>
          </a:xfrm>
        </p:spPr>
        <p:txBody>
          <a:bodyPr lIns="91440" tIns="45720" rIns="91440" bIns="45720" anchor="ctr"/>
          <a:lstStyle/>
          <a:p>
            <a:pPr algn="ctr">
              <a:lnSpc>
                <a:spcPct val="100000"/>
              </a:lnSpc>
              <a:spcBef>
                <a:spcPts val="0"/>
              </a:spcBef>
              <a:spcAft>
                <a:spcPts val="1200"/>
              </a:spcAft>
            </a:pPr>
            <a:r>
              <a:rPr lang="en-US" sz="4000" b="1">
                <a:latin typeface="Garamond"/>
                <a:ea typeface="Tahoma"/>
              </a:rPr>
              <a:t>"We are obliged to respect the right of all individuals to find a place that meets their basic needs and those of their families, and where they can find personal fulfilment."</a:t>
            </a:r>
          </a:p>
          <a:p>
            <a:pPr algn="r">
              <a:lnSpc>
                <a:spcPct val="100000"/>
              </a:lnSpc>
              <a:spcBef>
                <a:spcPts val="0"/>
              </a:spcBef>
              <a:spcAft>
                <a:spcPts val="1200"/>
              </a:spcAft>
            </a:pPr>
            <a:r>
              <a:rPr lang="en-US" sz="2800">
                <a:latin typeface="Garamond"/>
                <a:ea typeface="Tahoma"/>
              </a:rPr>
              <a:t>Pope Francis, </a:t>
            </a:r>
            <a:r>
              <a:rPr lang="en-US" sz="2800" i="1">
                <a:latin typeface="Garamond"/>
                <a:ea typeface="Tahoma"/>
              </a:rPr>
              <a:t>Fratelli Tutti </a:t>
            </a:r>
            <a:r>
              <a:rPr lang="en-US" sz="2800">
                <a:latin typeface="Garamond"/>
                <a:ea typeface="Tahoma"/>
              </a:rPr>
              <a:t>n129</a:t>
            </a:r>
          </a:p>
        </p:txBody>
      </p:sp>
    </p:spTree>
    <p:extLst>
      <p:ext uri="{BB962C8B-B14F-4D97-AF65-F5344CB8AC3E}">
        <p14:creationId xmlns:p14="http://schemas.microsoft.com/office/powerpoint/2010/main" val="1967144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FEA5C-88A1-4933-B93B-5D07586C99B9}"/>
              </a:ext>
            </a:extLst>
          </p:cNvPr>
          <p:cNvSpPr>
            <a:spLocks noGrp="1"/>
          </p:cNvSpPr>
          <p:nvPr>
            <p:ph type="title"/>
          </p:nvPr>
        </p:nvSpPr>
        <p:spPr/>
        <p:txBody>
          <a:bodyPr/>
          <a:lstStyle/>
          <a:p>
            <a:r>
              <a:rPr lang="en-AU">
                <a:solidFill>
                  <a:schemeClr val="bg1"/>
                </a:solidFill>
              </a:rPr>
              <a:t>Reflect – A Catholic perspective</a:t>
            </a:r>
          </a:p>
        </p:txBody>
      </p:sp>
      <p:sp>
        <p:nvSpPr>
          <p:cNvPr id="3" name="Text Placeholder 2">
            <a:extLst>
              <a:ext uri="{FF2B5EF4-FFF2-40B4-BE49-F238E27FC236}">
                <a16:creationId xmlns:a16="http://schemas.microsoft.com/office/drawing/2014/main" id="{CBBF4648-8DE4-49E9-9896-DAF6AF99CD1E}"/>
              </a:ext>
            </a:extLst>
          </p:cNvPr>
          <p:cNvSpPr>
            <a:spLocks noGrp="1"/>
          </p:cNvSpPr>
          <p:nvPr>
            <p:ph type="body" sz="quarter" idx="10"/>
          </p:nvPr>
        </p:nvSpPr>
        <p:spPr/>
        <p:txBody>
          <a:bodyPr/>
          <a:lstStyle/>
          <a:p>
            <a:pPr>
              <a:lnSpc>
                <a:spcPct val="110000"/>
              </a:lnSpc>
              <a:spcBef>
                <a:spcPts val="0"/>
              </a:spcBef>
              <a:spcAft>
                <a:spcPts val="1200"/>
              </a:spcAft>
            </a:pPr>
            <a:r>
              <a:rPr lang="en-US" sz="2800"/>
              <a:t>Read </a:t>
            </a:r>
            <a:r>
              <a:rPr lang="en-US" sz="2800" b="1"/>
              <a:t>Matt 2:13–15 </a:t>
            </a:r>
          </a:p>
          <a:p>
            <a:pPr marL="457200" indent="-457200">
              <a:lnSpc>
                <a:spcPct val="110000"/>
              </a:lnSpc>
              <a:spcBef>
                <a:spcPts val="0"/>
              </a:spcBef>
              <a:spcAft>
                <a:spcPts val="1200"/>
              </a:spcAft>
              <a:buFont typeface="Arial" panose="020B0604020202020204" pitchFamily="34" charset="0"/>
              <a:buChar char="•"/>
            </a:pPr>
            <a:r>
              <a:rPr lang="en-US" sz="2800"/>
              <a:t>How might Joseph and Mary have felt when they had to leave home to find a safe place?</a:t>
            </a:r>
          </a:p>
          <a:p>
            <a:pPr>
              <a:lnSpc>
                <a:spcPct val="110000"/>
              </a:lnSpc>
              <a:spcBef>
                <a:spcPts val="0"/>
              </a:spcBef>
              <a:spcAft>
                <a:spcPts val="1200"/>
              </a:spcAft>
            </a:pPr>
            <a:r>
              <a:rPr lang="en-US" sz="2800"/>
              <a:t>Read </a:t>
            </a:r>
            <a:r>
              <a:rPr lang="en-US" sz="2800" b="1"/>
              <a:t>Matt 25:31–46</a:t>
            </a:r>
          </a:p>
          <a:p>
            <a:pPr marL="457200" indent="-457200">
              <a:lnSpc>
                <a:spcPct val="110000"/>
              </a:lnSpc>
              <a:spcBef>
                <a:spcPts val="0"/>
              </a:spcBef>
              <a:spcAft>
                <a:spcPts val="1200"/>
              </a:spcAft>
              <a:buFont typeface="Arial" panose="020B0604020202020204" pitchFamily="34" charset="0"/>
              <a:buChar char="•"/>
            </a:pPr>
            <a:r>
              <a:rPr lang="en-US" sz="2800"/>
              <a:t>What might Jesus say today about refugees?</a:t>
            </a:r>
          </a:p>
          <a:p>
            <a:pPr marL="457200" indent="-457200">
              <a:lnSpc>
                <a:spcPct val="110000"/>
              </a:lnSpc>
              <a:spcBef>
                <a:spcPts val="0"/>
              </a:spcBef>
              <a:spcAft>
                <a:spcPts val="1200"/>
              </a:spcAft>
              <a:buFont typeface="Arial" panose="020B0604020202020204" pitchFamily="34" charset="0"/>
              <a:buChar char="•"/>
            </a:pPr>
            <a:r>
              <a:rPr lang="en-US" sz="2800"/>
              <a:t>What Christian values do we demonstrate when we welcome the stranger?</a:t>
            </a:r>
          </a:p>
          <a:p>
            <a:pPr>
              <a:lnSpc>
                <a:spcPct val="110000"/>
              </a:lnSpc>
              <a:spcBef>
                <a:spcPts val="0"/>
              </a:spcBef>
              <a:spcAft>
                <a:spcPts val="1200"/>
              </a:spcAft>
            </a:pPr>
            <a:endParaRPr lang="en-US" sz="2800"/>
          </a:p>
        </p:txBody>
      </p:sp>
    </p:spTree>
    <p:extLst>
      <p:ext uri="{BB962C8B-B14F-4D97-AF65-F5344CB8AC3E}">
        <p14:creationId xmlns:p14="http://schemas.microsoft.com/office/powerpoint/2010/main" val="170733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women pumps water in a refugee camp.">
            <a:extLst>
              <a:ext uri="{FF2B5EF4-FFF2-40B4-BE49-F238E27FC236}">
                <a16:creationId xmlns:a16="http://schemas.microsoft.com/office/drawing/2014/main" id="{F245BAAB-DBA1-46EC-AEE2-D202350B76C9}"/>
              </a:ext>
            </a:extLst>
          </p:cNvPr>
          <p:cNvPicPr>
            <a:picLocks noGrp="1" noChangeAspect="1"/>
          </p:cNvPicPr>
          <p:nvPr>
            <p:ph type="pic" sz="quarter" idx="14"/>
          </p:nvPr>
        </p:nvPicPr>
        <p:blipFill rotWithShape="1">
          <a:blip r:embed="rId2" cstate="print">
            <a:extLst>
              <a:ext uri="{28A0092B-C50C-407E-A947-70E740481C1C}">
                <a14:useLocalDpi xmlns:a14="http://schemas.microsoft.com/office/drawing/2010/main"/>
              </a:ext>
            </a:extLst>
          </a:blip>
          <a:srcRect/>
          <a:stretch/>
        </p:blipFill>
        <p:spPr>
          <a:xfrm>
            <a:off x="6647386" y="1601788"/>
            <a:ext cx="5065189" cy="4056492"/>
          </a:xfrm>
        </p:spPr>
      </p:pic>
      <p:sp>
        <p:nvSpPr>
          <p:cNvPr id="5" name="Text Placeholder 4">
            <a:extLst>
              <a:ext uri="{FF2B5EF4-FFF2-40B4-BE49-F238E27FC236}">
                <a16:creationId xmlns:a16="http://schemas.microsoft.com/office/drawing/2014/main" id="{4D068EEB-5421-893B-7A9F-566ABF35C14C}"/>
              </a:ext>
            </a:extLst>
          </p:cNvPr>
          <p:cNvSpPr>
            <a:spLocks noGrp="1"/>
          </p:cNvSpPr>
          <p:nvPr>
            <p:ph type="body" sz="quarter" idx="10"/>
          </p:nvPr>
        </p:nvSpPr>
        <p:spPr/>
        <p:txBody>
          <a:bodyPr lIns="91440" tIns="45720" rIns="91440" bIns="45720">
            <a:normAutofit/>
          </a:bodyPr>
          <a:lstStyle/>
          <a:p>
            <a:pPr marL="0" indent="0">
              <a:lnSpc>
                <a:spcPct val="110000"/>
              </a:lnSpc>
              <a:spcBef>
                <a:spcPct val="20000"/>
              </a:spcBef>
              <a:spcAft>
                <a:spcPct val="0"/>
              </a:spcAft>
              <a:buNone/>
            </a:pPr>
            <a:r>
              <a:rPr lang="en-AU" sz="2800"/>
              <a:t>Caritas Australia is the Catholic agency for international aid and development. </a:t>
            </a:r>
            <a:br>
              <a:rPr lang="en-US" sz="2800"/>
            </a:br>
            <a:endParaRPr lang="en-US" sz="2800">
              <a:cs typeface="Arial"/>
            </a:endParaRPr>
          </a:p>
        </p:txBody>
      </p:sp>
      <p:sp>
        <p:nvSpPr>
          <p:cNvPr id="2" name="Title 1">
            <a:extLst>
              <a:ext uri="{FF2B5EF4-FFF2-40B4-BE49-F238E27FC236}">
                <a16:creationId xmlns:a16="http://schemas.microsoft.com/office/drawing/2014/main" id="{88982227-30BA-43D6-9F7A-61232EC1FE9A}"/>
              </a:ext>
            </a:extLst>
          </p:cNvPr>
          <p:cNvSpPr>
            <a:spLocks noGrp="1"/>
          </p:cNvSpPr>
          <p:nvPr>
            <p:ph type="title"/>
          </p:nvPr>
        </p:nvSpPr>
        <p:spPr/>
        <p:txBody>
          <a:bodyPr lIns="91440" tIns="45720" rIns="91440" bIns="45720" anchor="ctr">
            <a:normAutofit/>
          </a:bodyPr>
          <a:lstStyle/>
          <a:p>
            <a:r>
              <a:rPr lang="en-US">
                <a:solidFill>
                  <a:schemeClr val="bg1"/>
                </a:solidFill>
              </a:rPr>
              <a:t>Caritas Australia's Response</a:t>
            </a:r>
          </a:p>
        </p:txBody>
      </p:sp>
      <p:sp>
        <p:nvSpPr>
          <p:cNvPr id="11" name="Text Placeholder 1">
            <a:extLst>
              <a:ext uri="{FF2B5EF4-FFF2-40B4-BE49-F238E27FC236}">
                <a16:creationId xmlns:a16="http://schemas.microsoft.com/office/drawing/2014/main" id="{951E4ABF-FE97-44FC-9140-A74AB99EDDB2}"/>
              </a:ext>
            </a:extLst>
          </p:cNvPr>
          <p:cNvSpPr txBox="1">
            <a:spLocks/>
          </p:cNvSpPr>
          <p:nvPr/>
        </p:nvSpPr>
        <p:spPr>
          <a:xfrm>
            <a:off x="6647386" y="5725203"/>
            <a:ext cx="5065189" cy="224078"/>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000"/>
              <a:t>Halima pumps fresh water near her shelter in a Rohingya refugee camp in Cox’s Bazar, Bangladesh. Photo: </a:t>
            </a:r>
            <a:r>
              <a:rPr lang="en-AU" sz="1000" err="1"/>
              <a:t>Inmanuel</a:t>
            </a:r>
            <a:r>
              <a:rPr lang="en-AU" sz="1000"/>
              <a:t> Biswas/Caritas Bangladesh</a:t>
            </a:r>
            <a:endParaRPr lang="en-AU" sz="1000">
              <a:cs typeface="Arial"/>
            </a:endParaRPr>
          </a:p>
        </p:txBody>
      </p:sp>
    </p:spTree>
    <p:extLst>
      <p:ext uri="{BB962C8B-B14F-4D97-AF65-F5344CB8AC3E}">
        <p14:creationId xmlns:p14="http://schemas.microsoft.com/office/powerpoint/2010/main" val="1481553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D068EEB-5421-893B-7A9F-566ABF35C14C}"/>
              </a:ext>
            </a:extLst>
          </p:cNvPr>
          <p:cNvSpPr>
            <a:spLocks noGrp="1"/>
          </p:cNvSpPr>
          <p:nvPr>
            <p:ph type="body" sz="quarter" idx="10"/>
          </p:nvPr>
        </p:nvSpPr>
        <p:spPr>
          <a:xfrm>
            <a:off x="491480" y="1381410"/>
            <a:ext cx="11209039" cy="4347864"/>
          </a:xfrm>
        </p:spPr>
        <p:txBody>
          <a:bodyPr lIns="91440" tIns="45720" rIns="91440" bIns="45720">
            <a:normAutofit/>
          </a:bodyPr>
          <a:lstStyle/>
          <a:p>
            <a:pPr>
              <a:lnSpc>
                <a:spcPct val="110000"/>
              </a:lnSpc>
              <a:spcBef>
                <a:spcPct val="20000"/>
              </a:spcBef>
              <a:spcAft>
                <a:spcPct val="0"/>
              </a:spcAft>
            </a:pPr>
            <a:r>
              <a:rPr lang="en-AU" sz="2400"/>
              <a:t>With your support Caritas Australia is able to work with refugees and internally displaced people, helping people rebuild their lives and future by providing:</a:t>
            </a:r>
            <a:endParaRPr lang="en-US" sz="2400"/>
          </a:p>
          <a:p>
            <a:pPr marL="0" indent="0">
              <a:lnSpc>
                <a:spcPct val="110000"/>
              </a:lnSpc>
              <a:spcBef>
                <a:spcPct val="20000"/>
              </a:spcBef>
              <a:spcAft>
                <a:spcPct val="0"/>
              </a:spcAft>
              <a:buNone/>
            </a:pPr>
            <a:br>
              <a:rPr lang="en-US" sz="2800"/>
            </a:br>
            <a:endParaRPr lang="en-US" sz="2800">
              <a:cs typeface="Arial"/>
            </a:endParaRPr>
          </a:p>
        </p:txBody>
      </p:sp>
      <p:sp>
        <p:nvSpPr>
          <p:cNvPr id="2" name="Title 1">
            <a:extLst>
              <a:ext uri="{FF2B5EF4-FFF2-40B4-BE49-F238E27FC236}">
                <a16:creationId xmlns:a16="http://schemas.microsoft.com/office/drawing/2014/main" id="{88982227-30BA-43D6-9F7A-61232EC1FE9A}"/>
              </a:ext>
            </a:extLst>
          </p:cNvPr>
          <p:cNvSpPr>
            <a:spLocks noGrp="1"/>
          </p:cNvSpPr>
          <p:nvPr>
            <p:ph type="title"/>
          </p:nvPr>
        </p:nvSpPr>
        <p:spPr/>
        <p:txBody>
          <a:bodyPr lIns="91440" tIns="45720" rIns="91440" bIns="45720" anchor="ctr">
            <a:normAutofit/>
          </a:bodyPr>
          <a:lstStyle/>
          <a:p>
            <a:r>
              <a:rPr lang="en-US">
                <a:solidFill>
                  <a:schemeClr val="bg1"/>
                </a:solidFill>
              </a:rPr>
              <a:t>Caritas Australia's Response</a:t>
            </a:r>
          </a:p>
        </p:txBody>
      </p:sp>
      <p:sp>
        <p:nvSpPr>
          <p:cNvPr id="7" name="TextBox 6">
            <a:extLst>
              <a:ext uri="{FF2B5EF4-FFF2-40B4-BE49-F238E27FC236}">
                <a16:creationId xmlns:a16="http://schemas.microsoft.com/office/drawing/2014/main" id="{1A0E0D2B-DA1E-48B9-B5C0-DE6A91C46189}"/>
              </a:ext>
            </a:extLst>
          </p:cNvPr>
          <p:cNvSpPr txBox="1"/>
          <p:nvPr/>
        </p:nvSpPr>
        <p:spPr>
          <a:xfrm>
            <a:off x="494802" y="2654472"/>
            <a:ext cx="243199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Arial"/>
              </a:rPr>
              <a:t>Water and Sanitation</a:t>
            </a:r>
            <a:endParaRPr lang="en-US" sz="2400" b="1"/>
          </a:p>
          <a:p>
            <a:pPr algn="ctr"/>
            <a:endParaRPr lang="en-US" sz="2400" b="1">
              <a:cs typeface="Arial"/>
            </a:endParaRPr>
          </a:p>
        </p:txBody>
      </p:sp>
      <p:sp>
        <p:nvSpPr>
          <p:cNvPr id="8" name="TextBox 7">
            <a:extLst>
              <a:ext uri="{FF2B5EF4-FFF2-40B4-BE49-F238E27FC236}">
                <a16:creationId xmlns:a16="http://schemas.microsoft.com/office/drawing/2014/main" id="{0893C5A7-66A5-4A2B-97E4-A9FF6770B06F}"/>
              </a:ext>
            </a:extLst>
          </p:cNvPr>
          <p:cNvSpPr txBox="1"/>
          <p:nvPr/>
        </p:nvSpPr>
        <p:spPr>
          <a:xfrm>
            <a:off x="491480" y="3974600"/>
            <a:ext cx="243199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Arial"/>
              </a:rPr>
              <a:t>Health Programs</a:t>
            </a:r>
          </a:p>
          <a:p>
            <a:endParaRPr lang="en-US" sz="2400" b="1">
              <a:cs typeface="Arial"/>
            </a:endParaRPr>
          </a:p>
        </p:txBody>
      </p:sp>
      <p:sp>
        <p:nvSpPr>
          <p:cNvPr id="9" name="TextBox 8">
            <a:extLst>
              <a:ext uri="{FF2B5EF4-FFF2-40B4-BE49-F238E27FC236}">
                <a16:creationId xmlns:a16="http://schemas.microsoft.com/office/drawing/2014/main" id="{54A3B88A-A092-4CF3-9DED-329019933EDD}"/>
              </a:ext>
            </a:extLst>
          </p:cNvPr>
          <p:cNvSpPr txBox="1"/>
          <p:nvPr/>
        </p:nvSpPr>
        <p:spPr>
          <a:xfrm>
            <a:off x="6347968" y="3960259"/>
            <a:ext cx="284238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Arial"/>
              </a:rPr>
              <a:t>Psychosocial Support</a:t>
            </a:r>
          </a:p>
          <a:p>
            <a:pPr algn="ctr"/>
            <a:endParaRPr lang="en-US" sz="2400" b="1">
              <a:cs typeface="Arial"/>
            </a:endParaRPr>
          </a:p>
        </p:txBody>
      </p:sp>
      <p:sp>
        <p:nvSpPr>
          <p:cNvPr id="10" name="TextBox 9">
            <a:extLst>
              <a:ext uri="{FF2B5EF4-FFF2-40B4-BE49-F238E27FC236}">
                <a16:creationId xmlns:a16="http://schemas.microsoft.com/office/drawing/2014/main" id="{7C89DCFF-0AD4-4499-AC5E-CF446CBC71BE}"/>
              </a:ext>
            </a:extLst>
          </p:cNvPr>
          <p:cNvSpPr txBox="1"/>
          <p:nvPr/>
        </p:nvSpPr>
        <p:spPr>
          <a:xfrm>
            <a:off x="6343265" y="2644170"/>
            <a:ext cx="309785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Arial"/>
              </a:rPr>
              <a:t>Food and Agriculture</a:t>
            </a:r>
          </a:p>
          <a:p>
            <a:pPr algn="ctr"/>
            <a:endParaRPr lang="en-US" sz="2400" b="1">
              <a:cs typeface="Arial"/>
            </a:endParaRPr>
          </a:p>
          <a:p>
            <a:pPr algn="ctr"/>
            <a:endParaRPr lang="en-US" sz="2400" b="1">
              <a:cs typeface="Arial"/>
            </a:endParaRPr>
          </a:p>
        </p:txBody>
      </p:sp>
      <p:sp>
        <p:nvSpPr>
          <p:cNvPr id="11" name="TextBox 10">
            <a:extLst>
              <a:ext uri="{FF2B5EF4-FFF2-40B4-BE49-F238E27FC236}">
                <a16:creationId xmlns:a16="http://schemas.microsoft.com/office/drawing/2014/main" id="{6632A7F1-DF83-44C0-B415-A38895A31F2B}"/>
              </a:ext>
            </a:extLst>
          </p:cNvPr>
          <p:cNvSpPr txBox="1"/>
          <p:nvPr/>
        </p:nvSpPr>
        <p:spPr>
          <a:xfrm>
            <a:off x="491480" y="5414943"/>
            <a:ext cx="258096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Arial"/>
              </a:rPr>
              <a:t>Education</a:t>
            </a:r>
          </a:p>
          <a:p>
            <a:pPr algn="ctr"/>
            <a:endParaRPr lang="en-US" sz="2400" b="1">
              <a:cs typeface="Arial"/>
            </a:endParaRPr>
          </a:p>
          <a:p>
            <a:pPr algn="ctr"/>
            <a:endParaRPr lang="en-US" sz="2400" b="1">
              <a:cs typeface="Arial"/>
            </a:endParaRPr>
          </a:p>
        </p:txBody>
      </p:sp>
      <p:sp>
        <p:nvSpPr>
          <p:cNvPr id="12" name="TextBox 11">
            <a:extLst>
              <a:ext uri="{FF2B5EF4-FFF2-40B4-BE49-F238E27FC236}">
                <a16:creationId xmlns:a16="http://schemas.microsoft.com/office/drawing/2014/main" id="{EC7CC1F8-FBCF-4ABE-AE3C-C9506EA4A642}"/>
              </a:ext>
            </a:extLst>
          </p:cNvPr>
          <p:cNvSpPr txBox="1"/>
          <p:nvPr/>
        </p:nvSpPr>
        <p:spPr>
          <a:xfrm>
            <a:off x="6343265" y="5417185"/>
            <a:ext cx="258096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Arial"/>
              </a:rPr>
              <a:t>Livelihoods</a:t>
            </a:r>
          </a:p>
          <a:p>
            <a:pPr algn="ctr"/>
            <a:endParaRPr lang="en-US" sz="2400" b="1">
              <a:cs typeface="Arial"/>
            </a:endParaRPr>
          </a:p>
          <a:p>
            <a:pPr algn="ctr"/>
            <a:endParaRPr lang="en-US" sz="2400" b="1">
              <a:cs typeface="Arial"/>
            </a:endParaRPr>
          </a:p>
        </p:txBody>
      </p:sp>
      <p:grpSp>
        <p:nvGrpSpPr>
          <p:cNvPr id="14" name="Group 13">
            <a:extLst>
              <a:ext uri="{FF2B5EF4-FFF2-40B4-BE49-F238E27FC236}">
                <a16:creationId xmlns:a16="http://schemas.microsoft.com/office/drawing/2014/main" id="{24AD1476-BE5B-4395-9702-DDF3B67ED863}"/>
              </a:ext>
            </a:extLst>
          </p:cNvPr>
          <p:cNvGrpSpPr/>
          <p:nvPr/>
        </p:nvGrpSpPr>
        <p:grpSpPr>
          <a:xfrm>
            <a:off x="3149627" y="2740923"/>
            <a:ext cx="642438" cy="688077"/>
            <a:chOff x="2297681" y="3517893"/>
            <a:chExt cx="264974" cy="283798"/>
          </a:xfrm>
          <a:solidFill>
            <a:schemeClr val="accent1"/>
          </a:solidFill>
        </p:grpSpPr>
        <p:sp>
          <p:nvSpPr>
            <p:cNvPr id="15" name="Freeform: Shape 14">
              <a:extLst>
                <a:ext uri="{FF2B5EF4-FFF2-40B4-BE49-F238E27FC236}">
                  <a16:creationId xmlns:a16="http://schemas.microsoft.com/office/drawing/2014/main" id="{CE8EB3F4-FE68-4E21-A1A6-307A752D2AF7}"/>
                </a:ext>
              </a:extLst>
            </p:cNvPr>
            <p:cNvSpPr/>
            <p:nvPr/>
          </p:nvSpPr>
          <p:spPr>
            <a:xfrm>
              <a:off x="2309472" y="3695471"/>
              <a:ext cx="4818" cy="3613"/>
            </a:xfrm>
            <a:custGeom>
              <a:avLst/>
              <a:gdLst>
                <a:gd name="connsiteX0" fmla="*/ 1922 w 4817"/>
                <a:gd name="connsiteY0" fmla="*/ 3730 h 3613"/>
                <a:gd name="connsiteX1" fmla="*/ 3885 w 4817"/>
                <a:gd name="connsiteY1" fmla="*/ 3730 h 3613"/>
                <a:gd name="connsiteX2" fmla="*/ 4584 w 4817"/>
                <a:gd name="connsiteY2" fmla="*/ 3573 h 3613"/>
                <a:gd name="connsiteX3" fmla="*/ 5174 w 4817"/>
                <a:gd name="connsiteY3" fmla="*/ 3200 h 3613"/>
                <a:gd name="connsiteX4" fmla="*/ 5547 w 4817"/>
                <a:gd name="connsiteY4" fmla="*/ 2622 h 3613"/>
                <a:gd name="connsiteX5" fmla="*/ 5692 w 4817"/>
                <a:gd name="connsiteY5" fmla="*/ 1923 h 3613"/>
                <a:gd name="connsiteX6" fmla="*/ 5632 w 4817"/>
                <a:gd name="connsiteY6" fmla="*/ 1442 h 3613"/>
                <a:gd name="connsiteX7" fmla="*/ 5174 w 4817"/>
                <a:gd name="connsiteY7" fmla="*/ 647 h 3613"/>
                <a:gd name="connsiteX8" fmla="*/ 3885 w 4817"/>
                <a:gd name="connsiteY8" fmla="*/ 117 h 3613"/>
                <a:gd name="connsiteX9" fmla="*/ 1922 w 4817"/>
                <a:gd name="connsiteY9" fmla="*/ 117 h 3613"/>
                <a:gd name="connsiteX10" fmla="*/ 1223 w 4817"/>
                <a:gd name="connsiteY10" fmla="*/ 273 h 3613"/>
                <a:gd name="connsiteX11" fmla="*/ 645 w 4817"/>
                <a:gd name="connsiteY11" fmla="*/ 647 h 3613"/>
                <a:gd name="connsiteX12" fmla="*/ 272 w 4817"/>
                <a:gd name="connsiteY12" fmla="*/ 1225 h 3613"/>
                <a:gd name="connsiteX13" fmla="*/ 115 w 4817"/>
                <a:gd name="connsiteY13" fmla="*/ 1923 h 3613"/>
                <a:gd name="connsiteX14" fmla="*/ 176 w 4817"/>
                <a:gd name="connsiteY14" fmla="*/ 2405 h 3613"/>
                <a:gd name="connsiteX15" fmla="*/ 645 w 4817"/>
                <a:gd name="connsiteY15" fmla="*/ 3200 h 3613"/>
                <a:gd name="connsiteX16" fmla="*/ 1922 w 4817"/>
                <a:gd name="connsiteY16" fmla="*/ 3730 h 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17" h="3613">
                  <a:moveTo>
                    <a:pt x="1922" y="3730"/>
                  </a:moveTo>
                  <a:lnTo>
                    <a:pt x="3885" y="3730"/>
                  </a:lnTo>
                  <a:cubicBezTo>
                    <a:pt x="4128" y="3740"/>
                    <a:pt x="4368" y="3686"/>
                    <a:pt x="4584" y="3573"/>
                  </a:cubicBezTo>
                  <a:cubicBezTo>
                    <a:pt x="4808" y="3499"/>
                    <a:pt x="5010" y="3371"/>
                    <a:pt x="5174" y="3200"/>
                  </a:cubicBezTo>
                  <a:cubicBezTo>
                    <a:pt x="5342" y="3039"/>
                    <a:pt x="5469" y="2841"/>
                    <a:pt x="5547" y="2622"/>
                  </a:cubicBezTo>
                  <a:cubicBezTo>
                    <a:pt x="5655" y="2405"/>
                    <a:pt x="5704" y="2165"/>
                    <a:pt x="5692" y="1923"/>
                  </a:cubicBezTo>
                  <a:lnTo>
                    <a:pt x="5632" y="1442"/>
                  </a:lnTo>
                  <a:cubicBezTo>
                    <a:pt x="5553" y="1141"/>
                    <a:pt x="5395" y="866"/>
                    <a:pt x="5174" y="647"/>
                  </a:cubicBezTo>
                  <a:cubicBezTo>
                    <a:pt x="4826" y="314"/>
                    <a:pt x="4366" y="125"/>
                    <a:pt x="3885" y="117"/>
                  </a:cubicBezTo>
                  <a:lnTo>
                    <a:pt x="1922" y="117"/>
                  </a:lnTo>
                  <a:cubicBezTo>
                    <a:pt x="1679" y="101"/>
                    <a:pt x="1436" y="156"/>
                    <a:pt x="1223" y="273"/>
                  </a:cubicBezTo>
                  <a:cubicBezTo>
                    <a:pt x="1002" y="347"/>
                    <a:pt x="803" y="475"/>
                    <a:pt x="645" y="647"/>
                  </a:cubicBezTo>
                  <a:cubicBezTo>
                    <a:pt x="467" y="799"/>
                    <a:pt x="337" y="1000"/>
                    <a:pt x="272" y="1225"/>
                  </a:cubicBezTo>
                  <a:cubicBezTo>
                    <a:pt x="159" y="1440"/>
                    <a:pt x="105" y="1681"/>
                    <a:pt x="115" y="1923"/>
                  </a:cubicBezTo>
                  <a:lnTo>
                    <a:pt x="176" y="2405"/>
                  </a:lnTo>
                  <a:cubicBezTo>
                    <a:pt x="265" y="2704"/>
                    <a:pt x="426" y="2977"/>
                    <a:pt x="645" y="3200"/>
                  </a:cubicBezTo>
                  <a:cubicBezTo>
                    <a:pt x="987" y="3535"/>
                    <a:pt x="1444" y="3724"/>
                    <a:pt x="1922" y="3730"/>
                  </a:cubicBezTo>
                  <a:close/>
                </a:path>
              </a:pathLst>
            </a:custGeom>
            <a:grpFill/>
            <a:ln w="1203"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EE9F6D46-76AB-4F6B-9E04-8D13FAEA2DEC}"/>
                </a:ext>
              </a:extLst>
            </p:cNvPr>
            <p:cNvSpPr/>
            <p:nvPr/>
          </p:nvSpPr>
          <p:spPr>
            <a:xfrm>
              <a:off x="2297681" y="3696906"/>
              <a:ext cx="264974" cy="104785"/>
            </a:xfrm>
            <a:custGeom>
              <a:avLst/>
              <a:gdLst>
                <a:gd name="connsiteX0" fmla="*/ 261716 w 264973"/>
                <a:gd name="connsiteY0" fmla="*/ 6547 h 104785"/>
                <a:gd name="connsiteX1" fmla="*/ 237699 w 264973"/>
                <a:gd name="connsiteY1" fmla="*/ 4138 h 104785"/>
                <a:gd name="connsiteX2" fmla="*/ 216899 w 264973"/>
                <a:gd name="connsiteY2" fmla="*/ 16977 h 104785"/>
                <a:gd name="connsiteX3" fmla="*/ 187162 w 264973"/>
                <a:gd name="connsiteY3" fmla="*/ 35248 h 104785"/>
                <a:gd name="connsiteX4" fmla="*/ 181862 w 264973"/>
                <a:gd name="connsiteY4" fmla="*/ 43149 h 104785"/>
                <a:gd name="connsiteX5" fmla="*/ 178129 w 264973"/>
                <a:gd name="connsiteY5" fmla="*/ 50472 h 104785"/>
                <a:gd name="connsiteX6" fmla="*/ 162037 w 264973"/>
                <a:gd name="connsiteY6" fmla="*/ 56265 h 104785"/>
                <a:gd name="connsiteX7" fmla="*/ 160833 w 264973"/>
                <a:gd name="connsiteY7" fmla="*/ 56265 h 104785"/>
                <a:gd name="connsiteX8" fmla="*/ 105514 w 264973"/>
                <a:gd name="connsiteY8" fmla="*/ 56591 h 104785"/>
                <a:gd name="connsiteX9" fmla="*/ 102442 w 264973"/>
                <a:gd name="connsiteY9" fmla="*/ 53905 h 104785"/>
                <a:gd name="connsiteX10" fmla="*/ 104282 w 264973"/>
                <a:gd name="connsiteY10" fmla="*/ 51221 h 104785"/>
                <a:gd name="connsiteX11" fmla="*/ 104755 w 264973"/>
                <a:gd name="connsiteY11" fmla="*/ 51183 h 104785"/>
                <a:gd name="connsiteX12" fmla="*/ 160243 w 264973"/>
                <a:gd name="connsiteY12" fmla="*/ 50858 h 104785"/>
                <a:gd name="connsiteX13" fmla="*/ 174009 w 264973"/>
                <a:gd name="connsiteY13" fmla="*/ 46461 h 104785"/>
                <a:gd name="connsiteX14" fmla="*/ 177430 w 264973"/>
                <a:gd name="connsiteY14" fmla="*/ 34923 h 104785"/>
                <a:gd name="connsiteX15" fmla="*/ 169722 w 264973"/>
                <a:gd name="connsiteY15" fmla="*/ 21578 h 104785"/>
                <a:gd name="connsiteX16" fmla="*/ 150945 w 264973"/>
                <a:gd name="connsiteY16" fmla="*/ 18338 h 104785"/>
                <a:gd name="connsiteX17" fmla="*/ 92566 w 264973"/>
                <a:gd name="connsiteY17" fmla="*/ 18699 h 104785"/>
                <a:gd name="connsiteX18" fmla="*/ 80100 w 264973"/>
                <a:gd name="connsiteY18" fmla="*/ 17929 h 104785"/>
                <a:gd name="connsiteX19" fmla="*/ 53603 w 264973"/>
                <a:gd name="connsiteY19" fmla="*/ 17712 h 104785"/>
                <a:gd name="connsiteX20" fmla="*/ 32248 w 264973"/>
                <a:gd name="connsiteY20" fmla="*/ 30129 h 104785"/>
                <a:gd name="connsiteX21" fmla="*/ 3342 w 264973"/>
                <a:gd name="connsiteY21" fmla="*/ 60409 h 104785"/>
                <a:gd name="connsiteX22" fmla="*/ 3607 w 264973"/>
                <a:gd name="connsiteY22" fmla="*/ 76813 h 104785"/>
                <a:gd name="connsiteX23" fmla="*/ 29358 w 264973"/>
                <a:gd name="connsiteY23" fmla="*/ 102106 h 104785"/>
                <a:gd name="connsiteX24" fmla="*/ 45846 w 264973"/>
                <a:gd name="connsiteY24" fmla="*/ 101966 h 104785"/>
                <a:gd name="connsiteX25" fmla="*/ 45955 w 264973"/>
                <a:gd name="connsiteY25" fmla="*/ 101853 h 104785"/>
                <a:gd name="connsiteX26" fmla="*/ 49147 w 264973"/>
                <a:gd name="connsiteY26" fmla="*/ 98529 h 104785"/>
                <a:gd name="connsiteX27" fmla="*/ 80462 w 264973"/>
                <a:gd name="connsiteY27" fmla="*/ 85593 h 104785"/>
                <a:gd name="connsiteX28" fmla="*/ 157340 w 264973"/>
                <a:gd name="connsiteY28" fmla="*/ 85148 h 104785"/>
                <a:gd name="connsiteX29" fmla="*/ 168927 w 264973"/>
                <a:gd name="connsiteY29" fmla="*/ 82028 h 104785"/>
                <a:gd name="connsiteX30" fmla="*/ 260307 w 264973"/>
                <a:gd name="connsiteY30" fmla="*/ 26841 h 104785"/>
                <a:gd name="connsiteX31" fmla="*/ 261716 w 264973"/>
                <a:gd name="connsiteY31" fmla="*/ 6547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4973" h="104785">
                  <a:moveTo>
                    <a:pt x="261716" y="6547"/>
                  </a:moveTo>
                  <a:cubicBezTo>
                    <a:pt x="253345" y="-3775"/>
                    <a:pt x="243071" y="585"/>
                    <a:pt x="237699" y="4138"/>
                  </a:cubicBezTo>
                  <a:cubicBezTo>
                    <a:pt x="234315" y="6342"/>
                    <a:pt x="226631" y="11039"/>
                    <a:pt x="216899" y="16977"/>
                  </a:cubicBezTo>
                  <a:cubicBezTo>
                    <a:pt x="207926" y="22457"/>
                    <a:pt x="197147" y="29021"/>
                    <a:pt x="187162" y="35248"/>
                  </a:cubicBezTo>
                  <a:cubicBezTo>
                    <a:pt x="184374" y="37032"/>
                    <a:pt x="182455" y="39894"/>
                    <a:pt x="181862" y="43149"/>
                  </a:cubicBezTo>
                  <a:cubicBezTo>
                    <a:pt x="181353" y="45900"/>
                    <a:pt x="180056" y="48444"/>
                    <a:pt x="178129" y="50472"/>
                  </a:cubicBezTo>
                  <a:cubicBezTo>
                    <a:pt x="173118" y="55675"/>
                    <a:pt x="165085" y="56253"/>
                    <a:pt x="162037" y="56265"/>
                  </a:cubicBezTo>
                  <a:cubicBezTo>
                    <a:pt x="161339" y="56265"/>
                    <a:pt x="160905" y="56265"/>
                    <a:pt x="160833" y="56265"/>
                  </a:cubicBezTo>
                  <a:lnTo>
                    <a:pt x="105514" y="56591"/>
                  </a:lnTo>
                  <a:cubicBezTo>
                    <a:pt x="103977" y="56552"/>
                    <a:pt x="102686" y="55423"/>
                    <a:pt x="102442" y="53905"/>
                  </a:cubicBezTo>
                  <a:cubicBezTo>
                    <a:pt x="102209" y="52656"/>
                    <a:pt x="103033" y="51454"/>
                    <a:pt x="104282" y="51221"/>
                  </a:cubicBezTo>
                  <a:cubicBezTo>
                    <a:pt x="104437" y="51192"/>
                    <a:pt x="104596" y="51179"/>
                    <a:pt x="104755" y="51183"/>
                  </a:cubicBezTo>
                  <a:lnTo>
                    <a:pt x="160243" y="50858"/>
                  </a:lnTo>
                  <a:cubicBezTo>
                    <a:pt x="160520" y="50858"/>
                    <a:pt x="169348" y="51315"/>
                    <a:pt x="174009" y="46461"/>
                  </a:cubicBezTo>
                  <a:cubicBezTo>
                    <a:pt x="176250" y="44125"/>
                    <a:pt x="177815" y="39078"/>
                    <a:pt x="177430" y="34923"/>
                  </a:cubicBezTo>
                  <a:cubicBezTo>
                    <a:pt x="176466" y="28961"/>
                    <a:pt x="174226" y="23541"/>
                    <a:pt x="169722" y="21578"/>
                  </a:cubicBezTo>
                  <a:cubicBezTo>
                    <a:pt x="162615" y="18483"/>
                    <a:pt x="158701" y="18290"/>
                    <a:pt x="150945" y="18338"/>
                  </a:cubicBezTo>
                  <a:lnTo>
                    <a:pt x="92566" y="18699"/>
                  </a:lnTo>
                  <a:cubicBezTo>
                    <a:pt x="88953" y="18699"/>
                    <a:pt x="84653" y="18338"/>
                    <a:pt x="80100" y="17929"/>
                  </a:cubicBezTo>
                  <a:cubicBezTo>
                    <a:pt x="71669" y="17170"/>
                    <a:pt x="62034" y="16315"/>
                    <a:pt x="53603" y="17712"/>
                  </a:cubicBezTo>
                  <a:cubicBezTo>
                    <a:pt x="42643" y="19518"/>
                    <a:pt x="32345" y="30033"/>
                    <a:pt x="32248" y="30129"/>
                  </a:cubicBezTo>
                  <a:lnTo>
                    <a:pt x="3342" y="60409"/>
                  </a:lnTo>
                  <a:cubicBezTo>
                    <a:pt x="-1063" y="65032"/>
                    <a:pt x="-945" y="72334"/>
                    <a:pt x="3607" y="76813"/>
                  </a:cubicBezTo>
                  <a:lnTo>
                    <a:pt x="29358" y="102106"/>
                  </a:lnTo>
                  <a:cubicBezTo>
                    <a:pt x="33949" y="106620"/>
                    <a:pt x="41331" y="106557"/>
                    <a:pt x="45846" y="101966"/>
                  </a:cubicBezTo>
                  <a:cubicBezTo>
                    <a:pt x="45882" y="101929"/>
                    <a:pt x="45919" y="101891"/>
                    <a:pt x="45955" y="101853"/>
                  </a:cubicBezTo>
                  <a:lnTo>
                    <a:pt x="49147" y="98529"/>
                  </a:lnTo>
                  <a:cubicBezTo>
                    <a:pt x="57383" y="90125"/>
                    <a:pt x="68696" y="85451"/>
                    <a:pt x="80462" y="85593"/>
                  </a:cubicBezTo>
                  <a:lnTo>
                    <a:pt x="157340" y="85148"/>
                  </a:lnTo>
                  <a:cubicBezTo>
                    <a:pt x="161410" y="85151"/>
                    <a:pt x="165409" y="84075"/>
                    <a:pt x="168927" y="82028"/>
                  </a:cubicBezTo>
                  <a:cubicBezTo>
                    <a:pt x="188860" y="70249"/>
                    <a:pt x="254345" y="31442"/>
                    <a:pt x="260307" y="26841"/>
                  </a:cubicBezTo>
                  <a:cubicBezTo>
                    <a:pt x="266268" y="22240"/>
                    <a:pt x="266955" y="12990"/>
                    <a:pt x="261716" y="6547"/>
                  </a:cubicBezTo>
                  <a:close/>
                </a:path>
              </a:pathLst>
            </a:custGeom>
            <a:grpFill/>
            <a:ln w="1203"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54D03D25-2FE1-403A-A72E-FC73FC43C94D}"/>
                </a:ext>
              </a:extLst>
            </p:cNvPr>
            <p:cNvSpPr/>
            <p:nvPr/>
          </p:nvSpPr>
          <p:spPr>
            <a:xfrm>
              <a:off x="2373669" y="3517893"/>
              <a:ext cx="119238" cy="175846"/>
            </a:xfrm>
            <a:custGeom>
              <a:avLst/>
              <a:gdLst>
                <a:gd name="connsiteX0" fmla="*/ 119641 w 119238"/>
                <a:gd name="connsiteY0" fmla="*/ 120087 h 175846"/>
                <a:gd name="connsiteX1" fmla="*/ 119713 w 119238"/>
                <a:gd name="connsiteY1" fmla="*/ 120087 h 175846"/>
                <a:gd name="connsiteX2" fmla="*/ 59914 w 119238"/>
                <a:gd name="connsiteY2" fmla="*/ 114 h 175846"/>
                <a:gd name="connsiteX3" fmla="*/ 59914 w 119238"/>
                <a:gd name="connsiteY3" fmla="*/ 114 h 175846"/>
                <a:gd name="connsiteX4" fmla="*/ 114 w 119238"/>
                <a:gd name="connsiteY4" fmla="*/ 120087 h 175846"/>
                <a:gd name="connsiteX5" fmla="*/ 210 w 119238"/>
                <a:gd name="connsiteY5" fmla="*/ 120087 h 175846"/>
                <a:gd name="connsiteX6" fmla="*/ 114 w 119238"/>
                <a:gd name="connsiteY6" fmla="*/ 121990 h 175846"/>
                <a:gd name="connsiteX7" fmla="*/ 59938 w 119238"/>
                <a:gd name="connsiteY7" fmla="*/ 176731 h 175846"/>
                <a:gd name="connsiteX8" fmla="*/ 119762 w 119238"/>
                <a:gd name="connsiteY8" fmla="*/ 121990 h 175846"/>
                <a:gd name="connsiteX9" fmla="*/ 119641 w 119238"/>
                <a:gd name="connsiteY9" fmla="*/ 120087 h 1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238" h="175846">
                  <a:moveTo>
                    <a:pt x="119641" y="120087"/>
                  </a:moveTo>
                  <a:lnTo>
                    <a:pt x="119713" y="120087"/>
                  </a:lnTo>
                  <a:cubicBezTo>
                    <a:pt x="118184" y="68839"/>
                    <a:pt x="59986" y="198"/>
                    <a:pt x="59914" y="114"/>
                  </a:cubicBezTo>
                  <a:lnTo>
                    <a:pt x="59914" y="114"/>
                  </a:lnTo>
                  <a:cubicBezTo>
                    <a:pt x="59841" y="198"/>
                    <a:pt x="1644" y="68839"/>
                    <a:pt x="114" y="120087"/>
                  </a:cubicBezTo>
                  <a:lnTo>
                    <a:pt x="210" y="120087"/>
                  </a:lnTo>
                  <a:cubicBezTo>
                    <a:pt x="210" y="120725"/>
                    <a:pt x="114" y="121291"/>
                    <a:pt x="114" y="121990"/>
                  </a:cubicBezTo>
                  <a:cubicBezTo>
                    <a:pt x="114" y="152221"/>
                    <a:pt x="26888" y="176731"/>
                    <a:pt x="59938" y="176731"/>
                  </a:cubicBezTo>
                  <a:cubicBezTo>
                    <a:pt x="92987" y="176731"/>
                    <a:pt x="119762" y="152221"/>
                    <a:pt x="119762" y="121990"/>
                  </a:cubicBezTo>
                  <a:cubicBezTo>
                    <a:pt x="119750" y="121340"/>
                    <a:pt x="119665" y="120725"/>
                    <a:pt x="119641" y="120087"/>
                  </a:cubicBezTo>
                  <a:close/>
                </a:path>
              </a:pathLst>
            </a:custGeom>
            <a:grpFill/>
            <a:ln w="1203"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A33A9B92-96E0-4B4C-9A26-49CFCFE8804C}"/>
                </a:ext>
              </a:extLst>
            </p:cNvPr>
            <p:cNvSpPr/>
            <p:nvPr/>
          </p:nvSpPr>
          <p:spPr>
            <a:xfrm>
              <a:off x="2429084" y="3629387"/>
              <a:ext cx="45768" cy="45768"/>
            </a:xfrm>
            <a:custGeom>
              <a:avLst/>
              <a:gdLst>
                <a:gd name="connsiteX0" fmla="*/ 4510 w 45768"/>
                <a:gd name="connsiteY0" fmla="*/ 46737 h 45768"/>
                <a:gd name="connsiteX1" fmla="*/ 114 w 45768"/>
                <a:gd name="connsiteY1" fmla="*/ 42365 h 45768"/>
                <a:gd name="connsiteX2" fmla="*/ 114 w 45768"/>
                <a:gd name="connsiteY2" fmla="*/ 42341 h 45768"/>
                <a:gd name="connsiteX3" fmla="*/ 4510 w 45768"/>
                <a:gd name="connsiteY3" fmla="*/ 37945 h 45768"/>
                <a:gd name="connsiteX4" fmla="*/ 37945 w 45768"/>
                <a:gd name="connsiteY4" fmla="*/ 4510 h 45768"/>
                <a:gd name="connsiteX5" fmla="*/ 42317 w 45768"/>
                <a:gd name="connsiteY5" fmla="*/ 114 h 45768"/>
                <a:gd name="connsiteX6" fmla="*/ 42341 w 45768"/>
                <a:gd name="connsiteY6" fmla="*/ 114 h 45768"/>
                <a:gd name="connsiteX7" fmla="*/ 46737 w 45768"/>
                <a:gd name="connsiteY7" fmla="*/ 4510 h 45768"/>
                <a:gd name="connsiteX8" fmla="*/ 4510 w 45768"/>
                <a:gd name="connsiteY8" fmla="*/ 46737 h 4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68" h="45768">
                  <a:moveTo>
                    <a:pt x="4510" y="46737"/>
                  </a:moveTo>
                  <a:cubicBezTo>
                    <a:pt x="2089" y="46744"/>
                    <a:pt x="121" y="44787"/>
                    <a:pt x="114" y="42365"/>
                  </a:cubicBezTo>
                  <a:cubicBezTo>
                    <a:pt x="114" y="42357"/>
                    <a:pt x="114" y="42349"/>
                    <a:pt x="114" y="42341"/>
                  </a:cubicBezTo>
                  <a:cubicBezTo>
                    <a:pt x="114" y="39913"/>
                    <a:pt x="2082" y="37945"/>
                    <a:pt x="4510" y="37945"/>
                  </a:cubicBezTo>
                  <a:cubicBezTo>
                    <a:pt x="22967" y="37925"/>
                    <a:pt x="37925" y="22968"/>
                    <a:pt x="37945" y="4510"/>
                  </a:cubicBezTo>
                  <a:cubicBezTo>
                    <a:pt x="37938" y="2089"/>
                    <a:pt x="39896" y="121"/>
                    <a:pt x="42317" y="114"/>
                  </a:cubicBezTo>
                  <a:cubicBezTo>
                    <a:pt x="42325" y="114"/>
                    <a:pt x="42333" y="114"/>
                    <a:pt x="42341" y="114"/>
                  </a:cubicBezTo>
                  <a:cubicBezTo>
                    <a:pt x="44769" y="114"/>
                    <a:pt x="46737" y="2082"/>
                    <a:pt x="46737" y="4510"/>
                  </a:cubicBezTo>
                  <a:cubicBezTo>
                    <a:pt x="46711" y="27821"/>
                    <a:pt x="27820" y="46711"/>
                    <a:pt x="4510" y="46737"/>
                  </a:cubicBezTo>
                  <a:close/>
                </a:path>
              </a:pathLst>
            </a:custGeom>
            <a:grpFill/>
            <a:ln w="1203" cap="flat">
              <a:noFill/>
              <a:prstDash val="solid"/>
              <a:miter/>
            </a:ln>
          </p:spPr>
          <p:txBody>
            <a:bodyPr rtlCol="0" anchor="ctr"/>
            <a:lstStyle/>
            <a:p>
              <a:endParaRPr lang="en-AU"/>
            </a:p>
          </p:txBody>
        </p:sp>
      </p:grpSp>
      <p:grpSp>
        <p:nvGrpSpPr>
          <p:cNvPr id="50" name="Group 49">
            <a:extLst>
              <a:ext uri="{FF2B5EF4-FFF2-40B4-BE49-F238E27FC236}">
                <a16:creationId xmlns:a16="http://schemas.microsoft.com/office/drawing/2014/main" id="{5AA635E2-70E2-4190-BDB1-5E2BDEF439FC}"/>
              </a:ext>
            </a:extLst>
          </p:cNvPr>
          <p:cNvGrpSpPr/>
          <p:nvPr/>
        </p:nvGrpSpPr>
        <p:grpSpPr>
          <a:xfrm>
            <a:off x="9362228" y="2748083"/>
            <a:ext cx="730547" cy="526321"/>
            <a:chOff x="1227031" y="3555665"/>
            <a:chExt cx="328580" cy="236725"/>
          </a:xfrm>
          <a:solidFill>
            <a:schemeClr val="accent1"/>
          </a:solidFill>
        </p:grpSpPr>
        <p:sp>
          <p:nvSpPr>
            <p:cNvPr id="51" name="Freeform: Shape 50">
              <a:extLst>
                <a:ext uri="{FF2B5EF4-FFF2-40B4-BE49-F238E27FC236}">
                  <a16:creationId xmlns:a16="http://schemas.microsoft.com/office/drawing/2014/main" id="{D47AAF60-4E52-4332-AB3F-DF8BD15300C1}"/>
                </a:ext>
              </a:extLst>
            </p:cNvPr>
            <p:cNvSpPr/>
            <p:nvPr/>
          </p:nvSpPr>
          <p:spPr>
            <a:xfrm>
              <a:off x="1452873" y="3770762"/>
              <a:ext cx="19271" cy="7227"/>
            </a:xfrm>
            <a:custGeom>
              <a:avLst/>
              <a:gdLst>
                <a:gd name="connsiteX0" fmla="*/ 19590 w 19270"/>
                <a:gd name="connsiteY0" fmla="*/ 6401 h 7226"/>
                <a:gd name="connsiteX1" fmla="*/ 114 w 19270"/>
                <a:gd name="connsiteY1" fmla="*/ 114 h 7226"/>
                <a:gd name="connsiteX2" fmla="*/ 6016 w 19270"/>
                <a:gd name="connsiteY2" fmla="*/ 7895 h 7226"/>
                <a:gd name="connsiteX3" fmla="*/ 19590 w 19270"/>
                <a:gd name="connsiteY3" fmla="*/ 6401 h 7226"/>
              </a:gdLst>
              <a:ahLst/>
              <a:cxnLst>
                <a:cxn ang="0">
                  <a:pos x="connsiteX0" y="connsiteY0"/>
                </a:cxn>
                <a:cxn ang="0">
                  <a:pos x="connsiteX1" y="connsiteY1"/>
                </a:cxn>
                <a:cxn ang="0">
                  <a:pos x="connsiteX2" y="connsiteY2"/>
                </a:cxn>
                <a:cxn ang="0">
                  <a:pos x="connsiteX3" y="connsiteY3"/>
                </a:cxn>
              </a:cxnLst>
              <a:rect l="l" t="t" r="r" b="b"/>
              <a:pathLst>
                <a:path w="19270" h="7226">
                  <a:moveTo>
                    <a:pt x="19590" y="6401"/>
                  </a:moveTo>
                  <a:cubicBezTo>
                    <a:pt x="12821" y="3992"/>
                    <a:pt x="6341" y="1945"/>
                    <a:pt x="114" y="114"/>
                  </a:cubicBezTo>
                  <a:cubicBezTo>
                    <a:pt x="2114" y="2668"/>
                    <a:pt x="4077" y="5269"/>
                    <a:pt x="6016" y="7895"/>
                  </a:cubicBezTo>
                  <a:cubicBezTo>
                    <a:pt x="10545" y="7533"/>
                    <a:pt x="15069" y="7036"/>
                    <a:pt x="19590" y="6401"/>
                  </a:cubicBezTo>
                  <a:close/>
                </a:path>
              </a:pathLst>
            </a:custGeom>
            <a:grpFill/>
            <a:ln w="1203" cap="flat">
              <a:noFill/>
              <a:prstDash val="solid"/>
              <a:miter/>
            </a:ln>
          </p:spPr>
          <p:txBody>
            <a:bodyPr rtlCol="0" anchor="ctr"/>
            <a:lstStyle/>
            <a:p>
              <a:endParaRPr lang="en-AU"/>
            </a:p>
          </p:txBody>
        </p:sp>
        <p:sp>
          <p:nvSpPr>
            <p:cNvPr id="52" name="Freeform: Shape 51">
              <a:extLst>
                <a:ext uri="{FF2B5EF4-FFF2-40B4-BE49-F238E27FC236}">
                  <a16:creationId xmlns:a16="http://schemas.microsoft.com/office/drawing/2014/main" id="{87F6A706-0E4D-4080-AA46-46F4AF516A54}"/>
                </a:ext>
              </a:extLst>
            </p:cNvPr>
            <p:cNvSpPr/>
            <p:nvPr/>
          </p:nvSpPr>
          <p:spPr>
            <a:xfrm>
              <a:off x="1391809" y="3667254"/>
              <a:ext cx="163802" cy="108398"/>
            </a:xfrm>
            <a:custGeom>
              <a:avLst/>
              <a:gdLst>
                <a:gd name="connsiteX0" fmla="*/ 156617 w 163801"/>
                <a:gd name="connsiteY0" fmla="*/ 72765 h 108398"/>
                <a:gd name="connsiteX1" fmla="*/ 149957 w 163801"/>
                <a:gd name="connsiteY1" fmla="*/ 53639 h 108398"/>
                <a:gd name="connsiteX2" fmla="*/ 130963 w 163801"/>
                <a:gd name="connsiteY2" fmla="*/ 114 h 108398"/>
                <a:gd name="connsiteX3" fmla="*/ 120508 w 163801"/>
                <a:gd name="connsiteY3" fmla="*/ 12158 h 108398"/>
                <a:gd name="connsiteX4" fmla="*/ 113487 w 163801"/>
                <a:gd name="connsiteY4" fmla="*/ 19891 h 108398"/>
                <a:gd name="connsiteX5" fmla="*/ 96011 w 163801"/>
                <a:gd name="connsiteY5" fmla="*/ 26178 h 108398"/>
                <a:gd name="connsiteX6" fmla="*/ 35922 w 163801"/>
                <a:gd name="connsiteY6" fmla="*/ 42510 h 108398"/>
                <a:gd name="connsiteX7" fmla="*/ 20072 w 163801"/>
                <a:gd name="connsiteY7" fmla="*/ 43847 h 108398"/>
                <a:gd name="connsiteX8" fmla="*/ 5534 w 163801"/>
                <a:gd name="connsiteY8" fmla="*/ 44834 h 108398"/>
                <a:gd name="connsiteX9" fmla="*/ 114 w 163801"/>
                <a:gd name="connsiteY9" fmla="*/ 44485 h 108398"/>
                <a:gd name="connsiteX10" fmla="*/ 34741 w 163801"/>
                <a:gd name="connsiteY10" fmla="*/ 73620 h 108398"/>
                <a:gd name="connsiteX11" fmla="*/ 44798 w 163801"/>
                <a:gd name="connsiteY11" fmla="*/ 84219 h 108398"/>
                <a:gd name="connsiteX12" fmla="*/ 87266 w 163801"/>
                <a:gd name="connsiteY12" fmla="*/ 99624 h 108398"/>
                <a:gd name="connsiteX13" fmla="*/ 87399 w 163801"/>
                <a:gd name="connsiteY13" fmla="*/ 99624 h 108398"/>
                <a:gd name="connsiteX14" fmla="*/ 90434 w 163801"/>
                <a:gd name="connsiteY14" fmla="*/ 107151 h 108398"/>
                <a:gd name="connsiteX15" fmla="*/ 89784 w 163801"/>
                <a:gd name="connsiteY15" fmla="*/ 108356 h 108398"/>
                <a:gd name="connsiteX16" fmla="*/ 144453 w 163801"/>
                <a:gd name="connsiteY16" fmla="*/ 100816 h 108398"/>
                <a:gd name="connsiteX17" fmla="*/ 163567 w 163801"/>
                <a:gd name="connsiteY17" fmla="*/ 98203 h 108398"/>
                <a:gd name="connsiteX18" fmla="*/ 156617 w 163801"/>
                <a:gd name="connsiteY18" fmla="*/ 72765 h 10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801" h="108398">
                  <a:moveTo>
                    <a:pt x="156617" y="72765"/>
                  </a:moveTo>
                  <a:cubicBezTo>
                    <a:pt x="151113" y="61757"/>
                    <a:pt x="151402" y="65225"/>
                    <a:pt x="149957" y="53639"/>
                  </a:cubicBezTo>
                  <a:cubicBezTo>
                    <a:pt x="148680" y="43461"/>
                    <a:pt x="138684" y="13351"/>
                    <a:pt x="130963" y="114"/>
                  </a:cubicBezTo>
                  <a:cubicBezTo>
                    <a:pt x="129229" y="2848"/>
                    <a:pt x="126471" y="6221"/>
                    <a:pt x="120508" y="12158"/>
                  </a:cubicBezTo>
                  <a:cubicBezTo>
                    <a:pt x="117401" y="15266"/>
                    <a:pt x="115233" y="17831"/>
                    <a:pt x="113487" y="19891"/>
                  </a:cubicBezTo>
                  <a:cubicBezTo>
                    <a:pt x="108175" y="26202"/>
                    <a:pt x="105706" y="28406"/>
                    <a:pt x="96011" y="26178"/>
                  </a:cubicBezTo>
                  <a:cubicBezTo>
                    <a:pt x="83292" y="33019"/>
                    <a:pt x="61155" y="40752"/>
                    <a:pt x="35922" y="42510"/>
                  </a:cubicBezTo>
                  <a:cubicBezTo>
                    <a:pt x="29695" y="42944"/>
                    <a:pt x="24576" y="43425"/>
                    <a:pt x="20072" y="43847"/>
                  </a:cubicBezTo>
                  <a:cubicBezTo>
                    <a:pt x="14146" y="44401"/>
                    <a:pt x="9497" y="44834"/>
                    <a:pt x="5534" y="44834"/>
                  </a:cubicBezTo>
                  <a:cubicBezTo>
                    <a:pt x="3722" y="44847"/>
                    <a:pt x="1910" y="44730"/>
                    <a:pt x="114" y="44485"/>
                  </a:cubicBezTo>
                  <a:cubicBezTo>
                    <a:pt x="12418" y="53254"/>
                    <a:pt x="23998" y="62997"/>
                    <a:pt x="34741" y="73620"/>
                  </a:cubicBezTo>
                  <a:cubicBezTo>
                    <a:pt x="38090" y="76981"/>
                    <a:pt x="41462" y="80546"/>
                    <a:pt x="44798" y="84219"/>
                  </a:cubicBezTo>
                  <a:cubicBezTo>
                    <a:pt x="59294" y="88363"/>
                    <a:pt x="73485" y="93511"/>
                    <a:pt x="87266" y="99624"/>
                  </a:cubicBezTo>
                  <a:lnTo>
                    <a:pt x="87399" y="99624"/>
                  </a:lnTo>
                  <a:cubicBezTo>
                    <a:pt x="90204" y="100972"/>
                    <a:pt x="91519" y="104235"/>
                    <a:pt x="90434" y="107151"/>
                  </a:cubicBezTo>
                  <a:cubicBezTo>
                    <a:pt x="90263" y="107576"/>
                    <a:pt x="90044" y="107980"/>
                    <a:pt x="89784" y="108356"/>
                  </a:cubicBezTo>
                  <a:cubicBezTo>
                    <a:pt x="112824" y="104140"/>
                    <a:pt x="131409" y="100816"/>
                    <a:pt x="144453" y="100816"/>
                  </a:cubicBezTo>
                  <a:cubicBezTo>
                    <a:pt x="157773" y="100816"/>
                    <a:pt x="161544" y="101105"/>
                    <a:pt x="163567" y="98203"/>
                  </a:cubicBezTo>
                  <a:cubicBezTo>
                    <a:pt x="165590" y="95300"/>
                    <a:pt x="162122" y="83774"/>
                    <a:pt x="156617" y="72765"/>
                  </a:cubicBezTo>
                  <a:close/>
                </a:path>
              </a:pathLst>
            </a:custGeom>
            <a:grpFill/>
            <a:ln w="1203" cap="flat">
              <a:noFill/>
              <a:prstDash val="solid"/>
              <a:miter/>
            </a:ln>
          </p:spPr>
          <p:txBody>
            <a:bodyPr rtlCol="0" anchor="ctr"/>
            <a:lstStyle/>
            <a:p>
              <a:endParaRPr lang="en-AU"/>
            </a:p>
          </p:txBody>
        </p:sp>
        <p:sp>
          <p:nvSpPr>
            <p:cNvPr id="53" name="Freeform: Shape 52">
              <a:extLst>
                <a:ext uri="{FF2B5EF4-FFF2-40B4-BE49-F238E27FC236}">
                  <a16:creationId xmlns:a16="http://schemas.microsoft.com/office/drawing/2014/main" id="{EB085443-3C26-4370-AC07-20030755B46D}"/>
                </a:ext>
              </a:extLst>
            </p:cNvPr>
            <p:cNvSpPr/>
            <p:nvPr/>
          </p:nvSpPr>
          <p:spPr>
            <a:xfrm>
              <a:off x="1361482" y="3689933"/>
              <a:ext cx="3613" cy="3613"/>
            </a:xfrm>
            <a:custGeom>
              <a:avLst/>
              <a:gdLst>
                <a:gd name="connsiteX0" fmla="*/ 3787 w 3613"/>
                <a:gd name="connsiteY0" fmla="*/ 4571 h 3613"/>
                <a:gd name="connsiteX1" fmla="*/ 825 w 3613"/>
                <a:gd name="connsiteY1" fmla="*/ 114 h 3613"/>
                <a:gd name="connsiteX2" fmla="*/ 114 w 3613"/>
                <a:gd name="connsiteY2" fmla="*/ 2523 h 3613"/>
              </a:gdLst>
              <a:ahLst/>
              <a:cxnLst>
                <a:cxn ang="0">
                  <a:pos x="connsiteX0" y="connsiteY0"/>
                </a:cxn>
                <a:cxn ang="0">
                  <a:pos x="connsiteX1" y="connsiteY1"/>
                </a:cxn>
                <a:cxn ang="0">
                  <a:pos x="connsiteX2" y="connsiteY2"/>
                </a:cxn>
              </a:cxnLst>
              <a:rect l="l" t="t" r="r" b="b"/>
              <a:pathLst>
                <a:path w="3613" h="3613">
                  <a:moveTo>
                    <a:pt x="3787" y="4571"/>
                  </a:moveTo>
                  <a:cubicBezTo>
                    <a:pt x="2713" y="3145"/>
                    <a:pt x="1724" y="1657"/>
                    <a:pt x="825" y="114"/>
                  </a:cubicBezTo>
                  <a:cubicBezTo>
                    <a:pt x="668" y="716"/>
                    <a:pt x="415" y="1523"/>
                    <a:pt x="114" y="2523"/>
                  </a:cubicBezTo>
                  <a:close/>
                </a:path>
              </a:pathLst>
            </a:custGeom>
            <a:grpFill/>
            <a:ln w="1203" cap="flat">
              <a:noFill/>
              <a:prstDash val="solid"/>
              <a:miter/>
            </a:ln>
          </p:spPr>
          <p:txBody>
            <a:bodyPr rtlCol="0" anchor="ctr"/>
            <a:lstStyle/>
            <a:p>
              <a:endParaRPr lang="en-AU"/>
            </a:p>
          </p:txBody>
        </p:sp>
        <p:sp>
          <p:nvSpPr>
            <p:cNvPr id="54" name="Freeform: Shape 53">
              <a:extLst>
                <a:ext uri="{FF2B5EF4-FFF2-40B4-BE49-F238E27FC236}">
                  <a16:creationId xmlns:a16="http://schemas.microsoft.com/office/drawing/2014/main" id="{7E699F20-82D2-46C4-A9E5-85965D19DCB9}"/>
                </a:ext>
              </a:extLst>
            </p:cNvPr>
            <p:cNvSpPr/>
            <p:nvPr/>
          </p:nvSpPr>
          <p:spPr>
            <a:xfrm>
              <a:off x="1248326" y="3768401"/>
              <a:ext cx="33724" cy="20475"/>
            </a:xfrm>
            <a:custGeom>
              <a:avLst/>
              <a:gdLst>
                <a:gd name="connsiteX0" fmla="*/ 32923 w 33723"/>
                <a:gd name="connsiteY0" fmla="*/ 4764 h 20475"/>
                <a:gd name="connsiteX1" fmla="*/ 17783 w 33723"/>
                <a:gd name="connsiteY1" fmla="*/ 5787 h 20475"/>
                <a:gd name="connsiteX2" fmla="*/ 114 w 33723"/>
                <a:gd name="connsiteY2" fmla="*/ 18711 h 20475"/>
                <a:gd name="connsiteX3" fmla="*/ 29310 w 33723"/>
                <a:gd name="connsiteY3" fmla="*/ 15977 h 20475"/>
                <a:gd name="connsiteX4" fmla="*/ 32923 w 33723"/>
                <a:gd name="connsiteY4" fmla="*/ 4764 h 2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3" h="20475">
                  <a:moveTo>
                    <a:pt x="32923" y="4764"/>
                  </a:moveTo>
                  <a:cubicBezTo>
                    <a:pt x="29310" y="-2306"/>
                    <a:pt x="20758" y="-789"/>
                    <a:pt x="17783" y="5787"/>
                  </a:cubicBezTo>
                  <a:cubicBezTo>
                    <a:pt x="15844" y="10099"/>
                    <a:pt x="12375" y="17916"/>
                    <a:pt x="114" y="18711"/>
                  </a:cubicBezTo>
                  <a:cubicBezTo>
                    <a:pt x="10508" y="23625"/>
                    <a:pt x="22998" y="21445"/>
                    <a:pt x="29310" y="15977"/>
                  </a:cubicBezTo>
                  <a:cubicBezTo>
                    <a:pt x="32742" y="13002"/>
                    <a:pt x="35139" y="9208"/>
                    <a:pt x="32923" y="4764"/>
                  </a:cubicBezTo>
                  <a:close/>
                </a:path>
              </a:pathLst>
            </a:custGeom>
            <a:grpFill/>
            <a:ln w="1203" cap="flat">
              <a:noFill/>
              <a:prstDash val="solid"/>
              <a:miter/>
            </a:ln>
          </p:spPr>
          <p:txBody>
            <a:bodyPr rtlCol="0" anchor="ctr"/>
            <a:lstStyle/>
            <a:p>
              <a:endParaRPr lang="en-AU"/>
            </a:p>
          </p:txBody>
        </p:sp>
        <p:sp>
          <p:nvSpPr>
            <p:cNvPr id="55" name="Freeform: Shape 54">
              <a:extLst>
                <a:ext uri="{FF2B5EF4-FFF2-40B4-BE49-F238E27FC236}">
                  <a16:creationId xmlns:a16="http://schemas.microsoft.com/office/drawing/2014/main" id="{F1163499-2693-420A-85FA-F0DA08A89B7F}"/>
                </a:ext>
              </a:extLst>
            </p:cNvPr>
            <p:cNvSpPr/>
            <p:nvPr/>
          </p:nvSpPr>
          <p:spPr>
            <a:xfrm>
              <a:off x="1241508" y="3742408"/>
              <a:ext cx="34928" cy="16862"/>
            </a:xfrm>
            <a:custGeom>
              <a:avLst/>
              <a:gdLst>
                <a:gd name="connsiteX0" fmla="*/ 114 w 34928"/>
                <a:gd name="connsiteY0" fmla="*/ 12197 h 16861"/>
                <a:gd name="connsiteX1" fmla="*/ 21794 w 34928"/>
                <a:gd name="connsiteY1" fmla="*/ 14979 h 16861"/>
                <a:gd name="connsiteX2" fmla="*/ 35548 w 34928"/>
                <a:gd name="connsiteY2" fmla="*/ 8583 h 16861"/>
                <a:gd name="connsiteX3" fmla="*/ 26973 w 34928"/>
                <a:gd name="connsiteY3" fmla="*/ 502 h 16861"/>
                <a:gd name="connsiteX4" fmla="*/ 114 w 34928"/>
                <a:gd name="connsiteY4" fmla="*/ 12197 h 1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8" h="16861">
                  <a:moveTo>
                    <a:pt x="114" y="12197"/>
                  </a:moveTo>
                  <a:cubicBezTo>
                    <a:pt x="11243" y="6982"/>
                    <a:pt x="18048" y="12197"/>
                    <a:pt x="21794" y="14979"/>
                  </a:cubicBezTo>
                  <a:cubicBezTo>
                    <a:pt x="27575" y="19315"/>
                    <a:pt x="35838" y="16484"/>
                    <a:pt x="35548" y="8583"/>
                  </a:cubicBezTo>
                  <a:cubicBezTo>
                    <a:pt x="35380" y="3657"/>
                    <a:pt x="31417" y="1441"/>
                    <a:pt x="26973" y="502"/>
                  </a:cubicBezTo>
                  <a:cubicBezTo>
                    <a:pt x="18807" y="-1233"/>
                    <a:pt x="6847" y="2886"/>
                    <a:pt x="114" y="12197"/>
                  </a:cubicBezTo>
                  <a:close/>
                </a:path>
              </a:pathLst>
            </a:custGeom>
            <a:grpFill/>
            <a:ln w="1203" cap="flat">
              <a:noFill/>
              <a:prstDash val="solid"/>
              <a:miter/>
            </a:ln>
          </p:spPr>
          <p:txBody>
            <a:bodyPr rtlCol="0" anchor="ctr"/>
            <a:lstStyle/>
            <a:p>
              <a:endParaRPr lang="en-AU"/>
            </a:p>
          </p:txBody>
        </p:sp>
        <p:sp>
          <p:nvSpPr>
            <p:cNvPr id="56" name="Freeform: Shape 55">
              <a:extLst>
                <a:ext uri="{FF2B5EF4-FFF2-40B4-BE49-F238E27FC236}">
                  <a16:creationId xmlns:a16="http://schemas.microsoft.com/office/drawing/2014/main" id="{7BBA1BD7-D262-4C00-8D3B-9FB70D230B48}"/>
                </a:ext>
              </a:extLst>
            </p:cNvPr>
            <p:cNvSpPr/>
            <p:nvPr/>
          </p:nvSpPr>
          <p:spPr>
            <a:xfrm>
              <a:off x="1274835" y="3765437"/>
              <a:ext cx="28906" cy="25293"/>
            </a:xfrm>
            <a:custGeom>
              <a:avLst/>
              <a:gdLst>
                <a:gd name="connsiteX0" fmla="*/ 27142 w 28906"/>
                <a:gd name="connsiteY0" fmla="*/ 14581 h 25292"/>
                <a:gd name="connsiteX1" fmla="*/ 27214 w 28906"/>
                <a:gd name="connsiteY1" fmla="*/ 2790 h 25292"/>
                <a:gd name="connsiteX2" fmla="*/ 13086 w 28906"/>
                <a:gd name="connsiteY2" fmla="*/ 8318 h 25292"/>
                <a:gd name="connsiteX3" fmla="*/ 114 w 28906"/>
                <a:gd name="connsiteY3" fmla="*/ 25939 h 25292"/>
                <a:gd name="connsiteX4" fmla="*/ 27142 w 28906"/>
                <a:gd name="connsiteY4" fmla="*/ 14581 h 2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6" h="25292">
                  <a:moveTo>
                    <a:pt x="27142" y="14581"/>
                  </a:moveTo>
                  <a:cubicBezTo>
                    <a:pt x="29551" y="10715"/>
                    <a:pt x="30659" y="6319"/>
                    <a:pt x="27214" y="2790"/>
                  </a:cubicBezTo>
                  <a:cubicBezTo>
                    <a:pt x="21698" y="-2871"/>
                    <a:pt x="13965" y="1152"/>
                    <a:pt x="13086" y="8318"/>
                  </a:cubicBezTo>
                  <a:cubicBezTo>
                    <a:pt x="12532" y="13003"/>
                    <a:pt x="11569" y="21567"/>
                    <a:pt x="114" y="25939"/>
                  </a:cubicBezTo>
                  <a:cubicBezTo>
                    <a:pt x="11484" y="27468"/>
                    <a:pt x="22734" y="21663"/>
                    <a:pt x="27142" y="14581"/>
                  </a:cubicBezTo>
                  <a:close/>
                </a:path>
              </a:pathLst>
            </a:custGeom>
            <a:grpFill/>
            <a:ln w="1203" cap="flat">
              <a:noFill/>
              <a:prstDash val="solid"/>
              <a:miter/>
            </a:ln>
          </p:spPr>
          <p:txBody>
            <a:bodyPr rtlCol="0" anchor="ctr"/>
            <a:lstStyle/>
            <a:p>
              <a:endParaRPr lang="en-AU"/>
            </a:p>
          </p:txBody>
        </p:sp>
        <p:sp>
          <p:nvSpPr>
            <p:cNvPr id="57" name="Freeform: Shape 56">
              <a:extLst>
                <a:ext uri="{FF2B5EF4-FFF2-40B4-BE49-F238E27FC236}">
                  <a16:creationId xmlns:a16="http://schemas.microsoft.com/office/drawing/2014/main" id="{1CFBEDDA-5D92-4BAE-BBEF-AC8779159A0B}"/>
                </a:ext>
              </a:extLst>
            </p:cNvPr>
            <p:cNvSpPr/>
            <p:nvPr/>
          </p:nvSpPr>
          <p:spPr>
            <a:xfrm>
              <a:off x="1265019" y="3734577"/>
              <a:ext cx="34928" cy="19271"/>
            </a:xfrm>
            <a:custGeom>
              <a:avLst/>
              <a:gdLst>
                <a:gd name="connsiteX0" fmla="*/ 19734 w 34928"/>
                <a:gd name="connsiteY0" fmla="*/ 15113 h 19270"/>
                <a:gd name="connsiteX1" fmla="*/ 34826 w 34928"/>
                <a:gd name="connsiteY1" fmla="*/ 13535 h 19270"/>
                <a:gd name="connsiteX2" fmla="*/ 29346 w 34928"/>
                <a:gd name="connsiteY2" fmla="*/ 3105 h 19270"/>
                <a:gd name="connsiteX3" fmla="*/ 114 w 34928"/>
                <a:gd name="connsiteY3" fmla="*/ 5418 h 19270"/>
                <a:gd name="connsiteX4" fmla="*/ 19734 w 34928"/>
                <a:gd name="connsiteY4" fmla="*/ 15113 h 1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8" h="19270">
                  <a:moveTo>
                    <a:pt x="19734" y="15113"/>
                  </a:moveTo>
                  <a:cubicBezTo>
                    <a:pt x="23793" y="21135"/>
                    <a:pt x="32525" y="21135"/>
                    <a:pt x="34826" y="13535"/>
                  </a:cubicBezTo>
                  <a:cubicBezTo>
                    <a:pt x="36259" y="8826"/>
                    <a:pt x="33236" y="5430"/>
                    <a:pt x="29346" y="3105"/>
                  </a:cubicBezTo>
                  <a:cubicBezTo>
                    <a:pt x="22119" y="-1207"/>
                    <a:pt x="9509" y="-1207"/>
                    <a:pt x="114" y="5418"/>
                  </a:cubicBezTo>
                  <a:cubicBezTo>
                    <a:pt x="12327" y="4093"/>
                    <a:pt x="17145" y="11199"/>
                    <a:pt x="19734" y="15113"/>
                  </a:cubicBezTo>
                  <a:close/>
                </a:path>
              </a:pathLst>
            </a:custGeom>
            <a:grpFill/>
            <a:ln w="1203" cap="flat">
              <a:noFill/>
              <a:prstDash val="solid"/>
              <a:miter/>
            </a:ln>
          </p:spPr>
          <p:txBody>
            <a:bodyPr rtlCol="0" anchor="ctr"/>
            <a:lstStyle/>
            <a:p>
              <a:endParaRPr lang="en-AU"/>
            </a:p>
          </p:txBody>
        </p:sp>
        <p:sp>
          <p:nvSpPr>
            <p:cNvPr id="58" name="Freeform: Shape 57">
              <a:extLst>
                <a:ext uri="{FF2B5EF4-FFF2-40B4-BE49-F238E27FC236}">
                  <a16:creationId xmlns:a16="http://schemas.microsoft.com/office/drawing/2014/main" id="{1FB0A7F1-4C49-4D71-973D-D31969AF625D}"/>
                </a:ext>
              </a:extLst>
            </p:cNvPr>
            <p:cNvSpPr/>
            <p:nvPr/>
          </p:nvSpPr>
          <p:spPr>
            <a:xfrm>
              <a:off x="1297575" y="3762162"/>
              <a:ext cx="26497" cy="27702"/>
            </a:xfrm>
            <a:custGeom>
              <a:avLst/>
              <a:gdLst>
                <a:gd name="connsiteX0" fmla="*/ 24624 w 26497"/>
                <a:gd name="connsiteY0" fmla="*/ 2198 h 27701"/>
                <a:gd name="connsiteX1" fmla="*/ 11159 w 26497"/>
                <a:gd name="connsiteY1" fmla="*/ 9184 h 27701"/>
                <a:gd name="connsiteX2" fmla="*/ 114 w 26497"/>
                <a:gd name="connsiteY2" fmla="*/ 28081 h 27701"/>
                <a:gd name="connsiteX3" fmla="*/ 25792 w 26497"/>
                <a:gd name="connsiteY3" fmla="*/ 13929 h 27701"/>
                <a:gd name="connsiteX4" fmla="*/ 24624 w 26497"/>
                <a:gd name="connsiteY4" fmla="*/ 2198 h 2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7" h="27701">
                  <a:moveTo>
                    <a:pt x="24624" y="2198"/>
                  </a:moveTo>
                  <a:cubicBezTo>
                    <a:pt x="18530" y="-2848"/>
                    <a:pt x="11255" y="1969"/>
                    <a:pt x="11159" y="9184"/>
                  </a:cubicBezTo>
                  <a:cubicBezTo>
                    <a:pt x="11098" y="13905"/>
                    <a:pt x="11038" y="22433"/>
                    <a:pt x="114" y="28081"/>
                  </a:cubicBezTo>
                  <a:cubicBezTo>
                    <a:pt x="11604" y="28443"/>
                    <a:pt x="22167" y="21481"/>
                    <a:pt x="25792" y="13929"/>
                  </a:cubicBezTo>
                  <a:cubicBezTo>
                    <a:pt x="27755" y="9858"/>
                    <a:pt x="28418" y="5366"/>
                    <a:pt x="24624" y="2198"/>
                  </a:cubicBezTo>
                  <a:close/>
                </a:path>
              </a:pathLst>
            </a:custGeom>
            <a:grpFill/>
            <a:ln w="1203" cap="flat">
              <a:noFill/>
              <a:prstDash val="solid"/>
              <a:miter/>
            </a:ln>
          </p:spPr>
          <p:txBody>
            <a:bodyPr rtlCol="0" anchor="ctr"/>
            <a:lstStyle/>
            <a:p>
              <a:endParaRPr lang="en-AU"/>
            </a:p>
          </p:txBody>
        </p:sp>
        <p:sp>
          <p:nvSpPr>
            <p:cNvPr id="59" name="Freeform: Shape 58">
              <a:extLst>
                <a:ext uri="{FF2B5EF4-FFF2-40B4-BE49-F238E27FC236}">
                  <a16:creationId xmlns:a16="http://schemas.microsoft.com/office/drawing/2014/main" id="{EC900628-DF3E-4619-B823-EB20C0121B3D}"/>
                </a:ext>
              </a:extLst>
            </p:cNvPr>
            <p:cNvSpPr/>
            <p:nvPr/>
          </p:nvSpPr>
          <p:spPr>
            <a:xfrm>
              <a:off x="1287819" y="3727029"/>
              <a:ext cx="32519" cy="21680"/>
            </a:xfrm>
            <a:custGeom>
              <a:avLst/>
              <a:gdLst>
                <a:gd name="connsiteX0" fmla="*/ 32091 w 32519"/>
                <a:gd name="connsiteY0" fmla="*/ 17952 h 21679"/>
                <a:gd name="connsiteX1" fmla="*/ 29117 w 32519"/>
                <a:gd name="connsiteY1" fmla="*/ 6558 h 21679"/>
                <a:gd name="connsiteX2" fmla="*/ 114 w 32519"/>
                <a:gd name="connsiteY2" fmla="*/ 2198 h 21679"/>
                <a:gd name="connsiteX3" fmla="*/ 17036 w 32519"/>
                <a:gd name="connsiteY3" fmla="*/ 16085 h 21679"/>
                <a:gd name="connsiteX4" fmla="*/ 32091 w 32519"/>
                <a:gd name="connsiteY4" fmla="*/ 17952 h 2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21679">
                  <a:moveTo>
                    <a:pt x="32091" y="17952"/>
                  </a:moveTo>
                  <a:cubicBezTo>
                    <a:pt x="34561" y="13688"/>
                    <a:pt x="32381" y="9714"/>
                    <a:pt x="29117" y="6558"/>
                  </a:cubicBezTo>
                  <a:cubicBezTo>
                    <a:pt x="23095" y="741"/>
                    <a:pt x="10761" y="-2126"/>
                    <a:pt x="114" y="2198"/>
                  </a:cubicBezTo>
                  <a:cubicBezTo>
                    <a:pt x="12315" y="3680"/>
                    <a:pt x="15338" y="11677"/>
                    <a:pt x="17036" y="16085"/>
                  </a:cubicBezTo>
                  <a:cubicBezTo>
                    <a:pt x="19638" y="22878"/>
                    <a:pt x="28141" y="24805"/>
                    <a:pt x="32091" y="17952"/>
                  </a:cubicBezTo>
                  <a:close/>
                </a:path>
              </a:pathLst>
            </a:custGeom>
            <a:grpFill/>
            <a:ln w="1203" cap="flat">
              <a:noFill/>
              <a:prstDash val="solid"/>
              <a:miter/>
            </a:ln>
          </p:spPr>
          <p:txBody>
            <a:bodyPr rtlCol="0" anchor="ctr"/>
            <a:lstStyle/>
            <a:p>
              <a:endParaRPr lang="en-AU"/>
            </a:p>
          </p:txBody>
        </p:sp>
        <p:sp>
          <p:nvSpPr>
            <p:cNvPr id="60" name="Freeform: Shape 59">
              <a:extLst>
                <a:ext uri="{FF2B5EF4-FFF2-40B4-BE49-F238E27FC236}">
                  <a16:creationId xmlns:a16="http://schemas.microsoft.com/office/drawing/2014/main" id="{DF51BE51-1EEA-44C9-83E9-C2037EEE7B1F}"/>
                </a:ext>
              </a:extLst>
            </p:cNvPr>
            <p:cNvSpPr/>
            <p:nvPr/>
          </p:nvSpPr>
          <p:spPr>
            <a:xfrm>
              <a:off x="1319844" y="3759444"/>
              <a:ext cx="24089" cy="24089"/>
            </a:xfrm>
            <a:custGeom>
              <a:avLst/>
              <a:gdLst>
                <a:gd name="connsiteX0" fmla="*/ 21830 w 24088"/>
                <a:gd name="connsiteY0" fmla="*/ 1965 h 24088"/>
                <a:gd name="connsiteX1" fmla="*/ 9894 w 24088"/>
                <a:gd name="connsiteY1" fmla="*/ 8156 h 24088"/>
                <a:gd name="connsiteX2" fmla="*/ 114 w 24088"/>
                <a:gd name="connsiteY2" fmla="*/ 24897 h 24088"/>
                <a:gd name="connsiteX3" fmla="*/ 22854 w 24088"/>
                <a:gd name="connsiteY3" fmla="*/ 12347 h 24088"/>
                <a:gd name="connsiteX4" fmla="*/ 21830 w 24088"/>
                <a:gd name="connsiteY4" fmla="*/ 1965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8" h="24088">
                  <a:moveTo>
                    <a:pt x="21830" y="1965"/>
                  </a:moveTo>
                  <a:cubicBezTo>
                    <a:pt x="16434" y="-2515"/>
                    <a:pt x="9978" y="1760"/>
                    <a:pt x="9894" y="8156"/>
                  </a:cubicBezTo>
                  <a:cubicBezTo>
                    <a:pt x="9894" y="12335"/>
                    <a:pt x="9798" y="19911"/>
                    <a:pt x="114" y="24897"/>
                  </a:cubicBezTo>
                  <a:cubicBezTo>
                    <a:pt x="10292" y="25210"/>
                    <a:pt x="19650" y="19044"/>
                    <a:pt x="22854" y="12347"/>
                  </a:cubicBezTo>
                  <a:cubicBezTo>
                    <a:pt x="24600" y="8722"/>
                    <a:pt x="25178" y="4747"/>
                    <a:pt x="21830" y="1965"/>
                  </a:cubicBezTo>
                  <a:close/>
                </a:path>
              </a:pathLst>
            </a:custGeom>
            <a:grpFill/>
            <a:ln w="1203" cap="flat">
              <a:noFill/>
              <a:prstDash val="solid"/>
              <a:miter/>
            </a:ln>
          </p:spPr>
          <p:txBody>
            <a:bodyPr rtlCol="0" anchor="ctr"/>
            <a:lstStyle/>
            <a:p>
              <a:endParaRPr lang="en-AU"/>
            </a:p>
          </p:txBody>
        </p:sp>
        <p:sp>
          <p:nvSpPr>
            <p:cNvPr id="61" name="Freeform: Shape 60">
              <a:extLst>
                <a:ext uri="{FF2B5EF4-FFF2-40B4-BE49-F238E27FC236}">
                  <a16:creationId xmlns:a16="http://schemas.microsoft.com/office/drawing/2014/main" id="{ADC4DE13-865A-4F78-8281-3D7A8D4D43D8}"/>
                </a:ext>
              </a:extLst>
            </p:cNvPr>
            <p:cNvSpPr/>
            <p:nvPr/>
          </p:nvSpPr>
          <p:spPr>
            <a:xfrm>
              <a:off x="1312822" y="3725217"/>
              <a:ext cx="26497" cy="20475"/>
            </a:xfrm>
            <a:custGeom>
              <a:avLst/>
              <a:gdLst>
                <a:gd name="connsiteX0" fmla="*/ 13230 w 26497"/>
                <a:gd name="connsiteY0" fmla="*/ 15055 h 20475"/>
                <a:gd name="connsiteX1" fmla="*/ 26154 w 26497"/>
                <a:gd name="connsiteY1" fmla="*/ 18512 h 20475"/>
                <a:gd name="connsiteX2" fmla="*/ 24950 w 26497"/>
                <a:gd name="connsiteY2" fmla="*/ 8178 h 20475"/>
                <a:gd name="connsiteX3" fmla="*/ 23396 w 26497"/>
                <a:gd name="connsiteY3" fmla="*/ 6515 h 20475"/>
                <a:gd name="connsiteX4" fmla="*/ 23396 w 26497"/>
                <a:gd name="connsiteY4" fmla="*/ 6515 h 20475"/>
                <a:gd name="connsiteX5" fmla="*/ 23299 w 26497"/>
                <a:gd name="connsiteY5" fmla="*/ 6431 h 20475"/>
                <a:gd name="connsiteX6" fmla="*/ 23299 w 26497"/>
                <a:gd name="connsiteY6" fmla="*/ 6431 h 20475"/>
                <a:gd name="connsiteX7" fmla="*/ 114 w 26497"/>
                <a:gd name="connsiteY7" fmla="*/ 867 h 20475"/>
                <a:gd name="connsiteX8" fmla="*/ 13230 w 26497"/>
                <a:gd name="connsiteY8" fmla="*/ 15055 h 2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97" h="20475">
                  <a:moveTo>
                    <a:pt x="13230" y="15055"/>
                  </a:moveTo>
                  <a:cubicBezTo>
                    <a:pt x="14688" y="21246"/>
                    <a:pt x="21878" y="24016"/>
                    <a:pt x="26154" y="18512"/>
                  </a:cubicBezTo>
                  <a:cubicBezTo>
                    <a:pt x="28828" y="15079"/>
                    <a:pt x="27358" y="11285"/>
                    <a:pt x="24950" y="8178"/>
                  </a:cubicBezTo>
                  <a:cubicBezTo>
                    <a:pt x="24473" y="7586"/>
                    <a:pt x="23954" y="7031"/>
                    <a:pt x="23396" y="6515"/>
                  </a:cubicBezTo>
                  <a:lnTo>
                    <a:pt x="23396" y="6515"/>
                  </a:lnTo>
                  <a:cubicBezTo>
                    <a:pt x="23367" y="6484"/>
                    <a:pt x="23335" y="6456"/>
                    <a:pt x="23299" y="6431"/>
                  </a:cubicBezTo>
                  <a:lnTo>
                    <a:pt x="23299" y="6431"/>
                  </a:lnTo>
                  <a:cubicBezTo>
                    <a:pt x="18181" y="1614"/>
                    <a:pt x="8907" y="-1361"/>
                    <a:pt x="114" y="867"/>
                  </a:cubicBezTo>
                  <a:cubicBezTo>
                    <a:pt x="10593" y="3685"/>
                    <a:pt x="12279" y="11044"/>
                    <a:pt x="13230" y="15055"/>
                  </a:cubicBezTo>
                  <a:close/>
                </a:path>
              </a:pathLst>
            </a:custGeom>
            <a:grpFill/>
            <a:ln w="1203" cap="flat">
              <a:noFill/>
              <a:prstDash val="solid"/>
              <a:miter/>
            </a:ln>
          </p:spPr>
          <p:txBody>
            <a:bodyPr rtlCol="0" anchor="ctr"/>
            <a:lstStyle/>
            <a:p>
              <a:endParaRPr lang="en-AU"/>
            </a:p>
          </p:txBody>
        </p:sp>
        <p:sp>
          <p:nvSpPr>
            <p:cNvPr id="62" name="Freeform: Shape 61">
              <a:extLst>
                <a:ext uri="{FF2B5EF4-FFF2-40B4-BE49-F238E27FC236}">
                  <a16:creationId xmlns:a16="http://schemas.microsoft.com/office/drawing/2014/main" id="{6E55D7E4-5B00-47B6-9D75-7E85F96D3035}"/>
                </a:ext>
              </a:extLst>
            </p:cNvPr>
            <p:cNvSpPr/>
            <p:nvPr/>
          </p:nvSpPr>
          <p:spPr>
            <a:xfrm>
              <a:off x="1340356" y="3758135"/>
              <a:ext cx="18066" cy="22884"/>
            </a:xfrm>
            <a:custGeom>
              <a:avLst/>
              <a:gdLst>
                <a:gd name="connsiteX0" fmla="*/ 15663 w 18066"/>
                <a:gd name="connsiteY0" fmla="*/ 1143 h 22884"/>
                <a:gd name="connsiteX1" fmla="*/ 6293 w 18066"/>
                <a:gd name="connsiteY1" fmla="*/ 7960 h 22884"/>
                <a:gd name="connsiteX2" fmla="*/ 114 w 18066"/>
                <a:gd name="connsiteY2" fmla="*/ 23485 h 22884"/>
                <a:gd name="connsiteX3" fmla="*/ 17879 w 18066"/>
                <a:gd name="connsiteY3" fmla="*/ 9863 h 22884"/>
                <a:gd name="connsiteX4" fmla="*/ 15663 w 18066"/>
                <a:gd name="connsiteY4" fmla="*/ 1143 h 22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6" h="22884">
                  <a:moveTo>
                    <a:pt x="15663" y="1143"/>
                  </a:moveTo>
                  <a:cubicBezTo>
                    <a:pt x="10484" y="-1977"/>
                    <a:pt x="5546" y="2492"/>
                    <a:pt x="6293" y="7960"/>
                  </a:cubicBezTo>
                  <a:cubicBezTo>
                    <a:pt x="6787" y="11573"/>
                    <a:pt x="7726" y="17992"/>
                    <a:pt x="114" y="23485"/>
                  </a:cubicBezTo>
                  <a:cubicBezTo>
                    <a:pt x="8834" y="22449"/>
                    <a:pt x="16000" y="15981"/>
                    <a:pt x="17879" y="9863"/>
                  </a:cubicBezTo>
                  <a:cubicBezTo>
                    <a:pt x="18891" y="6538"/>
                    <a:pt x="18891" y="3082"/>
                    <a:pt x="15663" y="1143"/>
                  </a:cubicBezTo>
                  <a:close/>
                </a:path>
              </a:pathLst>
            </a:custGeom>
            <a:grpFill/>
            <a:ln w="1203" cap="flat">
              <a:noFill/>
              <a:prstDash val="solid"/>
              <a:miter/>
            </a:ln>
          </p:spPr>
          <p:txBody>
            <a:bodyPr rtlCol="0" anchor="ctr"/>
            <a:lstStyle/>
            <a:p>
              <a:endParaRPr lang="en-AU"/>
            </a:p>
          </p:txBody>
        </p:sp>
        <p:sp>
          <p:nvSpPr>
            <p:cNvPr id="63" name="Freeform: Shape 62">
              <a:extLst>
                <a:ext uri="{FF2B5EF4-FFF2-40B4-BE49-F238E27FC236}">
                  <a16:creationId xmlns:a16="http://schemas.microsoft.com/office/drawing/2014/main" id="{4033AEB2-A052-4702-BA55-91B86336EE53}"/>
                </a:ext>
              </a:extLst>
            </p:cNvPr>
            <p:cNvSpPr/>
            <p:nvPr/>
          </p:nvSpPr>
          <p:spPr>
            <a:xfrm>
              <a:off x="1334659" y="3723736"/>
              <a:ext cx="20475" cy="20475"/>
            </a:xfrm>
            <a:custGeom>
              <a:avLst/>
              <a:gdLst>
                <a:gd name="connsiteX0" fmla="*/ 114 w 20475"/>
                <a:gd name="connsiteY0" fmla="*/ 144 h 20475"/>
                <a:gd name="connsiteX1" fmla="*/ 8822 w 20475"/>
                <a:gd name="connsiteY1" fmla="*/ 14332 h 20475"/>
                <a:gd name="connsiteX2" fmla="*/ 19168 w 20475"/>
                <a:gd name="connsiteY2" fmla="*/ 19427 h 20475"/>
                <a:gd name="connsiteX3" fmla="*/ 19867 w 20475"/>
                <a:gd name="connsiteY3" fmla="*/ 10490 h 20475"/>
                <a:gd name="connsiteX4" fmla="*/ 114 w 20475"/>
                <a:gd name="connsiteY4" fmla="*/ 144 h 2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5" h="20475">
                  <a:moveTo>
                    <a:pt x="114" y="144"/>
                  </a:moveTo>
                  <a:cubicBezTo>
                    <a:pt x="8545" y="4239"/>
                    <a:pt x="8689" y="10743"/>
                    <a:pt x="8822" y="14332"/>
                  </a:cubicBezTo>
                  <a:cubicBezTo>
                    <a:pt x="9014" y="19812"/>
                    <a:pt x="14627" y="23365"/>
                    <a:pt x="19168" y="19427"/>
                  </a:cubicBezTo>
                  <a:cubicBezTo>
                    <a:pt x="21998" y="17018"/>
                    <a:pt x="21432" y="13573"/>
                    <a:pt x="19867" y="10490"/>
                  </a:cubicBezTo>
                  <a:cubicBezTo>
                    <a:pt x="16988" y="4805"/>
                    <a:pt x="8846" y="-326"/>
                    <a:pt x="114" y="144"/>
                  </a:cubicBezTo>
                  <a:close/>
                </a:path>
              </a:pathLst>
            </a:custGeom>
            <a:grpFill/>
            <a:ln w="1203" cap="flat">
              <a:noFill/>
              <a:prstDash val="solid"/>
              <a:miter/>
            </a:ln>
          </p:spPr>
          <p:txBody>
            <a:bodyPr rtlCol="0" anchor="ctr"/>
            <a:lstStyle/>
            <a:p>
              <a:endParaRPr lang="en-AU"/>
            </a:p>
          </p:txBody>
        </p:sp>
        <p:sp>
          <p:nvSpPr>
            <p:cNvPr id="64" name="Freeform: Shape 63">
              <a:extLst>
                <a:ext uri="{FF2B5EF4-FFF2-40B4-BE49-F238E27FC236}">
                  <a16:creationId xmlns:a16="http://schemas.microsoft.com/office/drawing/2014/main" id="{5E74E7CE-556D-4116-AF9C-EA8F4EC731A0}"/>
                </a:ext>
              </a:extLst>
            </p:cNvPr>
            <p:cNvSpPr/>
            <p:nvPr/>
          </p:nvSpPr>
          <p:spPr>
            <a:xfrm>
              <a:off x="1227031" y="3761929"/>
              <a:ext cx="30111" cy="14453"/>
            </a:xfrm>
            <a:custGeom>
              <a:avLst/>
              <a:gdLst>
                <a:gd name="connsiteX0" fmla="*/ 29683 w 30110"/>
                <a:gd name="connsiteY0" fmla="*/ 4407 h 14453"/>
                <a:gd name="connsiteX1" fmla="*/ 19144 w 30110"/>
                <a:gd name="connsiteY1" fmla="*/ 794 h 14453"/>
                <a:gd name="connsiteX2" fmla="*/ 114 w 30110"/>
                <a:gd name="connsiteY2" fmla="*/ 13597 h 14453"/>
                <a:gd name="connsiteX3" fmla="*/ 22457 w 30110"/>
                <a:gd name="connsiteY3" fmla="*/ 13597 h 14453"/>
                <a:gd name="connsiteX4" fmla="*/ 29683 w 30110"/>
                <a:gd name="connsiteY4" fmla="*/ 4407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0" h="14453">
                  <a:moveTo>
                    <a:pt x="29683" y="4407"/>
                  </a:moveTo>
                  <a:cubicBezTo>
                    <a:pt x="28178" y="-134"/>
                    <a:pt x="23360" y="-567"/>
                    <a:pt x="19144" y="794"/>
                  </a:cubicBezTo>
                  <a:cubicBezTo>
                    <a:pt x="13122" y="2649"/>
                    <a:pt x="5691" y="8623"/>
                    <a:pt x="114" y="13597"/>
                  </a:cubicBezTo>
                  <a:cubicBezTo>
                    <a:pt x="7197" y="14741"/>
                    <a:pt x="16410" y="15319"/>
                    <a:pt x="22457" y="13597"/>
                  </a:cubicBezTo>
                  <a:cubicBezTo>
                    <a:pt x="27165" y="12248"/>
                    <a:pt x="31297" y="9261"/>
                    <a:pt x="29683" y="4407"/>
                  </a:cubicBezTo>
                  <a:close/>
                </a:path>
              </a:pathLst>
            </a:custGeom>
            <a:grpFill/>
            <a:ln w="1203" cap="flat">
              <a:noFill/>
              <a:prstDash val="solid"/>
              <a:miter/>
            </a:ln>
          </p:spPr>
          <p:txBody>
            <a:bodyPr rtlCol="0" anchor="ctr"/>
            <a:lstStyle/>
            <a:p>
              <a:endParaRPr lang="en-AU"/>
            </a:p>
          </p:txBody>
        </p:sp>
        <p:sp>
          <p:nvSpPr>
            <p:cNvPr id="65" name="Freeform: Shape 64">
              <a:extLst>
                <a:ext uri="{FF2B5EF4-FFF2-40B4-BE49-F238E27FC236}">
                  <a16:creationId xmlns:a16="http://schemas.microsoft.com/office/drawing/2014/main" id="{8D08744F-9CE9-4E54-9811-7C4E4DFA6A2A}"/>
                </a:ext>
              </a:extLst>
            </p:cNvPr>
            <p:cNvSpPr/>
            <p:nvPr/>
          </p:nvSpPr>
          <p:spPr>
            <a:xfrm>
              <a:off x="1258900" y="3662312"/>
              <a:ext cx="218001" cy="130078"/>
            </a:xfrm>
            <a:custGeom>
              <a:avLst/>
              <a:gdLst>
                <a:gd name="connsiteX0" fmla="*/ 217934 w 218001"/>
                <a:gd name="connsiteY0" fmla="*/ 109612 h 130077"/>
                <a:gd name="connsiteX1" fmla="*/ 174672 w 218001"/>
                <a:gd name="connsiteY1" fmla="*/ 94039 h 130077"/>
                <a:gd name="connsiteX2" fmla="*/ 163724 w 218001"/>
                <a:gd name="connsiteY2" fmla="*/ 82452 h 130077"/>
                <a:gd name="connsiteX3" fmla="*/ 115474 w 218001"/>
                <a:gd name="connsiteY3" fmla="*/ 44235 h 130077"/>
                <a:gd name="connsiteX4" fmla="*/ 88663 w 218001"/>
                <a:gd name="connsiteY4" fmla="*/ 28843 h 130077"/>
                <a:gd name="connsiteX5" fmla="*/ 74693 w 218001"/>
                <a:gd name="connsiteY5" fmla="*/ 22267 h 130077"/>
                <a:gd name="connsiteX6" fmla="*/ 60335 w 218001"/>
                <a:gd name="connsiteY6" fmla="*/ 16642 h 130077"/>
                <a:gd name="connsiteX7" fmla="*/ 45750 w 218001"/>
                <a:gd name="connsiteY7" fmla="*/ 11824 h 130077"/>
                <a:gd name="connsiteX8" fmla="*/ 31044 w 218001"/>
                <a:gd name="connsiteY8" fmla="*/ 7549 h 130077"/>
                <a:gd name="connsiteX9" fmla="*/ 1355 w 218001"/>
                <a:gd name="connsiteY9" fmla="*/ 129 h 130077"/>
                <a:gd name="connsiteX10" fmla="*/ 769 w 218001"/>
                <a:gd name="connsiteY10" fmla="*/ 476 h 130077"/>
                <a:gd name="connsiteX11" fmla="*/ 765 w 218001"/>
                <a:gd name="connsiteY11" fmla="*/ 491 h 130077"/>
                <a:gd name="connsiteX12" fmla="*/ 1018 w 218001"/>
                <a:gd name="connsiteY12" fmla="*/ 1021 h 130077"/>
                <a:gd name="connsiteX13" fmla="*/ 28840 w 218001"/>
                <a:gd name="connsiteY13" fmla="*/ 13908 h 130077"/>
                <a:gd name="connsiteX14" fmla="*/ 56891 w 218001"/>
                <a:gd name="connsiteY14" fmla="*/ 25579 h 130077"/>
                <a:gd name="connsiteX15" fmla="*/ 70790 w 218001"/>
                <a:gd name="connsiteY15" fmla="*/ 31432 h 130077"/>
                <a:gd name="connsiteX16" fmla="*/ 84605 w 218001"/>
                <a:gd name="connsiteY16" fmla="*/ 37455 h 130077"/>
                <a:gd name="connsiteX17" fmla="*/ 98251 w 218001"/>
                <a:gd name="connsiteY17" fmla="*/ 43790 h 130077"/>
                <a:gd name="connsiteX18" fmla="*/ 104935 w 218001"/>
                <a:gd name="connsiteY18" fmla="*/ 47247 h 130077"/>
                <a:gd name="connsiteX19" fmla="*/ 111536 w 218001"/>
                <a:gd name="connsiteY19" fmla="*/ 50860 h 130077"/>
                <a:gd name="connsiteX20" fmla="*/ 160460 w 218001"/>
                <a:gd name="connsiteY20" fmla="*/ 86005 h 130077"/>
                <a:gd name="connsiteX21" fmla="*/ 167096 w 218001"/>
                <a:gd name="connsiteY21" fmla="*/ 92111 h 130077"/>
                <a:gd name="connsiteX22" fmla="*/ 165301 w 218001"/>
                <a:gd name="connsiteY22" fmla="*/ 91654 h 130077"/>
                <a:gd name="connsiteX23" fmla="*/ 109766 w 218001"/>
                <a:gd name="connsiteY23" fmla="*/ 85005 h 130077"/>
                <a:gd name="connsiteX24" fmla="*/ 81678 w 218001"/>
                <a:gd name="connsiteY24" fmla="*/ 85836 h 130077"/>
                <a:gd name="connsiteX25" fmla="*/ 67719 w 218001"/>
                <a:gd name="connsiteY25" fmla="*/ 87390 h 130077"/>
                <a:gd name="connsiteX26" fmla="*/ 53940 w 218001"/>
                <a:gd name="connsiteY26" fmla="*/ 89871 h 130077"/>
                <a:gd name="connsiteX27" fmla="*/ 40342 w 218001"/>
                <a:gd name="connsiteY27" fmla="*/ 93063 h 130077"/>
                <a:gd name="connsiteX28" fmla="*/ 26912 w 218001"/>
                <a:gd name="connsiteY28" fmla="*/ 96760 h 130077"/>
                <a:gd name="connsiteX29" fmla="*/ 415 w 218001"/>
                <a:gd name="connsiteY29" fmla="*/ 105191 h 130077"/>
                <a:gd name="connsiteX30" fmla="*/ 135 w 218001"/>
                <a:gd name="connsiteY30" fmla="*/ 105737 h 130077"/>
                <a:gd name="connsiteX31" fmla="*/ 138 w 218001"/>
                <a:gd name="connsiteY31" fmla="*/ 105745 h 130077"/>
                <a:gd name="connsiteX32" fmla="*/ 584 w 218001"/>
                <a:gd name="connsiteY32" fmla="*/ 106047 h 130077"/>
                <a:gd name="connsiteX33" fmla="*/ 28286 w 218001"/>
                <a:gd name="connsiteY33" fmla="*/ 102783 h 130077"/>
                <a:gd name="connsiteX34" fmla="*/ 55566 w 218001"/>
                <a:gd name="connsiteY34" fmla="*/ 98483 h 130077"/>
                <a:gd name="connsiteX35" fmla="*/ 69116 w 218001"/>
                <a:gd name="connsiteY35" fmla="*/ 96399 h 130077"/>
                <a:gd name="connsiteX36" fmla="*/ 82654 w 218001"/>
                <a:gd name="connsiteY36" fmla="*/ 94460 h 130077"/>
                <a:gd name="connsiteX37" fmla="*/ 96239 w 218001"/>
                <a:gd name="connsiteY37" fmla="*/ 92870 h 130077"/>
                <a:gd name="connsiteX38" fmla="*/ 103057 w 218001"/>
                <a:gd name="connsiteY38" fmla="*/ 92376 h 130077"/>
                <a:gd name="connsiteX39" fmla="*/ 109886 w 218001"/>
                <a:gd name="connsiteY39" fmla="*/ 92015 h 130077"/>
                <a:gd name="connsiteX40" fmla="*/ 164494 w 218001"/>
                <a:gd name="connsiteY40" fmla="*/ 95978 h 130077"/>
                <a:gd name="connsiteX41" fmla="*/ 172733 w 218001"/>
                <a:gd name="connsiteY41" fmla="*/ 97579 h 130077"/>
                <a:gd name="connsiteX42" fmla="*/ 201976 w 218001"/>
                <a:gd name="connsiteY42" fmla="*/ 130352 h 130077"/>
                <a:gd name="connsiteX43" fmla="*/ 202650 w 218001"/>
                <a:gd name="connsiteY43" fmla="*/ 130436 h 130077"/>
                <a:gd name="connsiteX44" fmla="*/ 202759 w 218001"/>
                <a:gd name="connsiteY44" fmla="*/ 129786 h 130077"/>
                <a:gd name="connsiteX45" fmla="*/ 178959 w 218001"/>
                <a:gd name="connsiteY45" fmla="*/ 98965 h 130077"/>
                <a:gd name="connsiteX46" fmla="*/ 217670 w 218001"/>
                <a:gd name="connsiteY46" fmla="*/ 110539 h 130077"/>
                <a:gd name="connsiteX47" fmla="*/ 218236 w 218001"/>
                <a:gd name="connsiteY47" fmla="*/ 110298 h 130077"/>
                <a:gd name="connsiteX48" fmla="*/ 218083 w 218001"/>
                <a:gd name="connsiteY48" fmla="*/ 109669 h 130077"/>
                <a:gd name="connsiteX49" fmla="*/ 217935 w 218001"/>
                <a:gd name="connsiteY49" fmla="*/ 109612 h 13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18001" h="130077">
                  <a:moveTo>
                    <a:pt x="217934" y="109612"/>
                  </a:moveTo>
                  <a:cubicBezTo>
                    <a:pt x="203908" y="103383"/>
                    <a:pt x="189449" y="98179"/>
                    <a:pt x="174672" y="94039"/>
                  </a:cubicBezTo>
                  <a:cubicBezTo>
                    <a:pt x="171118" y="90100"/>
                    <a:pt x="167445" y="86222"/>
                    <a:pt x="163724" y="82452"/>
                  </a:cubicBezTo>
                  <a:cubicBezTo>
                    <a:pt x="149071" y="68004"/>
                    <a:pt x="132893" y="55190"/>
                    <a:pt x="115474" y="44235"/>
                  </a:cubicBezTo>
                  <a:cubicBezTo>
                    <a:pt x="106778" y="38707"/>
                    <a:pt x="97805" y="33625"/>
                    <a:pt x="88663" y="28843"/>
                  </a:cubicBezTo>
                  <a:cubicBezTo>
                    <a:pt x="84087" y="26434"/>
                    <a:pt x="79377" y="24399"/>
                    <a:pt x="74693" y="22267"/>
                  </a:cubicBezTo>
                  <a:cubicBezTo>
                    <a:pt x="70007" y="20135"/>
                    <a:pt x="65153" y="18437"/>
                    <a:pt x="60335" y="16642"/>
                  </a:cubicBezTo>
                  <a:cubicBezTo>
                    <a:pt x="55518" y="15040"/>
                    <a:pt x="50640" y="13306"/>
                    <a:pt x="45750" y="11824"/>
                  </a:cubicBezTo>
                  <a:cubicBezTo>
                    <a:pt x="40860" y="10343"/>
                    <a:pt x="35982" y="8837"/>
                    <a:pt x="31044" y="7549"/>
                  </a:cubicBezTo>
                  <a:cubicBezTo>
                    <a:pt x="21191" y="4851"/>
                    <a:pt x="11364" y="2358"/>
                    <a:pt x="1355" y="129"/>
                  </a:cubicBezTo>
                  <a:cubicBezTo>
                    <a:pt x="1097" y="63"/>
                    <a:pt x="834" y="218"/>
                    <a:pt x="769" y="476"/>
                  </a:cubicBezTo>
                  <a:cubicBezTo>
                    <a:pt x="767" y="481"/>
                    <a:pt x="766" y="486"/>
                    <a:pt x="765" y="491"/>
                  </a:cubicBezTo>
                  <a:cubicBezTo>
                    <a:pt x="720" y="704"/>
                    <a:pt x="823" y="922"/>
                    <a:pt x="1018" y="1021"/>
                  </a:cubicBezTo>
                  <a:cubicBezTo>
                    <a:pt x="10087" y="5838"/>
                    <a:pt x="19469" y="9970"/>
                    <a:pt x="28840" y="13908"/>
                  </a:cubicBezTo>
                  <a:lnTo>
                    <a:pt x="56891" y="25579"/>
                  </a:lnTo>
                  <a:lnTo>
                    <a:pt x="70790" y="31432"/>
                  </a:lnTo>
                  <a:cubicBezTo>
                    <a:pt x="75355" y="33492"/>
                    <a:pt x="80040" y="35347"/>
                    <a:pt x="84605" y="37455"/>
                  </a:cubicBezTo>
                  <a:cubicBezTo>
                    <a:pt x="89170" y="39562"/>
                    <a:pt x="93806" y="41477"/>
                    <a:pt x="98251" y="43790"/>
                  </a:cubicBezTo>
                  <a:lnTo>
                    <a:pt x="104935" y="47247"/>
                  </a:lnTo>
                  <a:cubicBezTo>
                    <a:pt x="107164" y="48391"/>
                    <a:pt x="109404" y="49535"/>
                    <a:pt x="111536" y="50860"/>
                  </a:cubicBezTo>
                  <a:cubicBezTo>
                    <a:pt x="129065" y="60775"/>
                    <a:pt x="145468" y="72558"/>
                    <a:pt x="160460" y="86005"/>
                  </a:cubicBezTo>
                  <a:cubicBezTo>
                    <a:pt x="162700" y="88004"/>
                    <a:pt x="164916" y="90052"/>
                    <a:pt x="167096" y="92111"/>
                  </a:cubicBezTo>
                  <a:lnTo>
                    <a:pt x="165301" y="91654"/>
                  </a:lnTo>
                  <a:cubicBezTo>
                    <a:pt x="147085" y="87434"/>
                    <a:pt x="128464" y="85204"/>
                    <a:pt x="109766" y="85005"/>
                  </a:cubicBezTo>
                  <a:cubicBezTo>
                    <a:pt x="100395" y="84861"/>
                    <a:pt x="91024" y="85198"/>
                    <a:pt x="81678" y="85836"/>
                  </a:cubicBezTo>
                  <a:cubicBezTo>
                    <a:pt x="77005" y="86186"/>
                    <a:pt x="72368" y="86824"/>
                    <a:pt x="67719" y="87390"/>
                  </a:cubicBezTo>
                  <a:cubicBezTo>
                    <a:pt x="63069" y="87956"/>
                    <a:pt x="58517" y="88968"/>
                    <a:pt x="53940" y="89871"/>
                  </a:cubicBezTo>
                  <a:cubicBezTo>
                    <a:pt x="49363" y="90775"/>
                    <a:pt x="44835" y="91895"/>
                    <a:pt x="40342" y="93063"/>
                  </a:cubicBezTo>
                  <a:cubicBezTo>
                    <a:pt x="35850" y="94231"/>
                    <a:pt x="31345" y="95399"/>
                    <a:pt x="26912" y="96760"/>
                  </a:cubicBezTo>
                  <a:cubicBezTo>
                    <a:pt x="18012" y="99350"/>
                    <a:pt x="9195" y="102084"/>
                    <a:pt x="415" y="105191"/>
                  </a:cubicBezTo>
                  <a:cubicBezTo>
                    <a:pt x="187" y="105265"/>
                    <a:pt x="62" y="105509"/>
                    <a:pt x="135" y="105737"/>
                  </a:cubicBezTo>
                  <a:cubicBezTo>
                    <a:pt x="136" y="105740"/>
                    <a:pt x="137" y="105743"/>
                    <a:pt x="138" y="105745"/>
                  </a:cubicBezTo>
                  <a:cubicBezTo>
                    <a:pt x="206" y="105932"/>
                    <a:pt x="386" y="106053"/>
                    <a:pt x="584" y="106047"/>
                  </a:cubicBezTo>
                  <a:cubicBezTo>
                    <a:pt x="9882" y="105444"/>
                    <a:pt x="19120" y="104192"/>
                    <a:pt x="28286" y="102783"/>
                  </a:cubicBezTo>
                  <a:lnTo>
                    <a:pt x="55566" y="98483"/>
                  </a:lnTo>
                  <a:lnTo>
                    <a:pt x="69116" y="96399"/>
                  </a:lnTo>
                  <a:cubicBezTo>
                    <a:pt x="73632" y="95833"/>
                    <a:pt x="78137" y="95026"/>
                    <a:pt x="82654" y="94460"/>
                  </a:cubicBezTo>
                  <a:cubicBezTo>
                    <a:pt x="87170" y="93894"/>
                    <a:pt x="91699" y="93195"/>
                    <a:pt x="96239" y="92870"/>
                  </a:cubicBezTo>
                  <a:lnTo>
                    <a:pt x="103057" y="92376"/>
                  </a:lnTo>
                  <a:cubicBezTo>
                    <a:pt x="105333" y="92196"/>
                    <a:pt x="107609" y="92027"/>
                    <a:pt x="109886" y="92015"/>
                  </a:cubicBezTo>
                  <a:cubicBezTo>
                    <a:pt x="128178" y="91360"/>
                    <a:pt x="146488" y="92689"/>
                    <a:pt x="164494" y="95978"/>
                  </a:cubicBezTo>
                  <a:cubicBezTo>
                    <a:pt x="167252" y="96459"/>
                    <a:pt x="169986" y="97001"/>
                    <a:pt x="172733" y="97579"/>
                  </a:cubicBezTo>
                  <a:cubicBezTo>
                    <a:pt x="183063" y="107969"/>
                    <a:pt x="192826" y="118909"/>
                    <a:pt x="201976" y="130352"/>
                  </a:cubicBezTo>
                  <a:cubicBezTo>
                    <a:pt x="202139" y="130561"/>
                    <a:pt x="202440" y="130599"/>
                    <a:pt x="202650" y="130436"/>
                  </a:cubicBezTo>
                  <a:cubicBezTo>
                    <a:pt x="202847" y="130279"/>
                    <a:pt x="202894" y="129999"/>
                    <a:pt x="202759" y="129786"/>
                  </a:cubicBezTo>
                  <a:cubicBezTo>
                    <a:pt x="195387" y="119091"/>
                    <a:pt x="187442" y="108802"/>
                    <a:pt x="178959" y="98965"/>
                  </a:cubicBezTo>
                  <a:cubicBezTo>
                    <a:pt x="192065" y="102110"/>
                    <a:pt x="204988" y="105974"/>
                    <a:pt x="217670" y="110539"/>
                  </a:cubicBezTo>
                  <a:cubicBezTo>
                    <a:pt x="217893" y="110623"/>
                    <a:pt x="218142" y="110517"/>
                    <a:pt x="218236" y="110298"/>
                  </a:cubicBezTo>
                  <a:cubicBezTo>
                    <a:pt x="218367" y="110082"/>
                    <a:pt x="218299" y="109801"/>
                    <a:pt x="218083" y="109669"/>
                  </a:cubicBezTo>
                  <a:cubicBezTo>
                    <a:pt x="218037" y="109642"/>
                    <a:pt x="217987" y="109622"/>
                    <a:pt x="217935" y="109612"/>
                  </a:cubicBezTo>
                  <a:close/>
                </a:path>
              </a:pathLst>
            </a:custGeom>
            <a:grpFill/>
            <a:ln w="1203" cap="flat">
              <a:noFill/>
              <a:prstDash val="solid"/>
              <a:miter/>
            </a:ln>
          </p:spPr>
          <p:txBody>
            <a:bodyPr rtlCol="0" anchor="ctr"/>
            <a:lstStyle/>
            <a:p>
              <a:endParaRPr lang="en-AU"/>
            </a:p>
          </p:txBody>
        </p:sp>
        <p:sp>
          <p:nvSpPr>
            <p:cNvPr id="66" name="Freeform: Shape 65">
              <a:extLst>
                <a:ext uri="{FF2B5EF4-FFF2-40B4-BE49-F238E27FC236}">
                  <a16:creationId xmlns:a16="http://schemas.microsoft.com/office/drawing/2014/main" id="{02A6B667-92B6-4C2B-AA32-926887BFB885}"/>
                </a:ext>
              </a:extLst>
            </p:cNvPr>
            <p:cNvSpPr/>
            <p:nvPr/>
          </p:nvSpPr>
          <p:spPr>
            <a:xfrm>
              <a:off x="1241581" y="3669767"/>
              <a:ext cx="31315" cy="14453"/>
            </a:xfrm>
            <a:custGeom>
              <a:avLst/>
              <a:gdLst>
                <a:gd name="connsiteX0" fmla="*/ 19807 w 31315"/>
                <a:gd name="connsiteY0" fmla="*/ 1768 h 14453"/>
                <a:gd name="connsiteX1" fmla="*/ 114 w 31315"/>
                <a:gd name="connsiteY1" fmla="*/ 3623 h 14453"/>
                <a:gd name="connsiteX2" fmla="*/ 24046 w 31315"/>
                <a:gd name="connsiteY2" fmla="*/ 15005 h 14453"/>
                <a:gd name="connsiteX3" fmla="*/ 32044 w 31315"/>
                <a:gd name="connsiteY3" fmla="*/ 7971 h 14453"/>
                <a:gd name="connsiteX4" fmla="*/ 19807 w 31315"/>
                <a:gd name="connsiteY4" fmla="*/ 1768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4453">
                  <a:moveTo>
                    <a:pt x="19807" y="1768"/>
                  </a:moveTo>
                  <a:cubicBezTo>
                    <a:pt x="16314" y="4177"/>
                    <a:pt x="10002" y="8682"/>
                    <a:pt x="114" y="3623"/>
                  </a:cubicBezTo>
                  <a:cubicBezTo>
                    <a:pt x="5907" y="12247"/>
                    <a:pt x="16591" y="16330"/>
                    <a:pt x="24046" y="15005"/>
                  </a:cubicBezTo>
                  <a:cubicBezTo>
                    <a:pt x="28093" y="14295"/>
                    <a:pt x="31730" y="12416"/>
                    <a:pt x="32044" y="7971"/>
                  </a:cubicBezTo>
                  <a:cubicBezTo>
                    <a:pt x="32537" y="841"/>
                    <a:pt x="25167" y="-1965"/>
                    <a:pt x="19807" y="1768"/>
                  </a:cubicBezTo>
                  <a:close/>
                </a:path>
              </a:pathLst>
            </a:custGeom>
            <a:grpFill/>
            <a:ln w="1203" cap="flat">
              <a:noFill/>
              <a:prstDash val="solid"/>
              <a:miter/>
            </a:ln>
          </p:spPr>
          <p:txBody>
            <a:bodyPr rtlCol="0" anchor="ctr"/>
            <a:lstStyle/>
            <a:p>
              <a:endParaRPr lang="en-AU"/>
            </a:p>
          </p:txBody>
        </p:sp>
        <p:sp>
          <p:nvSpPr>
            <p:cNvPr id="67" name="Freeform: Shape 66">
              <a:extLst>
                <a:ext uri="{FF2B5EF4-FFF2-40B4-BE49-F238E27FC236}">
                  <a16:creationId xmlns:a16="http://schemas.microsoft.com/office/drawing/2014/main" id="{C29531CA-5CA0-4841-B8B7-8FDE5605E5FD}"/>
                </a:ext>
              </a:extLst>
            </p:cNvPr>
            <p:cNvSpPr/>
            <p:nvPr/>
          </p:nvSpPr>
          <p:spPr>
            <a:xfrm>
              <a:off x="1252035" y="3643609"/>
              <a:ext cx="30111" cy="19271"/>
            </a:xfrm>
            <a:custGeom>
              <a:avLst/>
              <a:gdLst>
                <a:gd name="connsiteX0" fmla="*/ 15675 w 30110"/>
                <a:gd name="connsiteY0" fmla="*/ 14436 h 19270"/>
                <a:gd name="connsiteX1" fmla="*/ 29321 w 30110"/>
                <a:gd name="connsiteY1" fmla="*/ 15834 h 19270"/>
                <a:gd name="connsiteX2" fmla="*/ 26407 w 30110"/>
                <a:gd name="connsiteY2" fmla="*/ 5584 h 19270"/>
                <a:gd name="connsiteX3" fmla="*/ 114 w 30110"/>
                <a:gd name="connsiteY3" fmla="*/ 2224 h 19270"/>
                <a:gd name="connsiteX4" fmla="*/ 15675 w 30110"/>
                <a:gd name="connsiteY4" fmla="*/ 14436 h 1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0" h="19270">
                  <a:moveTo>
                    <a:pt x="15675" y="14436"/>
                  </a:moveTo>
                  <a:cubicBezTo>
                    <a:pt x="18168" y="20459"/>
                    <a:pt x="25889" y="22097"/>
                    <a:pt x="29321" y="15834"/>
                  </a:cubicBezTo>
                  <a:cubicBezTo>
                    <a:pt x="31465" y="11931"/>
                    <a:pt x="29418" y="8366"/>
                    <a:pt x="26407" y="5584"/>
                  </a:cubicBezTo>
                  <a:cubicBezTo>
                    <a:pt x="20842" y="441"/>
                    <a:pt x="9653" y="-1896"/>
                    <a:pt x="114" y="2224"/>
                  </a:cubicBezTo>
                  <a:cubicBezTo>
                    <a:pt x="11123" y="3320"/>
                    <a:pt x="14013" y="10486"/>
                    <a:pt x="15675" y="14436"/>
                  </a:cubicBezTo>
                  <a:close/>
                </a:path>
              </a:pathLst>
            </a:custGeom>
            <a:grpFill/>
            <a:ln w="1203" cap="flat">
              <a:noFill/>
              <a:prstDash val="solid"/>
              <a:miter/>
            </a:ln>
          </p:spPr>
          <p:txBody>
            <a:bodyPr rtlCol="0" anchor="ctr"/>
            <a:lstStyle/>
            <a:p>
              <a:endParaRPr lang="en-AU"/>
            </a:p>
          </p:txBody>
        </p:sp>
        <p:sp>
          <p:nvSpPr>
            <p:cNvPr id="68" name="Freeform: Shape 67">
              <a:extLst>
                <a:ext uri="{FF2B5EF4-FFF2-40B4-BE49-F238E27FC236}">
                  <a16:creationId xmlns:a16="http://schemas.microsoft.com/office/drawing/2014/main" id="{CAD8BD68-CC4A-465F-8948-79B7D81C152C}"/>
                </a:ext>
              </a:extLst>
            </p:cNvPr>
            <p:cNvSpPr/>
            <p:nvPr/>
          </p:nvSpPr>
          <p:spPr>
            <a:xfrm>
              <a:off x="1259972" y="3677781"/>
              <a:ext cx="31315" cy="16862"/>
            </a:xfrm>
            <a:custGeom>
              <a:avLst/>
              <a:gdLst>
                <a:gd name="connsiteX0" fmla="*/ 18349 w 31315"/>
                <a:gd name="connsiteY0" fmla="*/ 3594 h 16861"/>
                <a:gd name="connsiteX1" fmla="*/ 114 w 31315"/>
                <a:gd name="connsiteY1" fmla="*/ 11266 h 16861"/>
                <a:gd name="connsiteX2" fmla="*/ 26359 w 31315"/>
                <a:gd name="connsiteY2" fmla="*/ 14952 h 16861"/>
                <a:gd name="connsiteX3" fmla="*/ 31875 w 31315"/>
                <a:gd name="connsiteY3" fmla="*/ 5834 h 16861"/>
                <a:gd name="connsiteX4" fmla="*/ 18349 w 31315"/>
                <a:gd name="connsiteY4" fmla="*/ 3594 h 1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6861">
                  <a:moveTo>
                    <a:pt x="18349" y="3594"/>
                  </a:moveTo>
                  <a:cubicBezTo>
                    <a:pt x="15736" y="6967"/>
                    <a:pt x="11062" y="13121"/>
                    <a:pt x="114" y="11266"/>
                  </a:cubicBezTo>
                  <a:cubicBezTo>
                    <a:pt x="8220" y="17746"/>
                    <a:pt x="19638" y="18493"/>
                    <a:pt x="26359" y="14952"/>
                  </a:cubicBezTo>
                  <a:cubicBezTo>
                    <a:pt x="29972" y="13061"/>
                    <a:pt x="32911" y="10134"/>
                    <a:pt x="31875" y="5834"/>
                  </a:cubicBezTo>
                  <a:cubicBezTo>
                    <a:pt x="30213" y="-1115"/>
                    <a:pt x="22336" y="-1573"/>
                    <a:pt x="18349" y="3594"/>
                  </a:cubicBezTo>
                  <a:close/>
                </a:path>
              </a:pathLst>
            </a:custGeom>
            <a:grpFill/>
            <a:ln w="1203" cap="flat">
              <a:noFill/>
              <a:prstDash val="solid"/>
              <a:miter/>
            </a:ln>
          </p:spPr>
          <p:txBody>
            <a:bodyPr rtlCol="0" anchor="ctr"/>
            <a:lstStyle/>
            <a:p>
              <a:endParaRPr lang="en-AU"/>
            </a:p>
          </p:txBody>
        </p:sp>
        <p:sp>
          <p:nvSpPr>
            <p:cNvPr id="69" name="Freeform: Shape 68">
              <a:extLst>
                <a:ext uri="{FF2B5EF4-FFF2-40B4-BE49-F238E27FC236}">
                  <a16:creationId xmlns:a16="http://schemas.microsoft.com/office/drawing/2014/main" id="{887331DF-A76E-4A22-A7F0-A2E2EA98BE6F}"/>
                </a:ext>
              </a:extLst>
            </p:cNvPr>
            <p:cNvSpPr/>
            <p:nvPr/>
          </p:nvSpPr>
          <p:spPr>
            <a:xfrm>
              <a:off x="1276244" y="3644104"/>
              <a:ext cx="25293" cy="24089"/>
            </a:xfrm>
            <a:custGeom>
              <a:avLst/>
              <a:gdLst>
                <a:gd name="connsiteX0" fmla="*/ 10869 w 25292"/>
                <a:gd name="connsiteY0" fmla="*/ 16796 h 24088"/>
                <a:gd name="connsiteX1" fmla="*/ 23311 w 25292"/>
                <a:gd name="connsiteY1" fmla="*/ 22553 h 24088"/>
                <a:gd name="connsiteX2" fmla="*/ 23889 w 25292"/>
                <a:gd name="connsiteY2" fmla="*/ 11918 h 24088"/>
                <a:gd name="connsiteX3" fmla="*/ 114 w 25292"/>
                <a:gd name="connsiteY3" fmla="*/ 187 h 24088"/>
                <a:gd name="connsiteX4" fmla="*/ 10869 w 25292"/>
                <a:gd name="connsiteY4" fmla="*/ 16796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2" h="24088">
                  <a:moveTo>
                    <a:pt x="10869" y="16796"/>
                  </a:moveTo>
                  <a:cubicBezTo>
                    <a:pt x="11255" y="23312"/>
                    <a:pt x="18023" y="27371"/>
                    <a:pt x="23311" y="22553"/>
                  </a:cubicBezTo>
                  <a:cubicBezTo>
                    <a:pt x="26611" y="19554"/>
                    <a:pt x="25828" y="15531"/>
                    <a:pt x="23889" y="11918"/>
                  </a:cubicBezTo>
                  <a:cubicBezTo>
                    <a:pt x="20276" y="5245"/>
                    <a:pt x="10472" y="-608"/>
                    <a:pt x="114" y="187"/>
                  </a:cubicBezTo>
                  <a:cubicBezTo>
                    <a:pt x="10207" y="4812"/>
                    <a:pt x="10616" y="12532"/>
                    <a:pt x="10869" y="16796"/>
                  </a:cubicBezTo>
                  <a:close/>
                </a:path>
              </a:pathLst>
            </a:custGeom>
            <a:grpFill/>
            <a:ln w="1203" cap="flat">
              <a:noFill/>
              <a:prstDash val="solid"/>
              <a:miter/>
            </a:ln>
          </p:spPr>
          <p:txBody>
            <a:bodyPr rtlCol="0" anchor="ctr"/>
            <a:lstStyle/>
            <a:p>
              <a:endParaRPr lang="en-AU"/>
            </a:p>
          </p:txBody>
        </p:sp>
        <p:sp>
          <p:nvSpPr>
            <p:cNvPr id="70" name="Freeform: Shape 69">
              <a:extLst>
                <a:ext uri="{FF2B5EF4-FFF2-40B4-BE49-F238E27FC236}">
                  <a16:creationId xmlns:a16="http://schemas.microsoft.com/office/drawing/2014/main" id="{F53683BF-B329-47FC-AC11-E9CB9B9B2E09}"/>
                </a:ext>
              </a:extLst>
            </p:cNvPr>
            <p:cNvSpPr/>
            <p:nvPr/>
          </p:nvSpPr>
          <p:spPr>
            <a:xfrm>
              <a:off x="1278340" y="3685319"/>
              <a:ext cx="31315" cy="18066"/>
            </a:xfrm>
            <a:custGeom>
              <a:avLst/>
              <a:gdLst>
                <a:gd name="connsiteX0" fmla="*/ 17434 w 31315"/>
                <a:gd name="connsiteY0" fmla="*/ 4367 h 18066"/>
                <a:gd name="connsiteX1" fmla="*/ 114 w 31315"/>
                <a:gd name="connsiteY1" fmla="*/ 13930 h 18066"/>
                <a:gd name="connsiteX2" fmla="*/ 26611 w 31315"/>
                <a:gd name="connsiteY2" fmla="*/ 14821 h 18066"/>
                <a:gd name="connsiteX3" fmla="*/ 31128 w 31315"/>
                <a:gd name="connsiteY3" fmla="*/ 5186 h 18066"/>
                <a:gd name="connsiteX4" fmla="*/ 17434 w 31315"/>
                <a:gd name="connsiteY4" fmla="*/ 4367 h 1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8066">
                  <a:moveTo>
                    <a:pt x="17434" y="4367"/>
                  </a:moveTo>
                  <a:cubicBezTo>
                    <a:pt x="15194" y="7980"/>
                    <a:pt x="11195" y="14617"/>
                    <a:pt x="114" y="13930"/>
                  </a:cubicBezTo>
                  <a:cubicBezTo>
                    <a:pt x="8859" y="19519"/>
                    <a:pt x="20288" y="19001"/>
                    <a:pt x="26611" y="14821"/>
                  </a:cubicBezTo>
                  <a:cubicBezTo>
                    <a:pt x="30032" y="12557"/>
                    <a:pt x="32634" y="9365"/>
                    <a:pt x="31128" y="5186"/>
                  </a:cubicBezTo>
                  <a:cubicBezTo>
                    <a:pt x="28732" y="-1655"/>
                    <a:pt x="20842" y="-1222"/>
                    <a:pt x="17434" y="4367"/>
                  </a:cubicBezTo>
                  <a:close/>
                </a:path>
              </a:pathLst>
            </a:custGeom>
            <a:grpFill/>
            <a:ln w="1203" cap="flat">
              <a:noFill/>
              <a:prstDash val="solid"/>
              <a:miter/>
            </a:ln>
          </p:spPr>
          <p:txBody>
            <a:bodyPr rtlCol="0" anchor="ctr"/>
            <a:lstStyle/>
            <a:p>
              <a:endParaRPr lang="en-AU"/>
            </a:p>
          </p:txBody>
        </p:sp>
        <p:sp>
          <p:nvSpPr>
            <p:cNvPr id="71" name="Freeform: Shape 70">
              <a:extLst>
                <a:ext uri="{FF2B5EF4-FFF2-40B4-BE49-F238E27FC236}">
                  <a16:creationId xmlns:a16="http://schemas.microsoft.com/office/drawing/2014/main" id="{0EA439AE-FB1E-4BB9-B427-9AA8F3DDCD47}"/>
                </a:ext>
              </a:extLst>
            </p:cNvPr>
            <p:cNvSpPr/>
            <p:nvPr/>
          </p:nvSpPr>
          <p:spPr>
            <a:xfrm>
              <a:off x="1298538" y="3646020"/>
              <a:ext cx="20475" cy="27702"/>
            </a:xfrm>
            <a:custGeom>
              <a:avLst/>
              <a:gdLst>
                <a:gd name="connsiteX0" fmla="*/ 6787 w 20475"/>
                <a:gd name="connsiteY0" fmla="*/ 18710 h 27701"/>
                <a:gd name="connsiteX1" fmla="*/ 17627 w 20475"/>
                <a:gd name="connsiteY1" fmla="*/ 27141 h 27701"/>
                <a:gd name="connsiteX2" fmla="*/ 20589 w 20475"/>
                <a:gd name="connsiteY2" fmla="*/ 16916 h 27701"/>
                <a:gd name="connsiteX3" fmla="*/ 114 w 20475"/>
                <a:gd name="connsiteY3" fmla="*/ 114 h 27701"/>
                <a:gd name="connsiteX4" fmla="*/ 6787 w 20475"/>
                <a:gd name="connsiteY4" fmla="*/ 18710 h 2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5" h="27701">
                  <a:moveTo>
                    <a:pt x="6787" y="18710"/>
                  </a:moveTo>
                  <a:cubicBezTo>
                    <a:pt x="5690" y="25142"/>
                    <a:pt x="11363" y="30622"/>
                    <a:pt x="17627" y="27141"/>
                  </a:cubicBezTo>
                  <a:cubicBezTo>
                    <a:pt x="21517" y="24973"/>
                    <a:pt x="21673" y="20878"/>
                    <a:pt x="20589" y="16916"/>
                  </a:cubicBezTo>
                  <a:cubicBezTo>
                    <a:pt x="18602" y="9605"/>
                    <a:pt x="10364" y="1680"/>
                    <a:pt x="114" y="114"/>
                  </a:cubicBezTo>
                  <a:cubicBezTo>
                    <a:pt x="8919" y="6895"/>
                    <a:pt x="7497" y="14507"/>
                    <a:pt x="6787" y="18710"/>
                  </a:cubicBezTo>
                  <a:close/>
                </a:path>
              </a:pathLst>
            </a:custGeom>
            <a:grpFill/>
            <a:ln w="1203" cap="flat">
              <a:noFill/>
              <a:prstDash val="solid"/>
              <a:miter/>
            </a:ln>
          </p:spPr>
          <p:txBody>
            <a:bodyPr rtlCol="0" anchor="ctr"/>
            <a:lstStyle/>
            <a:p>
              <a:endParaRPr lang="en-AU"/>
            </a:p>
          </p:txBody>
        </p:sp>
        <p:sp>
          <p:nvSpPr>
            <p:cNvPr id="72" name="Freeform: Shape 71">
              <a:extLst>
                <a:ext uri="{FF2B5EF4-FFF2-40B4-BE49-F238E27FC236}">
                  <a16:creationId xmlns:a16="http://schemas.microsoft.com/office/drawing/2014/main" id="{1345BE34-87DC-4DB4-AB3F-D7C2360699BF}"/>
                </a:ext>
              </a:extLst>
            </p:cNvPr>
            <p:cNvSpPr/>
            <p:nvPr/>
          </p:nvSpPr>
          <p:spPr>
            <a:xfrm>
              <a:off x="1298020" y="3692461"/>
              <a:ext cx="27702" cy="15658"/>
            </a:xfrm>
            <a:custGeom>
              <a:avLst/>
              <a:gdLst>
                <a:gd name="connsiteX0" fmla="*/ 15459 w 27701"/>
                <a:gd name="connsiteY0" fmla="*/ 3849 h 15657"/>
                <a:gd name="connsiteX1" fmla="*/ 114 w 27701"/>
                <a:gd name="connsiteY1" fmla="*/ 12280 h 15657"/>
                <a:gd name="connsiteX2" fmla="*/ 23577 w 27701"/>
                <a:gd name="connsiteY2" fmla="*/ 13063 h 15657"/>
                <a:gd name="connsiteX3" fmla="*/ 27587 w 27701"/>
                <a:gd name="connsiteY3" fmla="*/ 4511 h 15657"/>
                <a:gd name="connsiteX4" fmla="*/ 15459 w 27701"/>
                <a:gd name="connsiteY4" fmla="*/ 3849 h 15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01" h="15657">
                  <a:moveTo>
                    <a:pt x="15459" y="3849"/>
                  </a:moveTo>
                  <a:cubicBezTo>
                    <a:pt x="13483" y="7077"/>
                    <a:pt x="9931" y="12930"/>
                    <a:pt x="114" y="12280"/>
                  </a:cubicBezTo>
                  <a:cubicBezTo>
                    <a:pt x="7871" y="17230"/>
                    <a:pt x="17988" y="16772"/>
                    <a:pt x="23577" y="13063"/>
                  </a:cubicBezTo>
                  <a:cubicBezTo>
                    <a:pt x="26611" y="11051"/>
                    <a:pt x="28912" y="8245"/>
                    <a:pt x="27587" y="4511"/>
                  </a:cubicBezTo>
                  <a:cubicBezTo>
                    <a:pt x="25479" y="-1402"/>
                    <a:pt x="18494" y="-1077"/>
                    <a:pt x="15459" y="3849"/>
                  </a:cubicBezTo>
                  <a:close/>
                </a:path>
              </a:pathLst>
            </a:custGeom>
            <a:grpFill/>
            <a:ln w="1203" cap="flat">
              <a:noFill/>
              <a:prstDash val="solid"/>
              <a:miter/>
            </a:ln>
          </p:spPr>
          <p:txBody>
            <a:bodyPr rtlCol="0" anchor="ctr"/>
            <a:lstStyle/>
            <a:p>
              <a:endParaRPr lang="en-AU"/>
            </a:p>
          </p:txBody>
        </p:sp>
        <p:sp>
          <p:nvSpPr>
            <p:cNvPr id="73" name="Freeform: Shape 72">
              <a:extLst>
                <a:ext uri="{FF2B5EF4-FFF2-40B4-BE49-F238E27FC236}">
                  <a16:creationId xmlns:a16="http://schemas.microsoft.com/office/drawing/2014/main" id="{5E8C7BDA-1ED1-408C-8921-95219E19B136}"/>
                </a:ext>
              </a:extLst>
            </p:cNvPr>
            <p:cNvSpPr/>
            <p:nvPr/>
          </p:nvSpPr>
          <p:spPr>
            <a:xfrm>
              <a:off x="1320483" y="3655234"/>
              <a:ext cx="15658" cy="26497"/>
            </a:xfrm>
            <a:custGeom>
              <a:avLst/>
              <a:gdLst>
                <a:gd name="connsiteX0" fmla="*/ 3739 w 15657"/>
                <a:gd name="connsiteY0" fmla="*/ 17193 h 26497"/>
                <a:gd name="connsiteX1" fmla="*/ 12170 w 15657"/>
                <a:gd name="connsiteY1" fmla="*/ 25865 h 26497"/>
                <a:gd name="connsiteX2" fmla="*/ 16000 w 15657"/>
                <a:gd name="connsiteY2" fmla="*/ 17277 h 26497"/>
                <a:gd name="connsiteX3" fmla="*/ 114 w 15657"/>
                <a:gd name="connsiteY3" fmla="*/ 114 h 26497"/>
                <a:gd name="connsiteX4" fmla="*/ 3739 w 15657"/>
                <a:gd name="connsiteY4" fmla="*/ 17193 h 26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7" h="26497">
                  <a:moveTo>
                    <a:pt x="3739" y="17193"/>
                  </a:moveTo>
                  <a:cubicBezTo>
                    <a:pt x="2005" y="22685"/>
                    <a:pt x="6304" y="28153"/>
                    <a:pt x="12170" y="25865"/>
                  </a:cubicBezTo>
                  <a:cubicBezTo>
                    <a:pt x="15783" y="24431"/>
                    <a:pt x="16458" y="20866"/>
                    <a:pt x="16000" y="17277"/>
                  </a:cubicBezTo>
                  <a:cubicBezTo>
                    <a:pt x="15145" y="10653"/>
                    <a:pt x="8894" y="2728"/>
                    <a:pt x="114" y="114"/>
                  </a:cubicBezTo>
                  <a:cubicBezTo>
                    <a:pt x="6979" y="7112"/>
                    <a:pt x="4884" y="13604"/>
                    <a:pt x="3739" y="17193"/>
                  </a:cubicBezTo>
                  <a:close/>
                </a:path>
              </a:pathLst>
            </a:custGeom>
            <a:grpFill/>
            <a:ln w="1203" cap="flat">
              <a:noFill/>
              <a:prstDash val="solid"/>
              <a:miter/>
            </a:ln>
          </p:spPr>
          <p:txBody>
            <a:bodyPr rtlCol="0" anchor="ctr"/>
            <a:lstStyle/>
            <a:p>
              <a:endParaRPr lang="en-AU"/>
            </a:p>
          </p:txBody>
        </p:sp>
        <p:sp>
          <p:nvSpPr>
            <p:cNvPr id="74" name="Freeform: Shape 73">
              <a:extLst>
                <a:ext uri="{FF2B5EF4-FFF2-40B4-BE49-F238E27FC236}">
                  <a16:creationId xmlns:a16="http://schemas.microsoft.com/office/drawing/2014/main" id="{B136B710-BE4F-4C73-8EA8-E963923EBCDA}"/>
                </a:ext>
              </a:extLst>
            </p:cNvPr>
            <p:cNvSpPr/>
            <p:nvPr/>
          </p:nvSpPr>
          <p:spPr>
            <a:xfrm>
              <a:off x="1316195" y="3697801"/>
              <a:ext cx="22884" cy="14453"/>
            </a:xfrm>
            <a:custGeom>
              <a:avLst/>
              <a:gdLst>
                <a:gd name="connsiteX0" fmla="*/ 12098 w 22884"/>
                <a:gd name="connsiteY0" fmla="*/ 4170 h 14453"/>
                <a:gd name="connsiteX1" fmla="*/ 114 w 22884"/>
                <a:gd name="connsiteY1" fmla="*/ 13372 h 14453"/>
                <a:gd name="connsiteX2" fmla="*/ 20216 w 22884"/>
                <a:gd name="connsiteY2" fmla="*/ 10963 h 14453"/>
                <a:gd name="connsiteX3" fmla="*/ 22528 w 22884"/>
                <a:gd name="connsiteY3" fmla="*/ 3171 h 14453"/>
                <a:gd name="connsiteX4" fmla="*/ 12098 w 22884"/>
                <a:gd name="connsiteY4" fmla="*/ 4170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4" h="14453">
                  <a:moveTo>
                    <a:pt x="12098" y="4170"/>
                  </a:moveTo>
                  <a:cubicBezTo>
                    <a:pt x="10822" y="7182"/>
                    <a:pt x="8557" y="12601"/>
                    <a:pt x="114" y="13372"/>
                  </a:cubicBezTo>
                  <a:cubicBezTo>
                    <a:pt x="7341" y="16600"/>
                    <a:pt x="15928" y="14902"/>
                    <a:pt x="20216" y="10963"/>
                  </a:cubicBezTo>
                  <a:cubicBezTo>
                    <a:pt x="22541" y="8868"/>
                    <a:pt x="24130" y="6146"/>
                    <a:pt x="22528" y="3171"/>
                  </a:cubicBezTo>
                  <a:cubicBezTo>
                    <a:pt x="19951" y="-1599"/>
                    <a:pt x="14037" y="-418"/>
                    <a:pt x="12098" y="4170"/>
                  </a:cubicBezTo>
                  <a:close/>
                </a:path>
              </a:pathLst>
            </a:custGeom>
            <a:grpFill/>
            <a:ln w="1203" cap="flat">
              <a:noFill/>
              <a:prstDash val="solid"/>
              <a:miter/>
            </a:ln>
          </p:spPr>
          <p:txBody>
            <a:bodyPr rtlCol="0" anchor="ctr"/>
            <a:lstStyle/>
            <a:p>
              <a:endParaRPr lang="en-AU"/>
            </a:p>
          </p:txBody>
        </p:sp>
        <p:sp>
          <p:nvSpPr>
            <p:cNvPr id="75" name="Freeform: Shape 74">
              <a:extLst>
                <a:ext uri="{FF2B5EF4-FFF2-40B4-BE49-F238E27FC236}">
                  <a16:creationId xmlns:a16="http://schemas.microsoft.com/office/drawing/2014/main" id="{D716A877-EDD5-4617-8AB3-F1FA0A0AA1C6}"/>
                </a:ext>
              </a:extLst>
            </p:cNvPr>
            <p:cNvSpPr/>
            <p:nvPr/>
          </p:nvSpPr>
          <p:spPr>
            <a:xfrm>
              <a:off x="1338443" y="3662460"/>
              <a:ext cx="10840" cy="24089"/>
            </a:xfrm>
            <a:custGeom>
              <a:avLst/>
              <a:gdLst>
                <a:gd name="connsiteX0" fmla="*/ 6664 w 10839"/>
                <a:gd name="connsiteY0" fmla="*/ 23902 h 24088"/>
                <a:gd name="connsiteX1" fmla="*/ 11349 w 10839"/>
                <a:gd name="connsiteY1" fmla="*/ 17289 h 24088"/>
                <a:gd name="connsiteX2" fmla="*/ 798 w 10839"/>
                <a:gd name="connsiteY2" fmla="*/ 114 h 24088"/>
                <a:gd name="connsiteX3" fmla="*/ 991 w 10839"/>
                <a:gd name="connsiteY3" fmla="*/ 15157 h 24088"/>
                <a:gd name="connsiteX4" fmla="*/ 6664 w 10839"/>
                <a:gd name="connsiteY4" fmla="*/ 23902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9" h="24088">
                  <a:moveTo>
                    <a:pt x="6664" y="23902"/>
                  </a:moveTo>
                  <a:cubicBezTo>
                    <a:pt x="10000" y="23311"/>
                    <a:pt x="11133" y="20409"/>
                    <a:pt x="11349" y="17289"/>
                  </a:cubicBezTo>
                  <a:cubicBezTo>
                    <a:pt x="11735" y="11544"/>
                    <a:pt x="7736" y="3788"/>
                    <a:pt x="798" y="114"/>
                  </a:cubicBezTo>
                  <a:cubicBezTo>
                    <a:pt x="5423" y="7184"/>
                    <a:pt x="2557" y="12315"/>
                    <a:pt x="991" y="15157"/>
                  </a:cubicBezTo>
                  <a:cubicBezTo>
                    <a:pt x="-1406" y="19505"/>
                    <a:pt x="1316" y="24817"/>
                    <a:pt x="6664" y="23902"/>
                  </a:cubicBezTo>
                  <a:close/>
                </a:path>
              </a:pathLst>
            </a:custGeom>
            <a:grpFill/>
            <a:ln w="1203" cap="flat">
              <a:noFill/>
              <a:prstDash val="solid"/>
              <a:miter/>
            </a:ln>
          </p:spPr>
          <p:txBody>
            <a:bodyPr rtlCol="0" anchor="ctr"/>
            <a:lstStyle/>
            <a:p>
              <a:endParaRPr lang="en-AU"/>
            </a:p>
          </p:txBody>
        </p:sp>
        <p:sp>
          <p:nvSpPr>
            <p:cNvPr id="76" name="Freeform: Shape 75">
              <a:extLst>
                <a:ext uri="{FF2B5EF4-FFF2-40B4-BE49-F238E27FC236}">
                  <a16:creationId xmlns:a16="http://schemas.microsoft.com/office/drawing/2014/main" id="{88A66D4A-3A5A-436B-B601-F023ED3E1B64}"/>
                </a:ext>
              </a:extLst>
            </p:cNvPr>
            <p:cNvSpPr/>
            <p:nvPr/>
          </p:nvSpPr>
          <p:spPr>
            <a:xfrm>
              <a:off x="1231030" y="3652120"/>
              <a:ext cx="26497" cy="12044"/>
            </a:xfrm>
            <a:custGeom>
              <a:avLst/>
              <a:gdLst>
                <a:gd name="connsiteX0" fmla="*/ 27310 w 26497"/>
                <a:gd name="connsiteY0" fmla="*/ 8419 h 12044"/>
                <a:gd name="connsiteX1" fmla="*/ 20830 w 26497"/>
                <a:gd name="connsiteY1" fmla="*/ 699 h 12044"/>
                <a:gd name="connsiteX2" fmla="*/ 114 w 26497"/>
                <a:gd name="connsiteY2" fmla="*/ 1819 h 12044"/>
                <a:gd name="connsiteX3" fmla="*/ 17458 w 26497"/>
                <a:gd name="connsiteY3" fmla="*/ 12189 h 12044"/>
                <a:gd name="connsiteX4" fmla="*/ 27310 w 26497"/>
                <a:gd name="connsiteY4" fmla="*/ 8419 h 1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7" h="12044">
                  <a:moveTo>
                    <a:pt x="27310" y="8419"/>
                  </a:moveTo>
                  <a:cubicBezTo>
                    <a:pt x="28238" y="4191"/>
                    <a:pt x="24708" y="1626"/>
                    <a:pt x="20830" y="699"/>
                  </a:cubicBezTo>
                  <a:cubicBezTo>
                    <a:pt x="15326" y="-626"/>
                    <a:pt x="6750" y="542"/>
                    <a:pt x="114" y="1819"/>
                  </a:cubicBezTo>
                  <a:cubicBezTo>
                    <a:pt x="5088" y="5998"/>
                    <a:pt x="11978" y="10707"/>
                    <a:pt x="17458" y="12189"/>
                  </a:cubicBezTo>
                  <a:cubicBezTo>
                    <a:pt x="21721" y="13333"/>
                    <a:pt x="26310" y="12935"/>
                    <a:pt x="27310" y="8419"/>
                  </a:cubicBezTo>
                  <a:close/>
                </a:path>
              </a:pathLst>
            </a:custGeom>
            <a:grpFill/>
            <a:ln w="1203" cap="flat">
              <a:noFill/>
              <a:prstDash val="solid"/>
              <a:miter/>
            </a:ln>
          </p:spPr>
          <p:txBody>
            <a:bodyPr rtlCol="0" anchor="ctr"/>
            <a:lstStyle/>
            <a:p>
              <a:endParaRPr lang="en-AU"/>
            </a:p>
          </p:txBody>
        </p:sp>
        <p:sp>
          <p:nvSpPr>
            <p:cNvPr id="77" name="Freeform: Shape 76">
              <a:extLst>
                <a:ext uri="{FF2B5EF4-FFF2-40B4-BE49-F238E27FC236}">
                  <a16:creationId xmlns:a16="http://schemas.microsoft.com/office/drawing/2014/main" id="{D1BEF7DA-4D0B-49A3-A890-AF965629BE4A}"/>
                </a:ext>
              </a:extLst>
            </p:cNvPr>
            <p:cNvSpPr/>
            <p:nvPr/>
          </p:nvSpPr>
          <p:spPr>
            <a:xfrm>
              <a:off x="1349774" y="3711781"/>
              <a:ext cx="56608" cy="32519"/>
            </a:xfrm>
            <a:custGeom>
              <a:avLst/>
              <a:gdLst>
                <a:gd name="connsiteX0" fmla="*/ 14567 w 56608"/>
                <a:gd name="connsiteY0" fmla="*/ 29900 h 32519"/>
                <a:gd name="connsiteX1" fmla="*/ 18963 w 56608"/>
                <a:gd name="connsiteY1" fmla="*/ 29900 h 32519"/>
                <a:gd name="connsiteX2" fmla="*/ 57252 w 56608"/>
                <a:gd name="connsiteY2" fmla="*/ 33091 h 32519"/>
                <a:gd name="connsiteX3" fmla="*/ 17904 w 56608"/>
                <a:gd name="connsiteY3" fmla="*/ 6124 h 32519"/>
                <a:gd name="connsiteX4" fmla="*/ 17759 w 56608"/>
                <a:gd name="connsiteY4" fmla="*/ 6040 h 32519"/>
                <a:gd name="connsiteX5" fmla="*/ 11496 w 56608"/>
                <a:gd name="connsiteY5" fmla="*/ 2631 h 32519"/>
                <a:gd name="connsiteX6" fmla="*/ 6678 w 56608"/>
                <a:gd name="connsiteY6" fmla="*/ 114 h 32519"/>
                <a:gd name="connsiteX7" fmla="*/ 5474 w 56608"/>
                <a:gd name="connsiteY7" fmla="*/ 9978 h 32519"/>
                <a:gd name="connsiteX8" fmla="*/ 114 w 56608"/>
                <a:gd name="connsiteY8" fmla="*/ 10328 h 32519"/>
                <a:gd name="connsiteX9" fmla="*/ 9750 w 56608"/>
                <a:gd name="connsiteY9" fmla="*/ 19963 h 32519"/>
                <a:gd name="connsiteX10" fmla="*/ 11279 w 56608"/>
                <a:gd name="connsiteY10" fmla="*/ 29960 h 3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608" h="32519">
                  <a:moveTo>
                    <a:pt x="14567" y="29900"/>
                  </a:moveTo>
                  <a:cubicBezTo>
                    <a:pt x="16037" y="29900"/>
                    <a:pt x="17506" y="29900"/>
                    <a:pt x="18963" y="29900"/>
                  </a:cubicBezTo>
                  <a:cubicBezTo>
                    <a:pt x="31785" y="30068"/>
                    <a:pt x="44579" y="31135"/>
                    <a:pt x="57252" y="33091"/>
                  </a:cubicBezTo>
                  <a:cubicBezTo>
                    <a:pt x="44927" y="23000"/>
                    <a:pt x="31763" y="13978"/>
                    <a:pt x="17904" y="6124"/>
                  </a:cubicBezTo>
                  <a:lnTo>
                    <a:pt x="17759" y="6040"/>
                  </a:lnTo>
                  <a:cubicBezTo>
                    <a:pt x="15772" y="4835"/>
                    <a:pt x="13616" y="3715"/>
                    <a:pt x="11496" y="2631"/>
                  </a:cubicBezTo>
                  <a:lnTo>
                    <a:pt x="6678" y="114"/>
                  </a:lnTo>
                  <a:cubicBezTo>
                    <a:pt x="6105" y="3379"/>
                    <a:pt x="5703" y="6671"/>
                    <a:pt x="5474" y="9978"/>
                  </a:cubicBezTo>
                  <a:cubicBezTo>
                    <a:pt x="3681" y="9954"/>
                    <a:pt x="1889" y="10071"/>
                    <a:pt x="114" y="10328"/>
                  </a:cubicBezTo>
                  <a:cubicBezTo>
                    <a:pt x="4186" y="12545"/>
                    <a:pt x="7532" y="15891"/>
                    <a:pt x="9750" y="19963"/>
                  </a:cubicBezTo>
                  <a:cubicBezTo>
                    <a:pt x="11846" y="24094"/>
                    <a:pt x="11954" y="27406"/>
                    <a:pt x="11279" y="29960"/>
                  </a:cubicBezTo>
                  <a:close/>
                </a:path>
              </a:pathLst>
            </a:custGeom>
            <a:grpFill/>
            <a:ln w="1203" cap="flat">
              <a:noFill/>
              <a:prstDash val="solid"/>
              <a:miter/>
            </a:ln>
          </p:spPr>
          <p:txBody>
            <a:bodyPr rtlCol="0" anchor="ctr"/>
            <a:lstStyle/>
            <a:p>
              <a:endParaRPr lang="en-AU"/>
            </a:p>
          </p:txBody>
        </p:sp>
        <p:sp>
          <p:nvSpPr>
            <p:cNvPr id="78" name="Freeform: Shape 77">
              <a:extLst>
                <a:ext uri="{FF2B5EF4-FFF2-40B4-BE49-F238E27FC236}">
                  <a16:creationId xmlns:a16="http://schemas.microsoft.com/office/drawing/2014/main" id="{4175A5BE-C574-4DAC-AAD4-DE8D59D093D7}"/>
                </a:ext>
              </a:extLst>
            </p:cNvPr>
            <p:cNvSpPr/>
            <p:nvPr/>
          </p:nvSpPr>
          <p:spPr>
            <a:xfrm>
              <a:off x="1363445" y="3759476"/>
              <a:ext cx="78288" cy="19271"/>
            </a:xfrm>
            <a:custGeom>
              <a:avLst/>
              <a:gdLst>
                <a:gd name="connsiteX0" fmla="*/ 58866 w 78287"/>
                <a:gd name="connsiteY0" fmla="*/ 4114 h 19270"/>
                <a:gd name="connsiteX1" fmla="*/ 14218 w 78287"/>
                <a:gd name="connsiteY1" fmla="*/ 115 h 19270"/>
                <a:gd name="connsiteX2" fmla="*/ 5462 w 78287"/>
                <a:gd name="connsiteY2" fmla="*/ 260 h 19270"/>
                <a:gd name="connsiteX3" fmla="*/ 5293 w 78287"/>
                <a:gd name="connsiteY3" fmla="*/ 260 h 19270"/>
                <a:gd name="connsiteX4" fmla="*/ 114 w 78287"/>
                <a:gd name="connsiteY4" fmla="*/ 512 h 19270"/>
                <a:gd name="connsiteX5" fmla="*/ 765 w 78287"/>
                <a:gd name="connsiteY5" fmla="*/ 2921 h 19270"/>
                <a:gd name="connsiteX6" fmla="*/ 43618 w 78287"/>
                <a:gd name="connsiteY6" fmla="*/ 19326 h 19270"/>
                <a:gd name="connsiteX7" fmla="*/ 79100 w 78287"/>
                <a:gd name="connsiteY7" fmla="*/ 19976 h 19270"/>
                <a:gd name="connsiteX8" fmla="*/ 65382 w 78287"/>
                <a:gd name="connsiteY8" fmla="*/ 5342 h 19270"/>
                <a:gd name="connsiteX9" fmla="*/ 58866 w 78287"/>
                <a:gd name="connsiteY9" fmla="*/ 4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87" h="19270">
                  <a:moveTo>
                    <a:pt x="58866" y="4114"/>
                  </a:moveTo>
                  <a:cubicBezTo>
                    <a:pt x="44137" y="1414"/>
                    <a:pt x="29191" y="75"/>
                    <a:pt x="14218" y="115"/>
                  </a:cubicBezTo>
                  <a:cubicBezTo>
                    <a:pt x="11339" y="115"/>
                    <a:pt x="8389" y="115"/>
                    <a:pt x="5462" y="260"/>
                  </a:cubicBezTo>
                  <a:lnTo>
                    <a:pt x="5293" y="260"/>
                  </a:lnTo>
                  <a:cubicBezTo>
                    <a:pt x="3595" y="260"/>
                    <a:pt x="1848" y="380"/>
                    <a:pt x="114" y="512"/>
                  </a:cubicBezTo>
                  <a:cubicBezTo>
                    <a:pt x="423" y="1288"/>
                    <a:pt x="641" y="2096"/>
                    <a:pt x="765" y="2921"/>
                  </a:cubicBezTo>
                  <a:cubicBezTo>
                    <a:pt x="9027" y="9931"/>
                    <a:pt x="20396" y="18242"/>
                    <a:pt x="43618" y="19326"/>
                  </a:cubicBezTo>
                  <a:cubicBezTo>
                    <a:pt x="55481" y="19892"/>
                    <a:pt x="67345" y="20241"/>
                    <a:pt x="79100" y="19976"/>
                  </a:cubicBezTo>
                  <a:cubicBezTo>
                    <a:pt x="74487" y="14773"/>
                    <a:pt x="69934" y="9919"/>
                    <a:pt x="65382" y="5342"/>
                  </a:cubicBezTo>
                  <a:cubicBezTo>
                    <a:pt x="62985" y="4885"/>
                    <a:pt x="60901" y="4475"/>
                    <a:pt x="58866" y="4114"/>
                  </a:cubicBezTo>
                  <a:close/>
                </a:path>
              </a:pathLst>
            </a:custGeom>
            <a:grpFill/>
            <a:ln w="1203" cap="flat">
              <a:noFill/>
              <a:prstDash val="solid"/>
              <a:miter/>
            </a:ln>
          </p:spPr>
          <p:txBody>
            <a:bodyPr rtlCol="0" anchor="ctr"/>
            <a:lstStyle/>
            <a:p>
              <a:endParaRPr lang="en-AU"/>
            </a:p>
          </p:txBody>
        </p:sp>
        <p:sp>
          <p:nvSpPr>
            <p:cNvPr id="79" name="Freeform: Shape 78">
              <a:extLst>
                <a:ext uri="{FF2B5EF4-FFF2-40B4-BE49-F238E27FC236}">
                  <a16:creationId xmlns:a16="http://schemas.microsoft.com/office/drawing/2014/main" id="{6B0FF6D1-FD52-4875-8B63-0DD5B4181C30}"/>
                </a:ext>
              </a:extLst>
            </p:cNvPr>
            <p:cNvSpPr/>
            <p:nvPr/>
          </p:nvSpPr>
          <p:spPr>
            <a:xfrm>
              <a:off x="1346384" y="3555665"/>
              <a:ext cx="189095" cy="150553"/>
            </a:xfrm>
            <a:custGeom>
              <a:avLst/>
              <a:gdLst>
                <a:gd name="connsiteX0" fmla="*/ 7057 w 189094"/>
                <a:gd name="connsiteY0" fmla="*/ 89662 h 150553"/>
                <a:gd name="connsiteX1" fmla="*/ 9840 w 189094"/>
                <a:gd name="connsiteY1" fmla="*/ 91951 h 150553"/>
                <a:gd name="connsiteX2" fmla="*/ 10646 w 189094"/>
                <a:gd name="connsiteY2" fmla="*/ 92685 h 150553"/>
                <a:gd name="connsiteX3" fmla="*/ 10935 w 189094"/>
                <a:gd name="connsiteY3" fmla="*/ 93071 h 150553"/>
                <a:gd name="connsiteX4" fmla="*/ 27340 w 189094"/>
                <a:gd name="connsiteY4" fmla="*/ 104609 h 150553"/>
                <a:gd name="connsiteX5" fmla="*/ 32266 w 189094"/>
                <a:gd name="connsiteY5" fmla="*/ 107163 h 150553"/>
                <a:gd name="connsiteX6" fmla="*/ 81286 w 189094"/>
                <a:gd name="connsiteY6" fmla="*/ 123711 h 150553"/>
                <a:gd name="connsiteX7" fmla="*/ 84176 w 189094"/>
                <a:gd name="connsiteY7" fmla="*/ 126331 h 150553"/>
                <a:gd name="connsiteX8" fmla="*/ 84176 w 189094"/>
                <a:gd name="connsiteY8" fmla="*/ 126349 h 150553"/>
                <a:gd name="connsiteX9" fmla="*/ 81518 w 189094"/>
                <a:gd name="connsiteY9" fmla="*/ 129203 h 150553"/>
                <a:gd name="connsiteX10" fmla="*/ 81515 w 189094"/>
                <a:gd name="connsiteY10" fmla="*/ 129204 h 150553"/>
                <a:gd name="connsiteX11" fmla="*/ 79648 w 189094"/>
                <a:gd name="connsiteY11" fmla="*/ 129204 h 150553"/>
                <a:gd name="connsiteX12" fmla="*/ 29676 w 189094"/>
                <a:gd name="connsiteY12" fmla="*/ 111992 h 150553"/>
                <a:gd name="connsiteX13" fmla="*/ 24858 w 189094"/>
                <a:gd name="connsiteY13" fmla="*/ 109463 h 150553"/>
                <a:gd name="connsiteX14" fmla="*/ 12236 w 189094"/>
                <a:gd name="connsiteY14" fmla="*/ 102429 h 150553"/>
                <a:gd name="connsiteX15" fmla="*/ 13441 w 189094"/>
                <a:gd name="connsiteY15" fmla="*/ 115220 h 150553"/>
                <a:gd name="connsiteX16" fmla="*/ 15368 w 189094"/>
                <a:gd name="connsiteY16" fmla="*/ 119484 h 150553"/>
                <a:gd name="connsiteX17" fmla="*/ 15585 w 189094"/>
                <a:gd name="connsiteY17" fmla="*/ 119978 h 150553"/>
                <a:gd name="connsiteX18" fmla="*/ 40143 w 189094"/>
                <a:gd name="connsiteY18" fmla="*/ 148511 h 150553"/>
                <a:gd name="connsiteX19" fmla="*/ 65014 w 189094"/>
                <a:gd name="connsiteY19" fmla="*/ 149835 h 150553"/>
                <a:gd name="connsiteX20" fmla="*/ 80997 w 189094"/>
                <a:gd name="connsiteY20" fmla="*/ 148499 h 150553"/>
                <a:gd name="connsiteX21" fmla="*/ 139725 w 189094"/>
                <a:gd name="connsiteY21" fmla="*/ 132323 h 150553"/>
                <a:gd name="connsiteX22" fmla="*/ 141760 w 189094"/>
                <a:gd name="connsiteY22" fmla="*/ 132058 h 150553"/>
                <a:gd name="connsiteX23" fmla="*/ 154719 w 189094"/>
                <a:gd name="connsiteY23" fmla="*/ 127831 h 150553"/>
                <a:gd name="connsiteX24" fmla="*/ 162067 w 189094"/>
                <a:gd name="connsiteY24" fmla="*/ 119749 h 150553"/>
                <a:gd name="connsiteX25" fmla="*/ 173858 w 189094"/>
                <a:gd name="connsiteY25" fmla="*/ 104778 h 150553"/>
                <a:gd name="connsiteX26" fmla="*/ 176399 w 189094"/>
                <a:gd name="connsiteY26" fmla="*/ 99960 h 150553"/>
                <a:gd name="connsiteX27" fmla="*/ 178616 w 189094"/>
                <a:gd name="connsiteY27" fmla="*/ 91854 h 150553"/>
                <a:gd name="connsiteX28" fmla="*/ 189335 w 189094"/>
                <a:gd name="connsiteY28" fmla="*/ 64634 h 150553"/>
                <a:gd name="connsiteX29" fmla="*/ 184698 w 189094"/>
                <a:gd name="connsiteY29" fmla="*/ 52759 h 150553"/>
                <a:gd name="connsiteX30" fmla="*/ 176592 w 189094"/>
                <a:gd name="connsiteY30" fmla="*/ 40871 h 150553"/>
                <a:gd name="connsiteX31" fmla="*/ 155732 w 189094"/>
                <a:gd name="connsiteY31" fmla="*/ 25527 h 150553"/>
                <a:gd name="connsiteX32" fmla="*/ 137485 w 189094"/>
                <a:gd name="connsiteY32" fmla="*/ 15674 h 150553"/>
                <a:gd name="connsiteX33" fmla="*/ 103592 w 189094"/>
                <a:gd name="connsiteY33" fmla="*/ 3510 h 150553"/>
                <a:gd name="connsiteX34" fmla="*/ 83598 w 189094"/>
                <a:gd name="connsiteY34" fmla="*/ 318 h 150553"/>
                <a:gd name="connsiteX35" fmla="*/ 57534 w 189094"/>
                <a:gd name="connsiteY35" fmla="*/ 6111 h 150553"/>
                <a:gd name="connsiteX36" fmla="*/ 29435 w 189094"/>
                <a:gd name="connsiteY36" fmla="*/ 21769 h 150553"/>
                <a:gd name="connsiteX37" fmla="*/ 12922 w 189094"/>
                <a:gd name="connsiteY37" fmla="*/ 47266 h 150553"/>
                <a:gd name="connsiteX38" fmla="*/ 6262 w 189094"/>
                <a:gd name="connsiteY38" fmla="*/ 57974 h 150553"/>
                <a:gd name="connsiteX39" fmla="*/ 1336 w 189094"/>
                <a:gd name="connsiteY39" fmla="*/ 70440 h 150553"/>
                <a:gd name="connsiteX40" fmla="*/ 2541 w 189094"/>
                <a:gd name="connsiteY40" fmla="*/ 83472 h 150553"/>
                <a:gd name="connsiteX41" fmla="*/ 7057 w 189094"/>
                <a:gd name="connsiteY41" fmla="*/ 89662 h 150553"/>
                <a:gd name="connsiteX42" fmla="*/ 16066 w 189094"/>
                <a:gd name="connsiteY42" fmla="*/ 63791 h 150553"/>
                <a:gd name="connsiteX43" fmla="*/ 24497 w 189094"/>
                <a:gd name="connsiteY43" fmla="*/ 54818 h 150553"/>
                <a:gd name="connsiteX44" fmla="*/ 27316 w 189094"/>
                <a:gd name="connsiteY44" fmla="*/ 46098 h 150553"/>
                <a:gd name="connsiteX45" fmla="*/ 44081 w 189094"/>
                <a:gd name="connsiteY45" fmla="*/ 25141 h 150553"/>
                <a:gd name="connsiteX46" fmla="*/ 87693 w 189094"/>
                <a:gd name="connsiteY46" fmla="*/ 12182 h 150553"/>
                <a:gd name="connsiteX47" fmla="*/ 112565 w 189094"/>
                <a:gd name="connsiteY47" fmla="*/ 15422 h 150553"/>
                <a:gd name="connsiteX48" fmla="*/ 136894 w 189094"/>
                <a:gd name="connsiteY48" fmla="*/ 24154 h 150553"/>
                <a:gd name="connsiteX49" fmla="*/ 156454 w 189094"/>
                <a:gd name="connsiteY49" fmla="*/ 33873 h 150553"/>
                <a:gd name="connsiteX50" fmla="*/ 164283 w 189094"/>
                <a:gd name="connsiteY50" fmla="*/ 46351 h 150553"/>
                <a:gd name="connsiteX51" fmla="*/ 174352 w 189094"/>
                <a:gd name="connsiteY51" fmla="*/ 52373 h 150553"/>
                <a:gd name="connsiteX52" fmla="*/ 170438 w 189094"/>
                <a:gd name="connsiteY52" fmla="*/ 56360 h 150553"/>
                <a:gd name="connsiteX53" fmla="*/ 142736 w 189094"/>
                <a:gd name="connsiteY53" fmla="*/ 78305 h 150553"/>
                <a:gd name="connsiteX54" fmla="*/ 130439 w 189094"/>
                <a:gd name="connsiteY54" fmla="*/ 85784 h 150553"/>
                <a:gd name="connsiteX55" fmla="*/ 106675 w 189094"/>
                <a:gd name="connsiteY55" fmla="*/ 96768 h 150553"/>
                <a:gd name="connsiteX56" fmla="*/ 63316 w 189094"/>
                <a:gd name="connsiteY56" fmla="*/ 89783 h 150553"/>
                <a:gd name="connsiteX57" fmla="*/ 22498 w 189094"/>
                <a:gd name="connsiteY57" fmla="*/ 68982 h 150553"/>
                <a:gd name="connsiteX58" fmla="*/ 16066 w 189094"/>
                <a:gd name="connsiteY58" fmla="*/ 63791 h 15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9094" h="150553">
                  <a:moveTo>
                    <a:pt x="7057" y="89662"/>
                  </a:moveTo>
                  <a:cubicBezTo>
                    <a:pt x="7832" y="90593"/>
                    <a:pt x="8776" y="91370"/>
                    <a:pt x="9840" y="91951"/>
                  </a:cubicBezTo>
                  <a:cubicBezTo>
                    <a:pt x="10155" y="92139"/>
                    <a:pt x="10429" y="92389"/>
                    <a:pt x="10646" y="92685"/>
                  </a:cubicBezTo>
                  <a:lnTo>
                    <a:pt x="10935" y="93071"/>
                  </a:lnTo>
                  <a:cubicBezTo>
                    <a:pt x="14440" y="97889"/>
                    <a:pt x="14645" y="98117"/>
                    <a:pt x="27340" y="104609"/>
                  </a:cubicBezTo>
                  <a:cubicBezTo>
                    <a:pt x="28881" y="105380"/>
                    <a:pt x="30520" y="106247"/>
                    <a:pt x="32266" y="107163"/>
                  </a:cubicBezTo>
                  <a:cubicBezTo>
                    <a:pt x="45430" y="114040"/>
                    <a:pt x="65327" y="124398"/>
                    <a:pt x="81286" y="123711"/>
                  </a:cubicBezTo>
                  <a:cubicBezTo>
                    <a:pt x="82807" y="123637"/>
                    <a:pt x="84101" y="124810"/>
                    <a:pt x="84176" y="126331"/>
                  </a:cubicBezTo>
                  <a:cubicBezTo>
                    <a:pt x="84176" y="126337"/>
                    <a:pt x="84176" y="126343"/>
                    <a:pt x="84176" y="126349"/>
                  </a:cubicBezTo>
                  <a:cubicBezTo>
                    <a:pt x="84231" y="127871"/>
                    <a:pt x="83040" y="129149"/>
                    <a:pt x="81518" y="129203"/>
                  </a:cubicBezTo>
                  <a:cubicBezTo>
                    <a:pt x="81517" y="129204"/>
                    <a:pt x="81516" y="129204"/>
                    <a:pt x="81515" y="129204"/>
                  </a:cubicBezTo>
                  <a:cubicBezTo>
                    <a:pt x="80901" y="129204"/>
                    <a:pt x="80310" y="129204"/>
                    <a:pt x="79648" y="129204"/>
                  </a:cubicBezTo>
                  <a:cubicBezTo>
                    <a:pt x="62593" y="129204"/>
                    <a:pt x="42877" y="118894"/>
                    <a:pt x="29676" y="111992"/>
                  </a:cubicBezTo>
                  <a:lnTo>
                    <a:pt x="24858" y="109463"/>
                  </a:lnTo>
                  <a:cubicBezTo>
                    <a:pt x="18174" y="106055"/>
                    <a:pt x="14621" y="104152"/>
                    <a:pt x="12236" y="102429"/>
                  </a:cubicBezTo>
                  <a:cubicBezTo>
                    <a:pt x="11920" y="106730"/>
                    <a:pt x="12328" y="111054"/>
                    <a:pt x="13441" y="115220"/>
                  </a:cubicBezTo>
                  <a:cubicBezTo>
                    <a:pt x="13875" y="116726"/>
                    <a:pt x="14524" y="118162"/>
                    <a:pt x="15368" y="119484"/>
                  </a:cubicBezTo>
                  <a:cubicBezTo>
                    <a:pt x="15454" y="119642"/>
                    <a:pt x="15527" y="119807"/>
                    <a:pt x="15585" y="119978"/>
                  </a:cubicBezTo>
                  <a:cubicBezTo>
                    <a:pt x="21823" y="139008"/>
                    <a:pt x="31555" y="144066"/>
                    <a:pt x="40143" y="148511"/>
                  </a:cubicBezTo>
                  <a:cubicBezTo>
                    <a:pt x="46165" y="151618"/>
                    <a:pt x="52042" y="151052"/>
                    <a:pt x="65014" y="149835"/>
                  </a:cubicBezTo>
                  <a:cubicBezTo>
                    <a:pt x="69555" y="149414"/>
                    <a:pt x="74649" y="148932"/>
                    <a:pt x="80997" y="148499"/>
                  </a:cubicBezTo>
                  <a:cubicBezTo>
                    <a:pt x="105964" y="146764"/>
                    <a:pt x="127705" y="139008"/>
                    <a:pt x="139725" y="132323"/>
                  </a:cubicBezTo>
                  <a:cubicBezTo>
                    <a:pt x="140347" y="131985"/>
                    <a:pt x="141072" y="131891"/>
                    <a:pt x="141760" y="132058"/>
                  </a:cubicBezTo>
                  <a:cubicBezTo>
                    <a:pt x="149529" y="133997"/>
                    <a:pt x="150022" y="133407"/>
                    <a:pt x="154719" y="127831"/>
                  </a:cubicBezTo>
                  <a:cubicBezTo>
                    <a:pt x="156538" y="125687"/>
                    <a:pt x="158779" y="123013"/>
                    <a:pt x="162067" y="119749"/>
                  </a:cubicBezTo>
                  <a:cubicBezTo>
                    <a:pt x="170763" y="111089"/>
                    <a:pt x="172064" y="108439"/>
                    <a:pt x="173858" y="104778"/>
                  </a:cubicBezTo>
                  <a:cubicBezTo>
                    <a:pt x="174508" y="103441"/>
                    <a:pt x="175267" y="101911"/>
                    <a:pt x="176399" y="99960"/>
                  </a:cubicBezTo>
                  <a:cubicBezTo>
                    <a:pt x="178326" y="94456"/>
                    <a:pt x="177748" y="93155"/>
                    <a:pt x="178616" y="91854"/>
                  </a:cubicBezTo>
                  <a:cubicBezTo>
                    <a:pt x="179820" y="90120"/>
                    <a:pt x="189624" y="70717"/>
                    <a:pt x="189335" y="64634"/>
                  </a:cubicBezTo>
                  <a:cubicBezTo>
                    <a:pt x="189046" y="58552"/>
                    <a:pt x="186721" y="54493"/>
                    <a:pt x="184698" y="52759"/>
                  </a:cubicBezTo>
                  <a:cubicBezTo>
                    <a:pt x="182675" y="51024"/>
                    <a:pt x="184698" y="49567"/>
                    <a:pt x="176592" y="40871"/>
                  </a:cubicBezTo>
                  <a:cubicBezTo>
                    <a:pt x="168486" y="32175"/>
                    <a:pt x="160657" y="31031"/>
                    <a:pt x="155732" y="25527"/>
                  </a:cubicBezTo>
                  <a:cubicBezTo>
                    <a:pt x="150805" y="20022"/>
                    <a:pt x="147035" y="23202"/>
                    <a:pt x="137485" y="15674"/>
                  </a:cubicBezTo>
                  <a:cubicBezTo>
                    <a:pt x="127933" y="8147"/>
                    <a:pt x="109963" y="2932"/>
                    <a:pt x="103592" y="3510"/>
                  </a:cubicBezTo>
                  <a:cubicBezTo>
                    <a:pt x="97220" y="4088"/>
                    <a:pt x="85923" y="896"/>
                    <a:pt x="83598" y="318"/>
                  </a:cubicBezTo>
                  <a:cubicBezTo>
                    <a:pt x="81274" y="-260"/>
                    <a:pt x="69699" y="29"/>
                    <a:pt x="57534" y="6111"/>
                  </a:cubicBezTo>
                  <a:cubicBezTo>
                    <a:pt x="45370" y="12194"/>
                    <a:pt x="34349" y="17409"/>
                    <a:pt x="29435" y="21769"/>
                  </a:cubicBezTo>
                  <a:cubicBezTo>
                    <a:pt x="24521" y="26129"/>
                    <a:pt x="14982" y="41762"/>
                    <a:pt x="12922" y="47266"/>
                  </a:cubicBezTo>
                  <a:cubicBezTo>
                    <a:pt x="10863" y="52771"/>
                    <a:pt x="7708" y="53349"/>
                    <a:pt x="6262" y="57974"/>
                  </a:cubicBezTo>
                  <a:cubicBezTo>
                    <a:pt x="5068" y="62293"/>
                    <a:pt x="3417" y="66471"/>
                    <a:pt x="1336" y="70440"/>
                  </a:cubicBezTo>
                  <a:cubicBezTo>
                    <a:pt x="-699" y="73908"/>
                    <a:pt x="-121" y="79413"/>
                    <a:pt x="2541" y="83472"/>
                  </a:cubicBezTo>
                  <a:cubicBezTo>
                    <a:pt x="3516" y="85206"/>
                    <a:pt x="5262" y="87398"/>
                    <a:pt x="7057" y="89662"/>
                  </a:cubicBezTo>
                  <a:close/>
                  <a:moveTo>
                    <a:pt x="16066" y="63791"/>
                  </a:moveTo>
                  <a:cubicBezTo>
                    <a:pt x="16632" y="61298"/>
                    <a:pt x="22498" y="56806"/>
                    <a:pt x="24497" y="54818"/>
                  </a:cubicBezTo>
                  <a:cubicBezTo>
                    <a:pt x="26670" y="52465"/>
                    <a:pt x="27700" y="49277"/>
                    <a:pt x="27316" y="46098"/>
                  </a:cubicBezTo>
                  <a:cubicBezTo>
                    <a:pt x="26749" y="43099"/>
                    <a:pt x="30664" y="39618"/>
                    <a:pt x="44081" y="25141"/>
                  </a:cubicBezTo>
                  <a:cubicBezTo>
                    <a:pt x="57499" y="10664"/>
                    <a:pt x="82105" y="12675"/>
                    <a:pt x="87693" y="12182"/>
                  </a:cubicBezTo>
                  <a:cubicBezTo>
                    <a:pt x="93282" y="11688"/>
                    <a:pt x="100544" y="14675"/>
                    <a:pt x="112565" y="15422"/>
                  </a:cubicBezTo>
                  <a:cubicBezTo>
                    <a:pt x="121315" y="16075"/>
                    <a:pt x="129725" y="19094"/>
                    <a:pt x="136894" y="24154"/>
                  </a:cubicBezTo>
                  <a:cubicBezTo>
                    <a:pt x="140507" y="26647"/>
                    <a:pt x="143603" y="24394"/>
                    <a:pt x="156454" y="33873"/>
                  </a:cubicBezTo>
                  <a:cubicBezTo>
                    <a:pt x="169305" y="43352"/>
                    <a:pt x="163163" y="42858"/>
                    <a:pt x="164283" y="46351"/>
                  </a:cubicBezTo>
                  <a:cubicBezTo>
                    <a:pt x="165403" y="49844"/>
                    <a:pt x="170148" y="52084"/>
                    <a:pt x="174352" y="52373"/>
                  </a:cubicBezTo>
                  <a:cubicBezTo>
                    <a:pt x="178555" y="52662"/>
                    <a:pt x="174063" y="54361"/>
                    <a:pt x="170438" y="56360"/>
                  </a:cubicBezTo>
                  <a:cubicBezTo>
                    <a:pt x="166812" y="58359"/>
                    <a:pt x="144434" y="74812"/>
                    <a:pt x="142736" y="78305"/>
                  </a:cubicBezTo>
                  <a:cubicBezTo>
                    <a:pt x="141037" y="81797"/>
                    <a:pt x="133233" y="81797"/>
                    <a:pt x="130439" y="85784"/>
                  </a:cubicBezTo>
                  <a:cubicBezTo>
                    <a:pt x="127644" y="89771"/>
                    <a:pt x="119538" y="93276"/>
                    <a:pt x="106675" y="96768"/>
                  </a:cubicBezTo>
                  <a:cubicBezTo>
                    <a:pt x="93812" y="100261"/>
                    <a:pt x="72566" y="95564"/>
                    <a:pt x="63316" y="89783"/>
                  </a:cubicBezTo>
                  <a:cubicBezTo>
                    <a:pt x="54066" y="84001"/>
                    <a:pt x="30050" y="71777"/>
                    <a:pt x="22498" y="68982"/>
                  </a:cubicBezTo>
                  <a:cubicBezTo>
                    <a:pt x="14946" y="66188"/>
                    <a:pt x="15621" y="65815"/>
                    <a:pt x="16066" y="63791"/>
                  </a:cubicBezTo>
                  <a:close/>
                </a:path>
              </a:pathLst>
            </a:custGeom>
            <a:grpFill/>
            <a:ln w="1203" cap="flat">
              <a:noFill/>
              <a:prstDash val="solid"/>
              <a:miter/>
            </a:ln>
          </p:spPr>
          <p:txBody>
            <a:bodyPr rtlCol="0" anchor="ctr"/>
            <a:lstStyle/>
            <a:p>
              <a:endParaRPr lang="en-AU"/>
            </a:p>
          </p:txBody>
        </p:sp>
      </p:grpSp>
      <p:grpSp>
        <p:nvGrpSpPr>
          <p:cNvPr id="97" name="Group 96">
            <a:extLst>
              <a:ext uri="{FF2B5EF4-FFF2-40B4-BE49-F238E27FC236}">
                <a16:creationId xmlns:a16="http://schemas.microsoft.com/office/drawing/2014/main" id="{DDB21F96-6320-4797-BE61-9C59A2F3ED08}"/>
              </a:ext>
            </a:extLst>
          </p:cNvPr>
          <p:cNvGrpSpPr/>
          <p:nvPr/>
        </p:nvGrpSpPr>
        <p:grpSpPr>
          <a:xfrm>
            <a:off x="9560166" y="3908720"/>
            <a:ext cx="484692" cy="740765"/>
            <a:chOff x="9560166" y="3908720"/>
            <a:chExt cx="484692" cy="740765"/>
          </a:xfrm>
        </p:grpSpPr>
        <p:sp>
          <p:nvSpPr>
            <p:cNvPr id="81" name="Freeform: Shape 80">
              <a:extLst>
                <a:ext uri="{FF2B5EF4-FFF2-40B4-BE49-F238E27FC236}">
                  <a16:creationId xmlns:a16="http://schemas.microsoft.com/office/drawing/2014/main" id="{DD829FC1-1B03-4C33-AB3F-BAE705A13C5F}"/>
                </a:ext>
              </a:extLst>
            </p:cNvPr>
            <p:cNvSpPr/>
            <p:nvPr/>
          </p:nvSpPr>
          <p:spPr>
            <a:xfrm>
              <a:off x="9623377" y="3908720"/>
              <a:ext cx="224267" cy="185020"/>
            </a:xfrm>
            <a:custGeom>
              <a:avLst/>
              <a:gdLst>
                <a:gd name="connsiteX0" fmla="*/ 7642 w 96354"/>
                <a:gd name="connsiteY0" fmla="*/ 80461 h 79492"/>
                <a:gd name="connsiteX1" fmla="*/ 4261 w 96354"/>
                <a:gd name="connsiteY1" fmla="*/ 77122 h 79492"/>
                <a:gd name="connsiteX2" fmla="*/ 4378 w 96354"/>
                <a:gd name="connsiteY2" fmla="*/ 76222 h 79492"/>
                <a:gd name="connsiteX3" fmla="*/ 8063 w 96354"/>
                <a:gd name="connsiteY3" fmla="*/ 62347 h 79492"/>
                <a:gd name="connsiteX4" fmla="*/ 114 w 96354"/>
                <a:gd name="connsiteY4" fmla="*/ 40294 h 79492"/>
                <a:gd name="connsiteX5" fmla="*/ 48400 w 96354"/>
                <a:gd name="connsiteY5" fmla="*/ 114 h 79492"/>
                <a:gd name="connsiteX6" fmla="*/ 96685 w 96354"/>
                <a:gd name="connsiteY6" fmla="*/ 40294 h 79492"/>
                <a:gd name="connsiteX7" fmla="*/ 48400 w 96354"/>
                <a:gd name="connsiteY7" fmla="*/ 80461 h 79492"/>
                <a:gd name="connsiteX8" fmla="*/ 21083 w 96354"/>
                <a:gd name="connsiteY8" fmla="*/ 73391 h 79492"/>
                <a:gd name="connsiteX9" fmla="*/ 9304 w 96354"/>
                <a:gd name="connsiteY9" fmla="*/ 80028 h 79492"/>
                <a:gd name="connsiteX10" fmla="*/ 7642 w 96354"/>
                <a:gd name="connsiteY10" fmla="*/ 80461 h 79492"/>
                <a:gd name="connsiteX11" fmla="*/ 21144 w 96354"/>
                <a:gd name="connsiteY11" fmla="*/ 66105 h 79492"/>
                <a:gd name="connsiteX12" fmla="*/ 22938 w 96354"/>
                <a:gd name="connsiteY12" fmla="*/ 66623 h 79492"/>
                <a:gd name="connsiteX13" fmla="*/ 48400 w 96354"/>
                <a:gd name="connsiteY13" fmla="*/ 73753 h 79492"/>
                <a:gd name="connsiteX14" fmla="*/ 89916 w 96354"/>
                <a:gd name="connsiteY14" fmla="*/ 40342 h 79492"/>
                <a:gd name="connsiteX15" fmla="*/ 48400 w 96354"/>
                <a:gd name="connsiteY15" fmla="*/ 6931 h 79492"/>
                <a:gd name="connsiteX16" fmla="*/ 6883 w 96354"/>
                <a:gd name="connsiteY16" fmla="*/ 40342 h 79492"/>
                <a:gd name="connsiteX17" fmla="*/ 14338 w 96354"/>
                <a:gd name="connsiteY17" fmla="*/ 59372 h 79492"/>
                <a:gd name="connsiteX18" fmla="*/ 15049 w 96354"/>
                <a:gd name="connsiteY18" fmla="*/ 62479 h 79492"/>
                <a:gd name="connsiteX19" fmla="*/ 12953 w 96354"/>
                <a:gd name="connsiteY19" fmla="*/ 70260 h 79492"/>
                <a:gd name="connsiteX20" fmla="*/ 19481 w 96354"/>
                <a:gd name="connsiteY20" fmla="*/ 66647 h 79492"/>
                <a:gd name="connsiteX21" fmla="*/ 21143 w 96354"/>
                <a:gd name="connsiteY21" fmla="*/ 66105 h 79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354" h="79492">
                  <a:moveTo>
                    <a:pt x="7642" y="80461"/>
                  </a:moveTo>
                  <a:cubicBezTo>
                    <a:pt x="5786" y="80473"/>
                    <a:pt x="4273" y="78978"/>
                    <a:pt x="4261" y="77122"/>
                  </a:cubicBezTo>
                  <a:cubicBezTo>
                    <a:pt x="4259" y="76818"/>
                    <a:pt x="4298" y="76515"/>
                    <a:pt x="4378" y="76222"/>
                  </a:cubicBezTo>
                  <a:cubicBezTo>
                    <a:pt x="4378" y="76222"/>
                    <a:pt x="6606" y="67791"/>
                    <a:pt x="8063" y="62347"/>
                  </a:cubicBezTo>
                  <a:cubicBezTo>
                    <a:pt x="2978" y="56116"/>
                    <a:pt x="174" y="48336"/>
                    <a:pt x="114" y="40294"/>
                  </a:cubicBezTo>
                  <a:cubicBezTo>
                    <a:pt x="114" y="18144"/>
                    <a:pt x="21794" y="114"/>
                    <a:pt x="48400" y="114"/>
                  </a:cubicBezTo>
                  <a:cubicBezTo>
                    <a:pt x="75006" y="114"/>
                    <a:pt x="96685" y="18181"/>
                    <a:pt x="96685" y="40294"/>
                  </a:cubicBezTo>
                  <a:cubicBezTo>
                    <a:pt x="96685" y="62407"/>
                    <a:pt x="75006" y="80461"/>
                    <a:pt x="48400" y="80461"/>
                  </a:cubicBezTo>
                  <a:cubicBezTo>
                    <a:pt x="38833" y="80532"/>
                    <a:pt x="29415" y="78094"/>
                    <a:pt x="21083" y="73391"/>
                  </a:cubicBezTo>
                  <a:lnTo>
                    <a:pt x="9304" y="80028"/>
                  </a:lnTo>
                  <a:cubicBezTo>
                    <a:pt x="8796" y="80311"/>
                    <a:pt x="8224" y="80461"/>
                    <a:pt x="7642" y="80461"/>
                  </a:cubicBezTo>
                  <a:close/>
                  <a:moveTo>
                    <a:pt x="21144" y="66105"/>
                  </a:moveTo>
                  <a:cubicBezTo>
                    <a:pt x="21779" y="66102"/>
                    <a:pt x="22402" y="66281"/>
                    <a:pt x="22938" y="66623"/>
                  </a:cubicBezTo>
                  <a:cubicBezTo>
                    <a:pt x="30587" y="71345"/>
                    <a:pt x="39411" y="73816"/>
                    <a:pt x="48400" y="73753"/>
                  </a:cubicBezTo>
                  <a:cubicBezTo>
                    <a:pt x="71284" y="73753"/>
                    <a:pt x="89916" y="58758"/>
                    <a:pt x="89916" y="40342"/>
                  </a:cubicBezTo>
                  <a:cubicBezTo>
                    <a:pt x="89916" y="21926"/>
                    <a:pt x="71296" y="6931"/>
                    <a:pt x="48400" y="6931"/>
                  </a:cubicBezTo>
                  <a:cubicBezTo>
                    <a:pt x="25504" y="6931"/>
                    <a:pt x="6883" y="21914"/>
                    <a:pt x="6883" y="40342"/>
                  </a:cubicBezTo>
                  <a:cubicBezTo>
                    <a:pt x="6968" y="47382"/>
                    <a:pt x="9619" y="54148"/>
                    <a:pt x="14338" y="59372"/>
                  </a:cubicBezTo>
                  <a:cubicBezTo>
                    <a:pt x="15073" y="60227"/>
                    <a:pt x="15339" y="61390"/>
                    <a:pt x="15049" y="62479"/>
                  </a:cubicBezTo>
                  <a:cubicBezTo>
                    <a:pt x="14483" y="64539"/>
                    <a:pt x="13700" y="67490"/>
                    <a:pt x="12953" y="70260"/>
                  </a:cubicBezTo>
                  <a:lnTo>
                    <a:pt x="19481" y="66647"/>
                  </a:lnTo>
                  <a:cubicBezTo>
                    <a:pt x="19978" y="66323"/>
                    <a:pt x="20551" y="66137"/>
                    <a:pt x="21143" y="66105"/>
                  </a:cubicBezTo>
                  <a:close/>
                </a:path>
              </a:pathLst>
            </a:custGeom>
            <a:solidFill>
              <a:schemeClr val="accent1"/>
            </a:solidFill>
            <a:ln w="1203" cap="flat">
              <a:noFill/>
              <a:prstDash val="solid"/>
              <a:miter/>
            </a:ln>
          </p:spPr>
          <p:txBody>
            <a:bodyPr rtlCol="0" anchor="ctr"/>
            <a:lstStyle/>
            <a:p>
              <a:endParaRPr lang="en-AU"/>
            </a:p>
          </p:txBody>
        </p:sp>
        <p:sp>
          <p:nvSpPr>
            <p:cNvPr id="82" name="Freeform: Shape 81">
              <a:extLst>
                <a:ext uri="{FF2B5EF4-FFF2-40B4-BE49-F238E27FC236}">
                  <a16:creationId xmlns:a16="http://schemas.microsoft.com/office/drawing/2014/main" id="{6EFB53B4-D679-4FAA-9DFF-8A67C1D10F64}"/>
                </a:ext>
              </a:extLst>
            </p:cNvPr>
            <p:cNvSpPr/>
            <p:nvPr/>
          </p:nvSpPr>
          <p:spPr>
            <a:xfrm>
              <a:off x="9813332" y="3969410"/>
              <a:ext cx="148578" cy="120543"/>
            </a:xfrm>
            <a:custGeom>
              <a:avLst/>
              <a:gdLst>
                <a:gd name="connsiteX0" fmla="*/ 32031 w 63834"/>
                <a:gd name="connsiteY0" fmla="*/ 114 h 51790"/>
                <a:gd name="connsiteX1" fmla="*/ 63913 w 63834"/>
                <a:gd name="connsiteY1" fmla="*/ 26238 h 51790"/>
                <a:gd name="connsiteX2" fmla="*/ 58035 w 63834"/>
                <a:gd name="connsiteY2" fmla="*/ 41318 h 51790"/>
                <a:gd name="connsiteX3" fmla="*/ 60974 w 63834"/>
                <a:gd name="connsiteY3" fmla="*/ 52350 h 51790"/>
                <a:gd name="connsiteX4" fmla="*/ 51338 w 63834"/>
                <a:gd name="connsiteY4" fmla="*/ 46954 h 51790"/>
                <a:gd name="connsiteX5" fmla="*/ 31983 w 63834"/>
                <a:gd name="connsiteY5" fmla="*/ 52350 h 51790"/>
                <a:gd name="connsiteX6" fmla="*/ 114 w 63834"/>
                <a:gd name="connsiteY6" fmla="*/ 26238 h 51790"/>
                <a:gd name="connsiteX7" fmla="*/ 32031 w 63834"/>
                <a:gd name="connsiteY7" fmla="*/ 114 h 5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34" h="51790">
                  <a:moveTo>
                    <a:pt x="32031" y="114"/>
                  </a:moveTo>
                  <a:cubicBezTo>
                    <a:pt x="49640" y="114"/>
                    <a:pt x="63913" y="11809"/>
                    <a:pt x="63913" y="26238"/>
                  </a:cubicBezTo>
                  <a:cubicBezTo>
                    <a:pt x="63848" y="31811"/>
                    <a:pt x="61759" y="37171"/>
                    <a:pt x="58035" y="41318"/>
                  </a:cubicBezTo>
                  <a:cubicBezTo>
                    <a:pt x="59022" y="44931"/>
                    <a:pt x="60974" y="52350"/>
                    <a:pt x="60974" y="52350"/>
                  </a:cubicBezTo>
                  <a:lnTo>
                    <a:pt x="51338" y="46954"/>
                  </a:lnTo>
                  <a:cubicBezTo>
                    <a:pt x="45520" y="50532"/>
                    <a:pt x="38813" y="52401"/>
                    <a:pt x="31983" y="52350"/>
                  </a:cubicBezTo>
                  <a:cubicBezTo>
                    <a:pt x="14386" y="52350"/>
                    <a:pt x="114" y="40655"/>
                    <a:pt x="114" y="26238"/>
                  </a:cubicBezTo>
                  <a:cubicBezTo>
                    <a:pt x="114" y="11821"/>
                    <a:pt x="14483" y="114"/>
                    <a:pt x="32031" y="114"/>
                  </a:cubicBezTo>
                  <a:close/>
                </a:path>
              </a:pathLst>
            </a:custGeom>
            <a:solidFill>
              <a:schemeClr val="bg1"/>
            </a:solidFill>
            <a:ln w="1203" cap="flat">
              <a:noFill/>
              <a:prstDash val="solid"/>
              <a:miter/>
            </a:ln>
          </p:spPr>
          <p:txBody>
            <a:bodyPr rtlCol="0" anchor="ctr"/>
            <a:lstStyle/>
            <a:p>
              <a:endParaRPr lang="en-AU"/>
            </a:p>
          </p:txBody>
        </p:sp>
        <p:sp>
          <p:nvSpPr>
            <p:cNvPr id="83" name="Freeform: Shape 82">
              <a:extLst>
                <a:ext uri="{FF2B5EF4-FFF2-40B4-BE49-F238E27FC236}">
                  <a16:creationId xmlns:a16="http://schemas.microsoft.com/office/drawing/2014/main" id="{D0BCC5ED-0E01-4695-AE74-3A2A49B17910}"/>
                </a:ext>
              </a:extLst>
            </p:cNvPr>
            <p:cNvSpPr/>
            <p:nvPr/>
          </p:nvSpPr>
          <p:spPr>
            <a:xfrm>
              <a:off x="9805567" y="3961534"/>
              <a:ext cx="162594" cy="137364"/>
            </a:xfrm>
            <a:custGeom>
              <a:avLst/>
              <a:gdLst>
                <a:gd name="connsiteX0" fmla="*/ 64310 w 69856"/>
                <a:gd name="connsiteY0" fmla="*/ 59119 h 59016"/>
                <a:gd name="connsiteX1" fmla="*/ 62648 w 69856"/>
                <a:gd name="connsiteY1" fmla="*/ 58685 h 59016"/>
                <a:gd name="connsiteX2" fmla="*/ 54759 w 69856"/>
                <a:gd name="connsiteY2" fmla="*/ 54241 h 59016"/>
                <a:gd name="connsiteX3" fmla="*/ 35367 w 69856"/>
                <a:gd name="connsiteY3" fmla="*/ 59119 h 59016"/>
                <a:gd name="connsiteX4" fmla="*/ 114 w 69856"/>
                <a:gd name="connsiteY4" fmla="*/ 29623 h 59016"/>
                <a:gd name="connsiteX5" fmla="*/ 35368 w 69856"/>
                <a:gd name="connsiteY5" fmla="*/ 114 h 59016"/>
                <a:gd name="connsiteX6" fmla="*/ 70633 w 69856"/>
                <a:gd name="connsiteY6" fmla="*/ 29623 h 59016"/>
                <a:gd name="connsiteX7" fmla="*/ 65081 w 69856"/>
                <a:gd name="connsiteY7" fmla="*/ 45497 h 59016"/>
                <a:gd name="connsiteX8" fmla="*/ 67574 w 69856"/>
                <a:gd name="connsiteY8" fmla="*/ 54879 h 59016"/>
                <a:gd name="connsiteX9" fmla="*/ 66370 w 69856"/>
                <a:gd name="connsiteY9" fmla="*/ 58420 h 59016"/>
                <a:gd name="connsiteX10" fmla="*/ 64310 w 69856"/>
                <a:gd name="connsiteY10" fmla="*/ 59119 h 59016"/>
                <a:gd name="connsiteX11" fmla="*/ 35404 w 69856"/>
                <a:gd name="connsiteY11" fmla="*/ 6883 h 59016"/>
                <a:gd name="connsiteX12" fmla="*/ 6907 w 69856"/>
                <a:gd name="connsiteY12" fmla="*/ 29623 h 59016"/>
                <a:gd name="connsiteX13" fmla="*/ 35404 w 69856"/>
                <a:gd name="connsiteY13" fmla="*/ 52362 h 59016"/>
                <a:gd name="connsiteX14" fmla="*/ 52964 w 69856"/>
                <a:gd name="connsiteY14" fmla="*/ 47484 h 59016"/>
                <a:gd name="connsiteX15" fmla="*/ 56361 w 69856"/>
                <a:gd name="connsiteY15" fmla="*/ 47448 h 59016"/>
                <a:gd name="connsiteX16" fmla="*/ 58962 w 69856"/>
                <a:gd name="connsiteY16" fmla="*/ 48905 h 59016"/>
                <a:gd name="connsiteX17" fmla="*/ 58083 w 69856"/>
                <a:gd name="connsiteY17" fmla="*/ 45641 h 59016"/>
                <a:gd name="connsiteX18" fmla="*/ 58794 w 69856"/>
                <a:gd name="connsiteY18" fmla="*/ 42534 h 59016"/>
                <a:gd name="connsiteX19" fmla="*/ 63840 w 69856"/>
                <a:gd name="connsiteY19" fmla="*/ 29671 h 59016"/>
                <a:gd name="connsiteX20" fmla="*/ 35368 w 69856"/>
                <a:gd name="connsiteY20" fmla="*/ 6883 h 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856" h="59016">
                  <a:moveTo>
                    <a:pt x="64310" y="59119"/>
                  </a:moveTo>
                  <a:cubicBezTo>
                    <a:pt x="63728" y="59120"/>
                    <a:pt x="63156" y="58970"/>
                    <a:pt x="62648" y="58685"/>
                  </a:cubicBezTo>
                  <a:lnTo>
                    <a:pt x="54759" y="54241"/>
                  </a:lnTo>
                  <a:cubicBezTo>
                    <a:pt x="48815" y="57488"/>
                    <a:pt x="42141" y="59167"/>
                    <a:pt x="35367" y="59119"/>
                  </a:cubicBezTo>
                  <a:cubicBezTo>
                    <a:pt x="15928" y="59119"/>
                    <a:pt x="114" y="45870"/>
                    <a:pt x="114" y="29623"/>
                  </a:cubicBezTo>
                  <a:cubicBezTo>
                    <a:pt x="114" y="13375"/>
                    <a:pt x="15928" y="114"/>
                    <a:pt x="35368" y="114"/>
                  </a:cubicBezTo>
                  <a:cubicBezTo>
                    <a:pt x="54807" y="114"/>
                    <a:pt x="70633" y="13363"/>
                    <a:pt x="70633" y="29623"/>
                  </a:cubicBezTo>
                  <a:cubicBezTo>
                    <a:pt x="70597" y="35384"/>
                    <a:pt x="68644" y="40969"/>
                    <a:pt x="65081" y="45497"/>
                  </a:cubicBezTo>
                  <a:cubicBezTo>
                    <a:pt x="66117" y="49339"/>
                    <a:pt x="67574" y="54879"/>
                    <a:pt x="67574" y="54879"/>
                  </a:cubicBezTo>
                  <a:cubicBezTo>
                    <a:pt x="67924" y="56195"/>
                    <a:pt x="67449" y="57591"/>
                    <a:pt x="66370" y="58420"/>
                  </a:cubicBezTo>
                  <a:cubicBezTo>
                    <a:pt x="65781" y="58878"/>
                    <a:pt x="65055" y="59124"/>
                    <a:pt x="64310" y="59119"/>
                  </a:cubicBezTo>
                  <a:close/>
                  <a:moveTo>
                    <a:pt x="35404" y="6883"/>
                  </a:moveTo>
                  <a:cubicBezTo>
                    <a:pt x="19746" y="6883"/>
                    <a:pt x="6907" y="17084"/>
                    <a:pt x="6907" y="29623"/>
                  </a:cubicBezTo>
                  <a:cubicBezTo>
                    <a:pt x="6907" y="42161"/>
                    <a:pt x="19698" y="52362"/>
                    <a:pt x="35404" y="52362"/>
                  </a:cubicBezTo>
                  <a:cubicBezTo>
                    <a:pt x="41600" y="52421"/>
                    <a:pt x="47687" y="50731"/>
                    <a:pt x="52964" y="47484"/>
                  </a:cubicBezTo>
                  <a:cubicBezTo>
                    <a:pt x="54007" y="46859"/>
                    <a:pt x="55306" y="46845"/>
                    <a:pt x="56361" y="47448"/>
                  </a:cubicBezTo>
                  <a:lnTo>
                    <a:pt x="58962" y="48905"/>
                  </a:lnTo>
                  <a:lnTo>
                    <a:pt x="58083" y="45641"/>
                  </a:lnTo>
                  <a:cubicBezTo>
                    <a:pt x="57782" y="44552"/>
                    <a:pt x="58049" y="43384"/>
                    <a:pt x="58794" y="42534"/>
                  </a:cubicBezTo>
                  <a:cubicBezTo>
                    <a:pt x="61984" y="39002"/>
                    <a:pt x="63778" y="34429"/>
                    <a:pt x="63840" y="29671"/>
                  </a:cubicBezTo>
                  <a:cubicBezTo>
                    <a:pt x="63864" y="17084"/>
                    <a:pt x="51085" y="6883"/>
                    <a:pt x="35368" y="6883"/>
                  </a:cubicBezTo>
                  <a:close/>
                </a:path>
              </a:pathLst>
            </a:custGeom>
            <a:solidFill>
              <a:schemeClr val="accent1"/>
            </a:solidFill>
            <a:ln w="1203" cap="flat">
              <a:noFill/>
              <a:prstDash val="solid"/>
              <a:miter/>
            </a:ln>
          </p:spPr>
          <p:txBody>
            <a:bodyPr rtlCol="0" anchor="ctr"/>
            <a:lstStyle/>
            <a:p>
              <a:endParaRPr lang="en-AU"/>
            </a:p>
          </p:txBody>
        </p:sp>
        <p:sp>
          <p:nvSpPr>
            <p:cNvPr id="84" name="Freeform: Shape 83">
              <a:extLst>
                <a:ext uri="{FF2B5EF4-FFF2-40B4-BE49-F238E27FC236}">
                  <a16:creationId xmlns:a16="http://schemas.microsoft.com/office/drawing/2014/main" id="{7EB2C845-A3C1-4E76-9E8F-ED6027F2AA4C}"/>
                </a:ext>
              </a:extLst>
            </p:cNvPr>
            <p:cNvSpPr/>
            <p:nvPr/>
          </p:nvSpPr>
          <p:spPr>
            <a:xfrm>
              <a:off x="9560166" y="4105636"/>
              <a:ext cx="218660" cy="543849"/>
            </a:xfrm>
            <a:custGeom>
              <a:avLst/>
              <a:gdLst>
                <a:gd name="connsiteX0" fmla="*/ 85566 w 93945"/>
                <a:gd name="connsiteY0" fmla="*/ 142268 h 233658"/>
                <a:gd name="connsiteX1" fmla="*/ 70800 w 93945"/>
                <a:gd name="connsiteY1" fmla="*/ 142268 h 233658"/>
                <a:gd name="connsiteX2" fmla="*/ 70607 w 93945"/>
                <a:gd name="connsiteY2" fmla="*/ 111892 h 233658"/>
                <a:gd name="connsiteX3" fmla="*/ 66681 w 93945"/>
                <a:gd name="connsiteY3" fmla="*/ 99017 h 233658"/>
                <a:gd name="connsiteX4" fmla="*/ 55311 w 93945"/>
                <a:gd name="connsiteY4" fmla="*/ 78012 h 233658"/>
                <a:gd name="connsiteX5" fmla="*/ 42893 w 93945"/>
                <a:gd name="connsiteY5" fmla="*/ 65269 h 233658"/>
                <a:gd name="connsiteX6" fmla="*/ 65269 w 93945"/>
                <a:gd name="connsiteY6" fmla="*/ 23885 h 233658"/>
                <a:gd name="connsiteX7" fmla="*/ 23885 w 93945"/>
                <a:gd name="connsiteY7" fmla="*/ 1509 h 233658"/>
                <a:gd name="connsiteX8" fmla="*/ 1509 w 93945"/>
                <a:gd name="connsiteY8" fmla="*/ 42893 h 233658"/>
                <a:gd name="connsiteX9" fmla="*/ 23490 w 93945"/>
                <a:gd name="connsiteY9" fmla="*/ 65148 h 233658"/>
                <a:gd name="connsiteX10" fmla="*/ 21250 w 93945"/>
                <a:gd name="connsiteY10" fmla="*/ 65148 h 233658"/>
                <a:gd name="connsiteX11" fmla="*/ 1979 w 93945"/>
                <a:gd name="connsiteY11" fmla="*/ 84419 h 233658"/>
                <a:gd name="connsiteX12" fmla="*/ 1979 w 93945"/>
                <a:gd name="connsiteY12" fmla="*/ 152060 h 233658"/>
                <a:gd name="connsiteX13" fmla="*/ 1979 w 93945"/>
                <a:gd name="connsiteY13" fmla="*/ 152132 h 233658"/>
                <a:gd name="connsiteX14" fmla="*/ 1979 w 93945"/>
                <a:gd name="connsiteY14" fmla="*/ 165381 h 233658"/>
                <a:gd name="connsiteX15" fmla="*/ 11831 w 93945"/>
                <a:gd name="connsiteY15" fmla="*/ 175233 h 233658"/>
                <a:gd name="connsiteX16" fmla="*/ 56816 w 93945"/>
                <a:gd name="connsiteY16" fmla="*/ 175233 h 233658"/>
                <a:gd name="connsiteX17" fmla="*/ 56816 w 93945"/>
                <a:gd name="connsiteY17" fmla="*/ 225036 h 233658"/>
                <a:gd name="connsiteX18" fmla="*/ 65789 w 93945"/>
                <a:gd name="connsiteY18" fmla="*/ 234033 h 233658"/>
                <a:gd name="connsiteX19" fmla="*/ 65801 w 93945"/>
                <a:gd name="connsiteY19" fmla="*/ 234033 h 233658"/>
                <a:gd name="connsiteX20" fmla="*/ 85626 w 93945"/>
                <a:gd name="connsiteY20" fmla="*/ 234033 h 233658"/>
                <a:gd name="connsiteX21" fmla="*/ 94611 w 93945"/>
                <a:gd name="connsiteY21" fmla="*/ 225048 h 233658"/>
                <a:gd name="connsiteX22" fmla="*/ 94611 w 93945"/>
                <a:gd name="connsiteY22" fmla="*/ 225036 h 233658"/>
                <a:gd name="connsiteX23" fmla="*/ 94611 w 93945"/>
                <a:gd name="connsiteY23" fmla="*/ 151253 h 233658"/>
                <a:gd name="connsiteX24" fmla="*/ 85627 w 93945"/>
                <a:gd name="connsiteY24" fmla="*/ 142268 h 233658"/>
                <a:gd name="connsiteX25" fmla="*/ 85566 w 93945"/>
                <a:gd name="connsiteY25" fmla="*/ 142268 h 23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945" h="233658">
                  <a:moveTo>
                    <a:pt x="85566" y="142268"/>
                  </a:moveTo>
                  <a:lnTo>
                    <a:pt x="70800" y="142268"/>
                  </a:lnTo>
                  <a:lnTo>
                    <a:pt x="70607" y="111892"/>
                  </a:lnTo>
                  <a:cubicBezTo>
                    <a:pt x="70114" y="107393"/>
                    <a:pt x="68783" y="103025"/>
                    <a:pt x="66681" y="99017"/>
                  </a:cubicBezTo>
                  <a:cubicBezTo>
                    <a:pt x="61309" y="89381"/>
                    <a:pt x="58250" y="83251"/>
                    <a:pt x="55311" y="78012"/>
                  </a:cubicBezTo>
                  <a:cubicBezTo>
                    <a:pt x="51698" y="71399"/>
                    <a:pt x="49614" y="66052"/>
                    <a:pt x="42893" y="65269"/>
                  </a:cubicBezTo>
                  <a:cubicBezTo>
                    <a:pt x="60500" y="60020"/>
                    <a:pt x="70518" y="41492"/>
                    <a:pt x="65269" y="23885"/>
                  </a:cubicBezTo>
                  <a:cubicBezTo>
                    <a:pt x="60020" y="6278"/>
                    <a:pt x="41492" y="-3740"/>
                    <a:pt x="23885" y="1509"/>
                  </a:cubicBezTo>
                  <a:cubicBezTo>
                    <a:pt x="6278" y="6758"/>
                    <a:pt x="-3739" y="25287"/>
                    <a:pt x="1509" y="42893"/>
                  </a:cubicBezTo>
                  <a:cubicBezTo>
                    <a:pt x="4674" y="53508"/>
                    <a:pt x="12915" y="61852"/>
                    <a:pt x="23490" y="65148"/>
                  </a:cubicBezTo>
                  <a:lnTo>
                    <a:pt x="21250" y="65148"/>
                  </a:lnTo>
                  <a:cubicBezTo>
                    <a:pt x="10607" y="65148"/>
                    <a:pt x="1979" y="73776"/>
                    <a:pt x="1979" y="84419"/>
                  </a:cubicBezTo>
                  <a:cubicBezTo>
                    <a:pt x="1979" y="105135"/>
                    <a:pt x="1979" y="131392"/>
                    <a:pt x="1979" y="152060"/>
                  </a:cubicBezTo>
                  <a:cubicBezTo>
                    <a:pt x="1979" y="152060"/>
                    <a:pt x="1979" y="152060"/>
                    <a:pt x="1979" y="152132"/>
                  </a:cubicBezTo>
                  <a:lnTo>
                    <a:pt x="1979" y="165381"/>
                  </a:lnTo>
                  <a:cubicBezTo>
                    <a:pt x="1979" y="170822"/>
                    <a:pt x="6390" y="175233"/>
                    <a:pt x="11831" y="175233"/>
                  </a:cubicBezTo>
                  <a:lnTo>
                    <a:pt x="56816" y="175233"/>
                  </a:lnTo>
                  <a:lnTo>
                    <a:pt x="56816" y="225036"/>
                  </a:lnTo>
                  <a:cubicBezTo>
                    <a:pt x="56810" y="229998"/>
                    <a:pt x="60827" y="234026"/>
                    <a:pt x="65789" y="234033"/>
                  </a:cubicBezTo>
                  <a:cubicBezTo>
                    <a:pt x="65793" y="234033"/>
                    <a:pt x="65797" y="234033"/>
                    <a:pt x="65801" y="234033"/>
                  </a:cubicBezTo>
                  <a:lnTo>
                    <a:pt x="85626" y="234033"/>
                  </a:lnTo>
                  <a:cubicBezTo>
                    <a:pt x="90589" y="234033"/>
                    <a:pt x="94611" y="230010"/>
                    <a:pt x="94611" y="225048"/>
                  </a:cubicBezTo>
                  <a:cubicBezTo>
                    <a:pt x="94611" y="225044"/>
                    <a:pt x="94611" y="225040"/>
                    <a:pt x="94611" y="225036"/>
                  </a:cubicBezTo>
                  <a:lnTo>
                    <a:pt x="94611" y="151253"/>
                  </a:lnTo>
                  <a:cubicBezTo>
                    <a:pt x="94611" y="146290"/>
                    <a:pt x="90589" y="142268"/>
                    <a:pt x="85627" y="142268"/>
                  </a:cubicBezTo>
                  <a:cubicBezTo>
                    <a:pt x="85607" y="142268"/>
                    <a:pt x="85586" y="142268"/>
                    <a:pt x="85566" y="142268"/>
                  </a:cubicBezTo>
                  <a:close/>
                </a:path>
              </a:pathLst>
            </a:custGeom>
            <a:solidFill>
              <a:schemeClr val="accent1"/>
            </a:solidFill>
            <a:ln w="1203" cap="flat">
              <a:noFill/>
              <a:prstDash val="solid"/>
              <a:miter/>
            </a:ln>
          </p:spPr>
          <p:txBody>
            <a:bodyPr rtlCol="0" anchor="ctr"/>
            <a:lstStyle/>
            <a:p>
              <a:endParaRPr lang="en-AU"/>
            </a:p>
          </p:txBody>
        </p:sp>
        <p:sp>
          <p:nvSpPr>
            <p:cNvPr id="85" name="Freeform: Shape 84">
              <a:extLst>
                <a:ext uri="{FF2B5EF4-FFF2-40B4-BE49-F238E27FC236}">
                  <a16:creationId xmlns:a16="http://schemas.microsoft.com/office/drawing/2014/main" id="{24B713FF-EC86-42A7-9691-5AC1D02785F1}"/>
                </a:ext>
              </a:extLst>
            </p:cNvPr>
            <p:cNvSpPr/>
            <p:nvPr/>
          </p:nvSpPr>
          <p:spPr>
            <a:xfrm>
              <a:off x="9826198" y="4105494"/>
              <a:ext cx="218660" cy="543849"/>
            </a:xfrm>
            <a:custGeom>
              <a:avLst/>
              <a:gdLst>
                <a:gd name="connsiteX0" fmla="*/ 92686 w 93945"/>
                <a:gd name="connsiteY0" fmla="*/ 84469 h 233658"/>
                <a:gd name="connsiteX1" fmla="*/ 73416 w 93945"/>
                <a:gd name="connsiteY1" fmla="*/ 65198 h 233658"/>
                <a:gd name="connsiteX2" fmla="*/ 71175 w 93945"/>
                <a:gd name="connsiteY2" fmla="*/ 65198 h 233658"/>
                <a:gd name="connsiteX3" fmla="*/ 93060 w 93945"/>
                <a:gd name="connsiteY3" fmla="*/ 23514 h 233658"/>
                <a:gd name="connsiteX4" fmla="*/ 51377 w 93945"/>
                <a:gd name="connsiteY4" fmla="*/ 1629 h 233658"/>
                <a:gd name="connsiteX5" fmla="*/ 29491 w 93945"/>
                <a:gd name="connsiteY5" fmla="*/ 43313 h 233658"/>
                <a:gd name="connsiteX6" fmla="*/ 51772 w 93945"/>
                <a:gd name="connsiteY6" fmla="*/ 65318 h 233658"/>
                <a:gd name="connsiteX7" fmla="*/ 39366 w 93945"/>
                <a:gd name="connsiteY7" fmla="*/ 78061 h 233658"/>
                <a:gd name="connsiteX8" fmla="*/ 27985 w 93945"/>
                <a:gd name="connsiteY8" fmla="*/ 99066 h 233658"/>
                <a:gd name="connsiteX9" fmla="*/ 24058 w 93945"/>
                <a:gd name="connsiteY9" fmla="*/ 111942 h 233658"/>
                <a:gd name="connsiteX10" fmla="*/ 23865 w 93945"/>
                <a:gd name="connsiteY10" fmla="*/ 142317 h 233658"/>
                <a:gd name="connsiteX11" fmla="*/ 9111 w 93945"/>
                <a:gd name="connsiteY11" fmla="*/ 142317 h 233658"/>
                <a:gd name="connsiteX12" fmla="*/ 114 w 93945"/>
                <a:gd name="connsiteY12" fmla="*/ 151290 h 233658"/>
                <a:gd name="connsiteX13" fmla="*/ 114 w 93945"/>
                <a:gd name="connsiteY13" fmla="*/ 151302 h 233658"/>
                <a:gd name="connsiteX14" fmla="*/ 114 w 93945"/>
                <a:gd name="connsiteY14" fmla="*/ 225109 h 233658"/>
                <a:gd name="connsiteX15" fmla="*/ 9087 w 93945"/>
                <a:gd name="connsiteY15" fmla="*/ 234106 h 233658"/>
                <a:gd name="connsiteX16" fmla="*/ 9111 w 93945"/>
                <a:gd name="connsiteY16" fmla="*/ 234106 h 233658"/>
                <a:gd name="connsiteX17" fmla="*/ 28924 w 93945"/>
                <a:gd name="connsiteY17" fmla="*/ 234106 h 233658"/>
                <a:gd name="connsiteX18" fmla="*/ 37909 w 93945"/>
                <a:gd name="connsiteY18" fmla="*/ 225121 h 233658"/>
                <a:gd name="connsiteX19" fmla="*/ 37909 w 93945"/>
                <a:gd name="connsiteY19" fmla="*/ 225109 h 233658"/>
                <a:gd name="connsiteX20" fmla="*/ 37909 w 93945"/>
                <a:gd name="connsiteY20" fmla="*/ 175318 h 233658"/>
                <a:gd name="connsiteX21" fmla="*/ 82894 w 93945"/>
                <a:gd name="connsiteY21" fmla="*/ 175318 h 233658"/>
                <a:gd name="connsiteX22" fmla="*/ 92746 w 93945"/>
                <a:gd name="connsiteY22" fmla="*/ 165466 h 233658"/>
                <a:gd name="connsiteX23" fmla="*/ 92747 w 93945"/>
                <a:gd name="connsiteY23" fmla="*/ 152109 h 233658"/>
                <a:gd name="connsiteX24" fmla="*/ 92686 w 93945"/>
                <a:gd name="connsiteY24" fmla="*/ 84469 h 23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3945" h="233658">
                  <a:moveTo>
                    <a:pt x="92686" y="84469"/>
                  </a:moveTo>
                  <a:cubicBezTo>
                    <a:pt x="92686" y="73826"/>
                    <a:pt x="84059" y="65198"/>
                    <a:pt x="73416" y="65198"/>
                  </a:cubicBezTo>
                  <a:lnTo>
                    <a:pt x="71175" y="65198"/>
                  </a:lnTo>
                  <a:cubicBezTo>
                    <a:pt x="88729" y="59731"/>
                    <a:pt x="98528" y="41068"/>
                    <a:pt x="93060" y="23514"/>
                  </a:cubicBezTo>
                  <a:cubicBezTo>
                    <a:pt x="87593" y="5960"/>
                    <a:pt x="68931" y="-3838"/>
                    <a:pt x="51377" y="1629"/>
                  </a:cubicBezTo>
                  <a:cubicBezTo>
                    <a:pt x="33822" y="7096"/>
                    <a:pt x="24024" y="25759"/>
                    <a:pt x="29491" y="43313"/>
                  </a:cubicBezTo>
                  <a:cubicBezTo>
                    <a:pt x="32789" y="53901"/>
                    <a:pt x="41143" y="62152"/>
                    <a:pt x="51772" y="65318"/>
                  </a:cubicBezTo>
                  <a:cubicBezTo>
                    <a:pt x="45063" y="66101"/>
                    <a:pt x="43016" y="71449"/>
                    <a:pt x="39366" y="78061"/>
                  </a:cubicBezTo>
                  <a:cubicBezTo>
                    <a:pt x="36464" y="83300"/>
                    <a:pt x="33344" y="89443"/>
                    <a:pt x="27985" y="99066"/>
                  </a:cubicBezTo>
                  <a:cubicBezTo>
                    <a:pt x="25883" y="103075"/>
                    <a:pt x="24551" y="107442"/>
                    <a:pt x="24058" y="111942"/>
                  </a:cubicBezTo>
                  <a:lnTo>
                    <a:pt x="23865" y="142317"/>
                  </a:lnTo>
                  <a:lnTo>
                    <a:pt x="9111" y="142317"/>
                  </a:lnTo>
                  <a:cubicBezTo>
                    <a:pt x="4149" y="142311"/>
                    <a:pt x="121" y="146328"/>
                    <a:pt x="114" y="151290"/>
                  </a:cubicBezTo>
                  <a:cubicBezTo>
                    <a:pt x="114" y="151294"/>
                    <a:pt x="114" y="151298"/>
                    <a:pt x="114" y="151302"/>
                  </a:cubicBezTo>
                  <a:lnTo>
                    <a:pt x="114" y="225109"/>
                  </a:lnTo>
                  <a:cubicBezTo>
                    <a:pt x="107" y="230072"/>
                    <a:pt x="4125" y="234100"/>
                    <a:pt x="9087" y="234106"/>
                  </a:cubicBezTo>
                  <a:cubicBezTo>
                    <a:pt x="9095" y="234106"/>
                    <a:pt x="9103" y="234106"/>
                    <a:pt x="9111" y="234106"/>
                  </a:cubicBezTo>
                  <a:lnTo>
                    <a:pt x="28924" y="234106"/>
                  </a:lnTo>
                  <a:cubicBezTo>
                    <a:pt x="33887" y="234106"/>
                    <a:pt x="37909" y="230084"/>
                    <a:pt x="37909" y="225121"/>
                  </a:cubicBezTo>
                  <a:cubicBezTo>
                    <a:pt x="37909" y="225117"/>
                    <a:pt x="37909" y="225113"/>
                    <a:pt x="37909" y="225109"/>
                  </a:cubicBezTo>
                  <a:lnTo>
                    <a:pt x="37909" y="175318"/>
                  </a:lnTo>
                  <a:lnTo>
                    <a:pt x="82894" y="175318"/>
                  </a:lnTo>
                  <a:cubicBezTo>
                    <a:pt x="88335" y="175318"/>
                    <a:pt x="92746" y="170907"/>
                    <a:pt x="92746" y="165466"/>
                  </a:cubicBezTo>
                  <a:lnTo>
                    <a:pt x="92747" y="152109"/>
                  </a:lnTo>
                  <a:cubicBezTo>
                    <a:pt x="92711" y="131501"/>
                    <a:pt x="92698" y="105185"/>
                    <a:pt x="92686" y="84469"/>
                  </a:cubicBezTo>
                  <a:close/>
                </a:path>
              </a:pathLst>
            </a:custGeom>
            <a:solidFill>
              <a:schemeClr val="accent1"/>
            </a:solidFill>
            <a:ln w="1203" cap="flat">
              <a:noFill/>
              <a:prstDash val="solid"/>
              <a:miter/>
            </a:ln>
          </p:spPr>
          <p:txBody>
            <a:bodyPr rtlCol="0" anchor="ctr"/>
            <a:lstStyle/>
            <a:p>
              <a:endParaRPr lang="en-AU"/>
            </a:p>
          </p:txBody>
        </p:sp>
      </p:grpSp>
      <p:grpSp>
        <p:nvGrpSpPr>
          <p:cNvPr id="86" name="Group 85">
            <a:extLst>
              <a:ext uri="{FF2B5EF4-FFF2-40B4-BE49-F238E27FC236}">
                <a16:creationId xmlns:a16="http://schemas.microsoft.com/office/drawing/2014/main" id="{4D0CB554-91C1-4AEC-8BB9-0F4C47E5A48F}"/>
              </a:ext>
            </a:extLst>
          </p:cNvPr>
          <p:cNvGrpSpPr/>
          <p:nvPr/>
        </p:nvGrpSpPr>
        <p:grpSpPr>
          <a:xfrm>
            <a:off x="9546503" y="5289966"/>
            <a:ext cx="503688" cy="607307"/>
            <a:chOff x="9580337" y="4151431"/>
            <a:chExt cx="257495" cy="310467"/>
          </a:xfrm>
          <a:solidFill>
            <a:schemeClr val="accent1"/>
          </a:solidFill>
        </p:grpSpPr>
        <p:sp>
          <p:nvSpPr>
            <p:cNvPr id="87" name="Freeform: Shape 86">
              <a:extLst>
                <a:ext uri="{FF2B5EF4-FFF2-40B4-BE49-F238E27FC236}">
                  <a16:creationId xmlns:a16="http://schemas.microsoft.com/office/drawing/2014/main" id="{10D5162F-EDE3-4344-A80C-F074F493C40A}"/>
                </a:ext>
              </a:extLst>
            </p:cNvPr>
            <p:cNvSpPr/>
            <p:nvPr/>
          </p:nvSpPr>
          <p:spPr>
            <a:xfrm>
              <a:off x="9601800" y="4401448"/>
              <a:ext cx="18066" cy="54199"/>
            </a:xfrm>
            <a:custGeom>
              <a:avLst/>
              <a:gdLst>
                <a:gd name="connsiteX0" fmla="*/ 15169 w 18066"/>
                <a:gd name="connsiteY0" fmla="*/ 114 h 54199"/>
                <a:gd name="connsiteX1" fmla="*/ 4149 w 18066"/>
                <a:gd name="connsiteY1" fmla="*/ 114 h 54199"/>
                <a:gd name="connsiteX2" fmla="*/ 114 w 18066"/>
                <a:gd name="connsiteY2" fmla="*/ 4149 h 54199"/>
                <a:gd name="connsiteX3" fmla="*/ 114 w 18066"/>
                <a:gd name="connsiteY3" fmla="*/ 50447 h 54199"/>
                <a:gd name="connsiteX4" fmla="*/ 2342 w 18066"/>
                <a:gd name="connsiteY4" fmla="*/ 54060 h 54199"/>
                <a:gd name="connsiteX5" fmla="*/ 2342 w 18066"/>
                <a:gd name="connsiteY5" fmla="*/ 54060 h 54199"/>
                <a:gd name="connsiteX6" fmla="*/ 3149 w 18066"/>
                <a:gd name="connsiteY6" fmla="*/ 54373 h 54199"/>
                <a:gd name="connsiteX7" fmla="*/ 3210 w 18066"/>
                <a:gd name="connsiteY7" fmla="*/ 54373 h 54199"/>
                <a:gd name="connsiteX8" fmla="*/ 4137 w 18066"/>
                <a:gd name="connsiteY8" fmla="*/ 54482 h 54199"/>
                <a:gd name="connsiteX9" fmla="*/ 15169 w 18066"/>
                <a:gd name="connsiteY9" fmla="*/ 54482 h 54199"/>
                <a:gd name="connsiteX10" fmla="*/ 16085 w 18066"/>
                <a:gd name="connsiteY10" fmla="*/ 54373 h 54199"/>
                <a:gd name="connsiteX11" fmla="*/ 16085 w 18066"/>
                <a:gd name="connsiteY11" fmla="*/ 54373 h 54199"/>
                <a:gd name="connsiteX12" fmla="*/ 16904 w 18066"/>
                <a:gd name="connsiteY12" fmla="*/ 54060 h 54199"/>
                <a:gd name="connsiteX13" fmla="*/ 16904 w 18066"/>
                <a:gd name="connsiteY13" fmla="*/ 54060 h 54199"/>
                <a:gd name="connsiteX14" fmla="*/ 19132 w 18066"/>
                <a:gd name="connsiteY14" fmla="*/ 50447 h 54199"/>
                <a:gd name="connsiteX15" fmla="*/ 19132 w 18066"/>
                <a:gd name="connsiteY15" fmla="*/ 4149 h 54199"/>
                <a:gd name="connsiteX16" fmla="*/ 15169 w 18066"/>
                <a:gd name="connsiteY16" fmla="*/ 114 h 5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66" h="54199">
                  <a:moveTo>
                    <a:pt x="15169" y="114"/>
                  </a:moveTo>
                  <a:lnTo>
                    <a:pt x="4149" y="114"/>
                  </a:lnTo>
                  <a:cubicBezTo>
                    <a:pt x="1921" y="114"/>
                    <a:pt x="114" y="1921"/>
                    <a:pt x="114" y="4149"/>
                  </a:cubicBezTo>
                  <a:lnTo>
                    <a:pt x="114" y="50447"/>
                  </a:lnTo>
                  <a:cubicBezTo>
                    <a:pt x="109" y="51977"/>
                    <a:pt x="973" y="53378"/>
                    <a:pt x="2342" y="54060"/>
                  </a:cubicBezTo>
                  <a:lnTo>
                    <a:pt x="2342" y="54060"/>
                  </a:lnTo>
                  <a:cubicBezTo>
                    <a:pt x="2598" y="54197"/>
                    <a:pt x="2869" y="54302"/>
                    <a:pt x="3149" y="54373"/>
                  </a:cubicBezTo>
                  <a:lnTo>
                    <a:pt x="3210" y="54373"/>
                  </a:lnTo>
                  <a:cubicBezTo>
                    <a:pt x="3514" y="54441"/>
                    <a:pt x="3825" y="54477"/>
                    <a:pt x="4137" y="54482"/>
                  </a:cubicBezTo>
                  <a:lnTo>
                    <a:pt x="15169" y="54482"/>
                  </a:lnTo>
                  <a:cubicBezTo>
                    <a:pt x="15477" y="54476"/>
                    <a:pt x="15784" y="54440"/>
                    <a:pt x="16085" y="54373"/>
                  </a:cubicBezTo>
                  <a:lnTo>
                    <a:pt x="16085" y="54373"/>
                  </a:lnTo>
                  <a:cubicBezTo>
                    <a:pt x="16369" y="54300"/>
                    <a:pt x="16643" y="54195"/>
                    <a:pt x="16904" y="54060"/>
                  </a:cubicBezTo>
                  <a:lnTo>
                    <a:pt x="16904" y="54060"/>
                  </a:lnTo>
                  <a:cubicBezTo>
                    <a:pt x="18273" y="53378"/>
                    <a:pt x="19137" y="51977"/>
                    <a:pt x="19132" y="50447"/>
                  </a:cubicBezTo>
                  <a:lnTo>
                    <a:pt x="19132" y="4149"/>
                  </a:lnTo>
                  <a:cubicBezTo>
                    <a:pt x="19132" y="1948"/>
                    <a:pt x="17370" y="154"/>
                    <a:pt x="15169" y="114"/>
                  </a:cubicBezTo>
                  <a:close/>
                </a:path>
              </a:pathLst>
            </a:custGeom>
            <a:grpFill/>
            <a:ln w="1203" cap="flat">
              <a:noFill/>
              <a:prstDash val="solid"/>
              <a:miter/>
            </a:ln>
          </p:spPr>
          <p:txBody>
            <a:bodyPr rtlCol="0" anchor="ctr"/>
            <a:lstStyle/>
            <a:p>
              <a:endParaRPr lang="en-AU"/>
            </a:p>
          </p:txBody>
        </p:sp>
        <p:sp>
          <p:nvSpPr>
            <p:cNvPr id="88" name="Freeform: Shape 87">
              <a:extLst>
                <a:ext uri="{FF2B5EF4-FFF2-40B4-BE49-F238E27FC236}">
                  <a16:creationId xmlns:a16="http://schemas.microsoft.com/office/drawing/2014/main" id="{16B00583-8A92-4B3C-86BC-7881C2974621}"/>
                </a:ext>
              </a:extLst>
            </p:cNvPr>
            <p:cNvSpPr/>
            <p:nvPr/>
          </p:nvSpPr>
          <p:spPr>
            <a:xfrm>
              <a:off x="9580337" y="4238561"/>
              <a:ext cx="61426" cy="61426"/>
            </a:xfrm>
            <a:custGeom>
              <a:avLst/>
              <a:gdLst>
                <a:gd name="connsiteX0" fmla="*/ 59661 w 61425"/>
                <a:gd name="connsiteY0" fmla="*/ 162 h 61425"/>
                <a:gd name="connsiteX1" fmla="*/ 56710 w 61425"/>
                <a:gd name="connsiteY1" fmla="*/ 162 h 61425"/>
                <a:gd name="connsiteX2" fmla="*/ 54229 w 61425"/>
                <a:gd name="connsiteY2" fmla="*/ 2644 h 61425"/>
                <a:gd name="connsiteX3" fmla="*/ 54229 w 61425"/>
                <a:gd name="connsiteY3" fmla="*/ 49339 h 61425"/>
                <a:gd name="connsiteX4" fmla="*/ 51748 w 61425"/>
                <a:gd name="connsiteY4" fmla="*/ 51820 h 61425"/>
                <a:gd name="connsiteX5" fmla="*/ 37560 w 61425"/>
                <a:gd name="connsiteY5" fmla="*/ 51820 h 61425"/>
                <a:gd name="connsiteX6" fmla="*/ 35729 w 61425"/>
                <a:gd name="connsiteY6" fmla="*/ 50989 h 61425"/>
                <a:gd name="connsiteX7" fmla="*/ 35729 w 61425"/>
                <a:gd name="connsiteY7" fmla="*/ 50989 h 61425"/>
                <a:gd name="connsiteX8" fmla="*/ 35259 w 61425"/>
                <a:gd name="connsiteY8" fmla="*/ 50242 h 61425"/>
                <a:gd name="connsiteX9" fmla="*/ 35259 w 61425"/>
                <a:gd name="connsiteY9" fmla="*/ 50242 h 61425"/>
                <a:gd name="connsiteX10" fmla="*/ 35079 w 61425"/>
                <a:gd name="connsiteY10" fmla="*/ 49351 h 61425"/>
                <a:gd name="connsiteX11" fmla="*/ 35079 w 61425"/>
                <a:gd name="connsiteY11" fmla="*/ 41149 h 61425"/>
                <a:gd name="connsiteX12" fmla="*/ 35079 w 61425"/>
                <a:gd name="connsiteY12" fmla="*/ 41149 h 61425"/>
                <a:gd name="connsiteX13" fmla="*/ 35079 w 61425"/>
                <a:gd name="connsiteY13" fmla="*/ 2607 h 61425"/>
                <a:gd name="connsiteX14" fmla="*/ 32598 w 61425"/>
                <a:gd name="connsiteY14" fmla="*/ 126 h 61425"/>
                <a:gd name="connsiteX15" fmla="*/ 29647 w 61425"/>
                <a:gd name="connsiteY15" fmla="*/ 126 h 61425"/>
                <a:gd name="connsiteX16" fmla="*/ 27166 w 61425"/>
                <a:gd name="connsiteY16" fmla="*/ 2607 h 61425"/>
                <a:gd name="connsiteX17" fmla="*/ 27166 w 61425"/>
                <a:gd name="connsiteY17" fmla="*/ 49303 h 61425"/>
                <a:gd name="connsiteX18" fmla="*/ 27166 w 61425"/>
                <a:gd name="connsiteY18" fmla="*/ 49303 h 61425"/>
                <a:gd name="connsiteX19" fmla="*/ 26997 w 61425"/>
                <a:gd name="connsiteY19" fmla="*/ 50194 h 61425"/>
                <a:gd name="connsiteX20" fmla="*/ 26997 w 61425"/>
                <a:gd name="connsiteY20" fmla="*/ 50194 h 61425"/>
                <a:gd name="connsiteX21" fmla="*/ 26527 w 61425"/>
                <a:gd name="connsiteY21" fmla="*/ 50941 h 61425"/>
                <a:gd name="connsiteX22" fmla="*/ 24697 w 61425"/>
                <a:gd name="connsiteY22" fmla="*/ 51772 h 61425"/>
                <a:gd name="connsiteX23" fmla="*/ 10521 w 61425"/>
                <a:gd name="connsiteY23" fmla="*/ 51772 h 61425"/>
                <a:gd name="connsiteX24" fmla="*/ 8039 w 61425"/>
                <a:gd name="connsiteY24" fmla="*/ 49291 h 61425"/>
                <a:gd name="connsiteX25" fmla="*/ 8039 w 61425"/>
                <a:gd name="connsiteY25" fmla="*/ 2595 h 61425"/>
                <a:gd name="connsiteX26" fmla="*/ 5558 w 61425"/>
                <a:gd name="connsiteY26" fmla="*/ 114 h 61425"/>
                <a:gd name="connsiteX27" fmla="*/ 2595 w 61425"/>
                <a:gd name="connsiteY27" fmla="*/ 114 h 61425"/>
                <a:gd name="connsiteX28" fmla="*/ 114 w 61425"/>
                <a:gd name="connsiteY28" fmla="*/ 2595 h 61425"/>
                <a:gd name="connsiteX29" fmla="*/ 114 w 61425"/>
                <a:gd name="connsiteY29" fmla="*/ 59673 h 61425"/>
                <a:gd name="connsiteX30" fmla="*/ 2596 w 61425"/>
                <a:gd name="connsiteY30" fmla="*/ 62154 h 61425"/>
                <a:gd name="connsiteX31" fmla="*/ 59673 w 61425"/>
                <a:gd name="connsiteY31" fmla="*/ 62154 h 61425"/>
                <a:gd name="connsiteX32" fmla="*/ 62154 w 61425"/>
                <a:gd name="connsiteY32" fmla="*/ 59673 h 61425"/>
                <a:gd name="connsiteX33" fmla="*/ 62154 w 61425"/>
                <a:gd name="connsiteY33" fmla="*/ 2595 h 61425"/>
                <a:gd name="connsiteX34" fmla="*/ 59661 w 61425"/>
                <a:gd name="connsiteY34" fmla="*/ 162 h 6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1425" h="61425">
                  <a:moveTo>
                    <a:pt x="59661" y="162"/>
                  </a:moveTo>
                  <a:lnTo>
                    <a:pt x="56710" y="162"/>
                  </a:lnTo>
                  <a:cubicBezTo>
                    <a:pt x="55340" y="162"/>
                    <a:pt x="54229" y="1273"/>
                    <a:pt x="54229" y="2644"/>
                  </a:cubicBezTo>
                  <a:lnTo>
                    <a:pt x="54229" y="49339"/>
                  </a:lnTo>
                  <a:cubicBezTo>
                    <a:pt x="54229" y="50709"/>
                    <a:pt x="53118" y="51820"/>
                    <a:pt x="51748" y="51820"/>
                  </a:cubicBezTo>
                  <a:lnTo>
                    <a:pt x="37560" y="51820"/>
                  </a:lnTo>
                  <a:cubicBezTo>
                    <a:pt x="36859" y="51815"/>
                    <a:pt x="36194" y="51513"/>
                    <a:pt x="35729" y="50989"/>
                  </a:cubicBezTo>
                  <a:lnTo>
                    <a:pt x="35729" y="50989"/>
                  </a:lnTo>
                  <a:cubicBezTo>
                    <a:pt x="35530" y="50770"/>
                    <a:pt x="35371" y="50517"/>
                    <a:pt x="35259" y="50242"/>
                  </a:cubicBezTo>
                  <a:lnTo>
                    <a:pt x="35259" y="50242"/>
                  </a:lnTo>
                  <a:cubicBezTo>
                    <a:pt x="35139" y="49961"/>
                    <a:pt x="35077" y="49658"/>
                    <a:pt x="35079" y="49351"/>
                  </a:cubicBezTo>
                  <a:lnTo>
                    <a:pt x="35079" y="41149"/>
                  </a:lnTo>
                  <a:lnTo>
                    <a:pt x="35079" y="41149"/>
                  </a:lnTo>
                  <a:lnTo>
                    <a:pt x="35079" y="2607"/>
                  </a:lnTo>
                  <a:cubicBezTo>
                    <a:pt x="35079" y="1237"/>
                    <a:pt x="33968" y="126"/>
                    <a:pt x="32598" y="126"/>
                  </a:cubicBezTo>
                  <a:lnTo>
                    <a:pt x="29647" y="126"/>
                  </a:lnTo>
                  <a:cubicBezTo>
                    <a:pt x="28277" y="126"/>
                    <a:pt x="27166" y="1237"/>
                    <a:pt x="27166" y="2607"/>
                  </a:cubicBezTo>
                  <a:lnTo>
                    <a:pt x="27166" y="49303"/>
                  </a:lnTo>
                  <a:lnTo>
                    <a:pt x="27166" y="49303"/>
                  </a:lnTo>
                  <a:cubicBezTo>
                    <a:pt x="27167" y="49608"/>
                    <a:pt x="27109" y="49910"/>
                    <a:pt x="26997" y="50194"/>
                  </a:cubicBezTo>
                  <a:lnTo>
                    <a:pt x="26997" y="50194"/>
                  </a:lnTo>
                  <a:cubicBezTo>
                    <a:pt x="26890" y="50471"/>
                    <a:pt x="26731" y="50725"/>
                    <a:pt x="26527" y="50941"/>
                  </a:cubicBezTo>
                  <a:cubicBezTo>
                    <a:pt x="26067" y="51472"/>
                    <a:pt x="25399" y="51775"/>
                    <a:pt x="24697" y="51772"/>
                  </a:cubicBezTo>
                  <a:lnTo>
                    <a:pt x="10521" y="51772"/>
                  </a:lnTo>
                  <a:cubicBezTo>
                    <a:pt x="9150" y="51772"/>
                    <a:pt x="8039" y="50661"/>
                    <a:pt x="8039" y="49291"/>
                  </a:cubicBezTo>
                  <a:lnTo>
                    <a:pt x="8039" y="2595"/>
                  </a:lnTo>
                  <a:cubicBezTo>
                    <a:pt x="8039" y="1225"/>
                    <a:pt x="6928" y="114"/>
                    <a:pt x="5558" y="114"/>
                  </a:cubicBezTo>
                  <a:lnTo>
                    <a:pt x="2595" y="114"/>
                  </a:lnTo>
                  <a:cubicBezTo>
                    <a:pt x="1225" y="114"/>
                    <a:pt x="114" y="1225"/>
                    <a:pt x="114" y="2595"/>
                  </a:cubicBezTo>
                  <a:lnTo>
                    <a:pt x="114" y="59673"/>
                  </a:lnTo>
                  <a:cubicBezTo>
                    <a:pt x="121" y="61041"/>
                    <a:pt x="1228" y="62148"/>
                    <a:pt x="2596" y="62154"/>
                  </a:cubicBezTo>
                  <a:lnTo>
                    <a:pt x="59673" y="62154"/>
                  </a:lnTo>
                  <a:cubicBezTo>
                    <a:pt x="61043" y="62154"/>
                    <a:pt x="62154" y="61043"/>
                    <a:pt x="62154" y="59673"/>
                  </a:cubicBezTo>
                  <a:lnTo>
                    <a:pt x="62154" y="2595"/>
                  </a:lnTo>
                  <a:cubicBezTo>
                    <a:pt x="62128" y="1239"/>
                    <a:pt x="61018" y="156"/>
                    <a:pt x="59661" y="162"/>
                  </a:cubicBezTo>
                  <a:close/>
                </a:path>
              </a:pathLst>
            </a:custGeom>
            <a:grpFill/>
            <a:ln w="1203" cap="flat">
              <a:noFill/>
              <a:prstDash val="solid"/>
              <a:miter/>
            </a:ln>
          </p:spPr>
          <p:txBody>
            <a:bodyPr rtlCol="0" anchor="ctr"/>
            <a:lstStyle/>
            <a:p>
              <a:endParaRPr lang="en-AU"/>
            </a:p>
          </p:txBody>
        </p:sp>
        <p:sp>
          <p:nvSpPr>
            <p:cNvPr id="89" name="Freeform: Shape 88">
              <a:extLst>
                <a:ext uri="{FF2B5EF4-FFF2-40B4-BE49-F238E27FC236}">
                  <a16:creationId xmlns:a16="http://schemas.microsoft.com/office/drawing/2014/main" id="{05E51D14-FF1D-4EB4-9633-EFF77933A98F}"/>
                </a:ext>
              </a:extLst>
            </p:cNvPr>
            <p:cNvSpPr/>
            <p:nvPr/>
          </p:nvSpPr>
          <p:spPr>
            <a:xfrm>
              <a:off x="9605028" y="4304106"/>
              <a:ext cx="12044" cy="93945"/>
            </a:xfrm>
            <a:custGeom>
              <a:avLst/>
              <a:gdLst>
                <a:gd name="connsiteX0" fmla="*/ 11941 w 12044"/>
                <a:gd name="connsiteY0" fmla="*/ 93975 h 93945"/>
                <a:gd name="connsiteX1" fmla="*/ 12809 w 12044"/>
                <a:gd name="connsiteY1" fmla="*/ 94059 h 93945"/>
                <a:gd name="connsiteX2" fmla="*/ 11279 w 12044"/>
                <a:gd name="connsiteY2" fmla="*/ 114 h 93945"/>
                <a:gd name="connsiteX3" fmla="*/ 1644 w 12044"/>
                <a:gd name="connsiteY3" fmla="*/ 114 h 93945"/>
                <a:gd name="connsiteX4" fmla="*/ 114 w 12044"/>
                <a:gd name="connsiteY4" fmla="*/ 94059 h 93945"/>
                <a:gd name="connsiteX5" fmla="*/ 981 w 12044"/>
                <a:gd name="connsiteY5" fmla="*/ 93975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44" h="93945">
                  <a:moveTo>
                    <a:pt x="11941" y="93975"/>
                  </a:moveTo>
                  <a:cubicBezTo>
                    <a:pt x="12242" y="93975"/>
                    <a:pt x="12519" y="93975"/>
                    <a:pt x="12809" y="94059"/>
                  </a:cubicBezTo>
                  <a:lnTo>
                    <a:pt x="11279" y="114"/>
                  </a:lnTo>
                  <a:lnTo>
                    <a:pt x="1644" y="114"/>
                  </a:lnTo>
                  <a:lnTo>
                    <a:pt x="114" y="94059"/>
                  </a:lnTo>
                  <a:cubicBezTo>
                    <a:pt x="403" y="94059"/>
                    <a:pt x="692" y="93975"/>
                    <a:pt x="981" y="93975"/>
                  </a:cubicBezTo>
                  <a:close/>
                </a:path>
              </a:pathLst>
            </a:custGeom>
            <a:grpFill/>
            <a:ln w="1203" cap="flat">
              <a:noFill/>
              <a:prstDash val="solid"/>
              <a:miter/>
            </a:ln>
          </p:spPr>
          <p:txBody>
            <a:bodyPr rtlCol="0" anchor="ctr"/>
            <a:lstStyle/>
            <a:p>
              <a:endParaRPr lang="en-AU"/>
            </a:p>
          </p:txBody>
        </p:sp>
        <p:sp>
          <p:nvSpPr>
            <p:cNvPr id="90" name="Freeform: Shape 89">
              <a:extLst>
                <a:ext uri="{FF2B5EF4-FFF2-40B4-BE49-F238E27FC236}">
                  <a16:creationId xmlns:a16="http://schemas.microsoft.com/office/drawing/2014/main" id="{7176982C-9238-468A-8E6E-08361B332A5C}"/>
                </a:ext>
              </a:extLst>
            </p:cNvPr>
            <p:cNvSpPr/>
            <p:nvPr/>
          </p:nvSpPr>
          <p:spPr>
            <a:xfrm>
              <a:off x="9631173" y="4151431"/>
              <a:ext cx="161393" cy="54199"/>
            </a:xfrm>
            <a:custGeom>
              <a:avLst/>
              <a:gdLst>
                <a:gd name="connsiteX0" fmla="*/ 134749 w 161393"/>
                <a:gd name="connsiteY0" fmla="*/ 37526 h 54199"/>
                <a:gd name="connsiteX1" fmla="*/ 60428 w 161393"/>
                <a:gd name="connsiteY1" fmla="*/ 3821 h 54199"/>
                <a:gd name="connsiteX2" fmla="*/ 26724 w 161393"/>
                <a:gd name="connsiteY2" fmla="*/ 37526 h 54199"/>
                <a:gd name="connsiteX3" fmla="*/ 6682 w 161393"/>
                <a:gd name="connsiteY3" fmla="*/ 39935 h 54199"/>
                <a:gd name="connsiteX4" fmla="*/ 660 w 161393"/>
                <a:gd name="connsiteY4" fmla="*/ 44584 h 54199"/>
                <a:gd name="connsiteX5" fmla="*/ 660 w 161393"/>
                <a:gd name="connsiteY5" fmla="*/ 44584 h 54199"/>
                <a:gd name="connsiteX6" fmla="*/ 4826 w 161393"/>
                <a:gd name="connsiteY6" fmla="*/ 54362 h 54199"/>
                <a:gd name="connsiteX7" fmla="*/ 7633 w 161393"/>
                <a:gd name="connsiteY7" fmla="*/ 54906 h 54199"/>
                <a:gd name="connsiteX8" fmla="*/ 153959 w 161393"/>
                <a:gd name="connsiteY8" fmla="*/ 54906 h 54199"/>
                <a:gd name="connsiteX9" fmla="*/ 161476 w 161393"/>
                <a:gd name="connsiteY9" fmla="*/ 47392 h 54199"/>
                <a:gd name="connsiteX10" fmla="*/ 160932 w 161393"/>
                <a:gd name="connsiteY10" fmla="*/ 44584 h 54199"/>
                <a:gd name="connsiteX11" fmla="*/ 160933 w 161393"/>
                <a:gd name="connsiteY11" fmla="*/ 44584 h 54199"/>
                <a:gd name="connsiteX12" fmla="*/ 154850 w 161393"/>
                <a:gd name="connsiteY12" fmla="*/ 39935 h 5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393" h="54199">
                  <a:moveTo>
                    <a:pt x="134749" y="37526"/>
                  </a:moveTo>
                  <a:cubicBezTo>
                    <a:pt x="123533" y="7696"/>
                    <a:pt x="90259" y="-7394"/>
                    <a:pt x="60428" y="3821"/>
                  </a:cubicBezTo>
                  <a:cubicBezTo>
                    <a:pt x="44861" y="9674"/>
                    <a:pt x="32576" y="21959"/>
                    <a:pt x="26724" y="37526"/>
                  </a:cubicBezTo>
                  <a:lnTo>
                    <a:pt x="6682" y="39935"/>
                  </a:lnTo>
                  <a:cubicBezTo>
                    <a:pt x="3980" y="40279"/>
                    <a:pt x="1677" y="42058"/>
                    <a:pt x="660" y="44584"/>
                  </a:cubicBezTo>
                  <a:lnTo>
                    <a:pt x="660" y="44584"/>
                  </a:lnTo>
                  <a:cubicBezTo>
                    <a:pt x="-890" y="48434"/>
                    <a:pt x="975" y="52812"/>
                    <a:pt x="4826" y="54362"/>
                  </a:cubicBezTo>
                  <a:cubicBezTo>
                    <a:pt x="5718" y="54721"/>
                    <a:pt x="6671" y="54906"/>
                    <a:pt x="7633" y="54906"/>
                  </a:cubicBezTo>
                  <a:lnTo>
                    <a:pt x="153959" y="54906"/>
                  </a:lnTo>
                  <a:cubicBezTo>
                    <a:pt x="158110" y="54907"/>
                    <a:pt x="161475" y="51543"/>
                    <a:pt x="161476" y="47392"/>
                  </a:cubicBezTo>
                  <a:cubicBezTo>
                    <a:pt x="161476" y="46430"/>
                    <a:pt x="161292" y="45476"/>
                    <a:pt x="160932" y="44584"/>
                  </a:cubicBezTo>
                  <a:lnTo>
                    <a:pt x="160933" y="44584"/>
                  </a:lnTo>
                  <a:cubicBezTo>
                    <a:pt x="159901" y="42044"/>
                    <a:pt x="157572" y="40263"/>
                    <a:pt x="154850" y="39935"/>
                  </a:cubicBezTo>
                  <a:close/>
                </a:path>
              </a:pathLst>
            </a:custGeom>
            <a:grpFill/>
            <a:ln w="1203" cap="flat">
              <a:noFill/>
              <a:prstDash val="solid"/>
              <a:miter/>
            </a:ln>
          </p:spPr>
          <p:txBody>
            <a:bodyPr rtlCol="0" anchor="ctr"/>
            <a:lstStyle/>
            <a:p>
              <a:endParaRPr lang="en-AU"/>
            </a:p>
          </p:txBody>
        </p:sp>
        <p:sp>
          <p:nvSpPr>
            <p:cNvPr id="91" name="Freeform: Shape 90">
              <a:extLst>
                <a:ext uri="{FF2B5EF4-FFF2-40B4-BE49-F238E27FC236}">
                  <a16:creationId xmlns:a16="http://schemas.microsoft.com/office/drawing/2014/main" id="{C978BDFB-0B52-48DB-AEA1-BA12076F8AB3}"/>
                </a:ext>
              </a:extLst>
            </p:cNvPr>
            <p:cNvSpPr/>
            <p:nvPr/>
          </p:nvSpPr>
          <p:spPr>
            <a:xfrm>
              <a:off x="9655855" y="4165139"/>
              <a:ext cx="112012" cy="40950"/>
            </a:xfrm>
            <a:custGeom>
              <a:avLst/>
              <a:gdLst>
                <a:gd name="connsiteX0" fmla="*/ 66574 w 112011"/>
                <a:gd name="connsiteY0" fmla="*/ 957 h 40950"/>
                <a:gd name="connsiteX1" fmla="*/ 57107 w 112011"/>
                <a:gd name="connsiteY1" fmla="*/ 114 h 40950"/>
                <a:gd name="connsiteX2" fmla="*/ 56048 w 112011"/>
                <a:gd name="connsiteY2" fmla="*/ 114 h 40950"/>
                <a:gd name="connsiteX3" fmla="*/ 55000 w 112011"/>
                <a:gd name="connsiteY3" fmla="*/ 114 h 40950"/>
                <a:gd name="connsiteX4" fmla="*/ 50182 w 112011"/>
                <a:gd name="connsiteY4" fmla="*/ 355 h 40950"/>
                <a:gd name="connsiteX5" fmla="*/ 45882 w 112011"/>
                <a:gd name="connsiteY5" fmla="*/ 909 h 40950"/>
                <a:gd name="connsiteX6" fmla="*/ 45882 w 112011"/>
                <a:gd name="connsiteY6" fmla="*/ 909 h 40950"/>
                <a:gd name="connsiteX7" fmla="*/ 114 w 112011"/>
                <a:gd name="connsiteY7" fmla="*/ 41173 h 40950"/>
                <a:gd name="connsiteX8" fmla="*/ 111921 w 112011"/>
                <a:gd name="connsiteY8" fmla="*/ 41173 h 40950"/>
                <a:gd name="connsiteX9" fmla="*/ 66575 w 112011"/>
                <a:gd name="connsiteY9" fmla="*/ 957 h 4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1" h="40950">
                  <a:moveTo>
                    <a:pt x="66574" y="957"/>
                  </a:moveTo>
                  <a:cubicBezTo>
                    <a:pt x="63448" y="414"/>
                    <a:pt x="60281" y="132"/>
                    <a:pt x="57107" y="114"/>
                  </a:cubicBezTo>
                  <a:cubicBezTo>
                    <a:pt x="56746" y="114"/>
                    <a:pt x="56409" y="114"/>
                    <a:pt x="56048" y="114"/>
                  </a:cubicBezTo>
                  <a:cubicBezTo>
                    <a:pt x="55686" y="114"/>
                    <a:pt x="55361" y="114"/>
                    <a:pt x="55000" y="114"/>
                  </a:cubicBezTo>
                  <a:cubicBezTo>
                    <a:pt x="53386" y="114"/>
                    <a:pt x="51784" y="211"/>
                    <a:pt x="50182" y="355"/>
                  </a:cubicBezTo>
                  <a:cubicBezTo>
                    <a:pt x="48580" y="500"/>
                    <a:pt x="47303" y="680"/>
                    <a:pt x="45882" y="909"/>
                  </a:cubicBezTo>
                  <a:lnTo>
                    <a:pt x="45882" y="909"/>
                  </a:lnTo>
                  <a:cubicBezTo>
                    <a:pt x="24151" y="4408"/>
                    <a:pt x="6354" y="20065"/>
                    <a:pt x="114" y="41173"/>
                  </a:cubicBezTo>
                  <a:lnTo>
                    <a:pt x="111921" y="41173"/>
                  </a:lnTo>
                  <a:cubicBezTo>
                    <a:pt x="105729" y="20206"/>
                    <a:pt x="88131" y="4599"/>
                    <a:pt x="66575" y="957"/>
                  </a:cubicBezTo>
                  <a:close/>
                </a:path>
              </a:pathLst>
            </a:custGeom>
            <a:grpFill/>
            <a:ln w="1203" cap="flat">
              <a:noFill/>
              <a:prstDash val="solid"/>
              <a:miter/>
            </a:ln>
          </p:spPr>
          <p:txBody>
            <a:bodyPr rtlCol="0" anchor="ctr"/>
            <a:lstStyle/>
            <a:p>
              <a:endParaRPr lang="en-AU"/>
            </a:p>
          </p:txBody>
        </p:sp>
        <p:sp>
          <p:nvSpPr>
            <p:cNvPr id="92" name="Freeform: Shape 91">
              <a:extLst>
                <a:ext uri="{FF2B5EF4-FFF2-40B4-BE49-F238E27FC236}">
                  <a16:creationId xmlns:a16="http://schemas.microsoft.com/office/drawing/2014/main" id="{D0020E97-D35D-42FD-8D52-56B6E9EECC32}"/>
                </a:ext>
              </a:extLst>
            </p:cNvPr>
            <p:cNvSpPr/>
            <p:nvPr/>
          </p:nvSpPr>
          <p:spPr>
            <a:xfrm>
              <a:off x="9605002" y="4211377"/>
              <a:ext cx="209570" cy="250521"/>
            </a:xfrm>
            <a:custGeom>
              <a:avLst/>
              <a:gdLst>
                <a:gd name="connsiteX0" fmla="*/ 207084 w 209570"/>
                <a:gd name="connsiteY0" fmla="*/ 148523 h 250520"/>
                <a:gd name="connsiteX1" fmla="*/ 161449 w 209570"/>
                <a:gd name="connsiteY1" fmla="*/ 77932 h 250520"/>
                <a:gd name="connsiteX2" fmla="*/ 159546 w 209570"/>
                <a:gd name="connsiteY2" fmla="*/ 75523 h 250520"/>
                <a:gd name="connsiteX3" fmla="*/ 137035 w 209570"/>
                <a:gd name="connsiteY3" fmla="*/ 60095 h 250520"/>
                <a:gd name="connsiteX4" fmla="*/ 164086 w 209570"/>
                <a:gd name="connsiteY4" fmla="*/ 114 h 250520"/>
                <a:gd name="connsiteX5" fmla="*/ 49726 w 209570"/>
                <a:gd name="connsiteY5" fmla="*/ 114 h 250520"/>
                <a:gd name="connsiteX6" fmla="*/ 78632 w 209570"/>
                <a:gd name="connsiteY6" fmla="*/ 61154 h 250520"/>
                <a:gd name="connsiteX7" fmla="*/ 76223 w 209570"/>
                <a:gd name="connsiteY7" fmla="*/ 62708 h 250520"/>
                <a:gd name="connsiteX8" fmla="*/ 75140 w 209570"/>
                <a:gd name="connsiteY8" fmla="*/ 63094 h 250520"/>
                <a:gd name="connsiteX9" fmla="*/ 70864 w 209570"/>
                <a:gd name="connsiteY9" fmla="*/ 66105 h 250520"/>
                <a:gd name="connsiteX10" fmla="*/ 52268 w 209570"/>
                <a:gd name="connsiteY10" fmla="*/ 78245 h 250520"/>
                <a:gd name="connsiteX11" fmla="*/ 50316 w 209570"/>
                <a:gd name="connsiteY11" fmla="*/ 80570 h 250520"/>
                <a:gd name="connsiteX12" fmla="*/ 2934 w 209570"/>
                <a:gd name="connsiteY12" fmla="*/ 150005 h 250520"/>
                <a:gd name="connsiteX13" fmla="*/ 7924 w 209570"/>
                <a:gd name="connsiteY13" fmla="*/ 173898 h 250520"/>
                <a:gd name="connsiteX14" fmla="*/ 31443 w 209570"/>
                <a:gd name="connsiteY14" fmla="*/ 169456 h 250520"/>
                <a:gd name="connsiteX15" fmla="*/ 48750 w 209570"/>
                <a:gd name="connsiteY15" fmla="*/ 145705 h 250520"/>
                <a:gd name="connsiteX16" fmla="*/ 48750 w 209570"/>
                <a:gd name="connsiteY16" fmla="*/ 194942 h 250520"/>
                <a:gd name="connsiteX17" fmla="*/ 58988 w 209570"/>
                <a:gd name="connsiteY17" fmla="*/ 205204 h 250520"/>
                <a:gd name="connsiteX18" fmla="*/ 59012 w 209570"/>
                <a:gd name="connsiteY18" fmla="*/ 205204 h 250520"/>
                <a:gd name="connsiteX19" fmla="*/ 69033 w 209570"/>
                <a:gd name="connsiteY19" fmla="*/ 205204 h 250520"/>
                <a:gd name="connsiteX20" fmla="*/ 69033 w 209570"/>
                <a:gd name="connsiteY20" fmla="*/ 239132 h 250520"/>
                <a:gd name="connsiteX21" fmla="*/ 81077 w 209570"/>
                <a:gd name="connsiteY21" fmla="*/ 251177 h 250520"/>
                <a:gd name="connsiteX22" fmla="*/ 132868 w 209570"/>
                <a:gd name="connsiteY22" fmla="*/ 251177 h 250520"/>
                <a:gd name="connsiteX23" fmla="*/ 144912 w 209570"/>
                <a:gd name="connsiteY23" fmla="*/ 239132 h 250520"/>
                <a:gd name="connsiteX24" fmla="*/ 144912 w 209570"/>
                <a:gd name="connsiteY24" fmla="*/ 205204 h 250520"/>
                <a:gd name="connsiteX25" fmla="*/ 154921 w 209570"/>
                <a:gd name="connsiteY25" fmla="*/ 205204 h 250520"/>
                <a:gd name="connsiteX26" fmla="*/ 165194 w 209570"/>
                <a:gd name="connsiteY26" fmla="*/ 194954 h 250520"/>
                <a:gd name="connsiteX27" fmla="*/ 165194 w 209570"/>
                <a:gd name="connsiteY27" fmla="*/ 194942 h 250520"/>
                <a:gd name="connsiteX28" fmla="*/ 165194 w 209570"/>
                <a:gd name="connsiteY28" fmla="*/ 148560 h 250520"/>
                <a:gd name="connsiteX29" fmla="*/ 178166 w 209570"/>
                <a:gd name="connsiteY29" fmla="*/ 167313 h 250520"/>
                <a:gd name="connsiteX30" fmla="*/ 202019 w 209570"/>
                <a:gd name="connsiteY30" fmla="*/ 172437 h 250520"/>
                <a:gd name="connsiteX31" fmla="*/ 207144 w 209570"/>
                <a:gd name="connsiteY31" fmla="*/ 148584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9570" h="250520">
                  <a:moveTo>
                    <a:pt x="207084" y="148523"/>
                  </a:moveTo>
                  <a:lnTo>
                    <a:pt x="161449" y="77932"/>
                  </a:lnTo>
                  <a:cubicBezTo>
                    <a:pt x="160893" y="77070"/>
                    <a:pt x="160255" y="76264"/>
                    <a:pt x="159546" y="75523"/>
                  </a:cubicBezTo>
                  <a:cubicBezTo>
                    <a:pt x="159413" y="75162"/>
                    <a:pt x="148417" y="67706"/>
                    <a:pt x="137035" y="60095"/>
                  </a:cubicBezTo>
                  <a:cubicBezTo>
                    <a:pt x="157856" y="47858"/>
                    <a:pt x="168698" y="23821"/>
                    <a:pt x="164086" y="114"/>
                  </a:cubicBezTo>
                  <a:lnTo>
                    <a:pt x="49726" y="114"/>
                  </a:lnTo>
                  <a:cubicBezTo>
                    <a:pt x="44970" y="24594"/>
                    <a:pt x="56681" y="49323"/>
                    <a:pt x="78632" y="61154"/>
                  </a:cubicBezTo>
                  <a:lnTo>
                    <a:pt x="76223" y="62708"/>
                  </a:lnTo>
                  <a:cubicBezTo>
                    <a:pt x="75862" y="62829"/>
                    <a:pt x="75501" y="62949"/>
                    <a:pt x="75140" y="63094"/>
                  </a:cubicBezTo>
                  <a:cubicBezTo>
                    <a:pt x="73995" y="63816"/>
                    <a:pt x="72526" y="64816"/>
                    <a:pt x="70864" y="66105"/>
                  </a:cubicBezTo>
                  <a:cubicBezTo>
                    <a:pt x="60976" y="72392"/>
                    <a:pt x="52400" y="77932"/>
                    <a:pt x="52268" y="78245"/>
                  </a:cubicBezTo>
                  <a:cubicBezTo>
                    <a:pt x="51548" y="78959"/>
                    <a:pt x="50894" y="79737"/>
                    <a:pt x="50316" y="80570"/>
                  </a:cubicBezTo>
                  <a:lnTo>
                    <a:pt x="2934" y="150005"/>
                  </a:lnTo>
                  <a:cubicBezTo>
                    <a:pt x="-2286" y="157981"/>
                    <a:pt x="-52" y="168678"/>
                    <a:pt x="7924" y="173898"/>
                  </a:cubicBezTo>
                  <a:cubicBezTo>
                    <a:pt x="15684" y="178976"/>
                    <a:pt x="26070" y="177015"/>
                    <a:pt x="31443" y="169456"/>
                  </a:cubicBezTo>
                  <a:lnTo>
                    <a:pt x="48750" y="145705"/>
                  </a:lnTo>
                  <a:lnTo>
                    <a:pt x="48750" y="194942"/>
                  </a:lnTo>
                  <a:cubicBezTo>
                    <a:pt x="48744" y="200603"/>
                    <a:pt x="53327" y="205197"/>
                    <a:pt x="58988" y="205204"/>
                  </a:cubicBezTo>
                  <a:cubicBezTo>
                    <a:pt x="58996" y="205204"/>
                    <a:pt x="59004" y="205204"/>
                    <a:pt x="59012" y="205204"/>
                  </a:cubicBezTo>
                  <a:lnTo>
                    <a:pt x="69033" y="205204"/>
                  </a:lnTo>
                  <a:lnTo>
                    <a:pt x="69033" y="239132"/>
                  </a:lnTo>
                  <a:cubicBezTo>
                    <a:pt x="69033" y="245784"/>
                    <a:pt x="74425" y="251177"/>
                    <a:pt x="81077" y="251177"/>
                  </a:cubicBezTo>
                  <a:lnTo>
                    <a:pt x="132868" y="251177"/>
                  </a:lnTo>
                  <a:cubicBezTo>
                    <a:pt x="139520" y="251177"/>
                    <a:pt x="144912" y="245784"/>
                    <a:pt x="144912" y="239132"/>
                  </a:cubicBezTo>
                  <a:lnTo>
                    <a:pt x="144912" y="205204"/>
                  </a:lnTo>
                  <a:lnTo>
                    <a:pt x="154921" y="205204"/>
                  </a:lnTo>
                  <a:cubicBezTo>
                    <a:pt x="160588" y="205210"/>
                    <a:pt x="165188" y="200621"/>
                    <a:pt x="165194" y="194954"/>
                  </a:cubicBezTo>
                  <a:cubicBezTo>
                    <a:pt x="165194" y="194950"/>
                    <a:pt x="165194" y="194946"/>
                    <a:pt x="165194" y="194942"/>
                  </a:cubicBezTo>
                  <a:lnTo>
                    <a:pt x="165194" y="148560"/>
                  </a:lnTo>
                  <a:lnTo>
                    <a:pt x="178166" y="167313"/>
                  </a:lnTo>
                  <a:cubicBezTo>
                    <a:pt x="183338" y="175315"/>
                    <a:pt x="194017" y="177609"/>
                    <a:pt x="202019" y="172437"/>
                  </a:cubicBezTo>
                  <a:cubicBezTo>
                    <a:pt x="210022" y="167266"/>
                    <a:pt x="212316" y="156586"/>
                    <a:pt x="207144" y="148584"/>
                  </a:cubicBezTo>
                  <a:close/>
                </a:path>
              </a:pathLst>
            </a:custGeom>
            <a:grpFill/>
            <a:ln w="1203" cap="flat">
              <a:noFill/>
              <a:prstDash val="solid"/>
              <a:miter/>
            </a:ln>
          </p:spPr>
          <p:txBody>
            <a:bodyPr rtlCol="0" anchor="ctr"/>
            <a:lstStyle/>
            <a:p>
              <a:endParaRPr lang="en-AU"/>
            </a:p>
          </p:txBody>
        </p:sp>
        <p:sp>
          <p:nvSpPr>
            <p:cNvPr id="93" name="Freeform: Shape 92">
              <a:extLst>
                <a:ext uri="{FF2B5EF4-FFF2-40B4-BE49-F238E27FC236}">
                  <a16:creationId xmlns:a16="http://schemas.microsoft.com/office/drawing/2014/main" id="{9F857EB5-0A05-4D10-9B8F-0BCBCE89D4F4}"/>
                </a:ext>
              </a:extLst>
            </p:cNvPr>
            <p:cNvSpPr/>
            <p:nvPr/>
          </p:nvSpPr>
          <p:spPr>
            <a:xfrm>
              <a:off x="9776406" y="4224604"/>
              <a:ext cx="61426" cy="80697"/>
            </a:xfrm>
            <a:custGeom>
              <a:avLst/>
              <a:gdLst>
                <a:gd name="connsiteX0" fmla="*/ 59793 w 61425"/>
                <a:gd name="connsiteY0" fmla="*/ 33800 h 80696"/>
                <a:gd name="connsiteX1" fmla="*/ 58384 w 61425"/>
                <a:gd name="connsiteY1" fmla="*/ 30186 h 80696"/>
                <a:gd name="connsiteX2" fmla="*/ 33669 w 61425"/>
                <a:gd name="connsiteY2" fmla="*/ 1738 h 80696"/>
                <a:gd name="connsiteX3" fmla="*/ 26348 w 61425"/>
                <a:gd name="connsiteY3" fmla="*/ 1527 h 80696"/>
                <a:gd name="connsiteX4" fmla="*/ 25985 w 61425"/>
                <a:gd name="connsiteY4" fmla="*/ 1906 h 80696"/>
                <a:gd name="connsiteX5" fmla="*/ 3583 w 61425"/>
                <a:gd name="connsiteY5" fmla="*/ 30223 h 80696"/>
                <a:gd name="connsiteX6" fmla="*/ 2306 w 61425"/>
                <a:gd name="connsiteY6" fmla="*/ 33631 h 80696"/>
                <a:gd name="connsiteX7" fmla="*/ 114 w 61425"/>
                <a:gd name="connsiteY7" fmla="*/ 73377 h 80696"/>
                <a:gd name="connsiteX8" fmla="*/ 1632 w 61425"/>
                <a:gd name="connsiteY8" fmla="*/ 76991 h 80696"/>
                <a:gd name="connsiteX9" fmla="*/ 5245 w 61425"/>
                <a:gd name="connsiteY9" fmla="*/ 78520 h 80696"/>
                <a:gd name="connsiteX10" fmla="*/ 22697 w 61425"/>
                <a:gd name="connsiteY10" fmla="*/ 81278 h 80696"/>
                <a:gd name="connsiteX11" fmla="*/ 23046 w 61425"/>
                <a:gd name="connsiteY11" fmla="*/ 62007 h 80696"/>
                <a:gd name="connsiteX12" fmla="*/ 31754 w 61425"/>
                <a:gd name="connsiteY12" fmla="*/ 54817 h 80696"/>
                <a:gd name="connsiteX13" fmla="*/ 38944 w 61425"/>
                <a:gd name="connsiteY13" fmla="*/ 62007 h 80696"/>
                <a:gd name="connsiteX14" fmla="*/ 39294 w 61425"/>
                <a:gd name="connsiteY14" fmla="*/ 81278 h 80696"/>
                <a:gd name="connsiteX15" fmla="*/ 56746 w 61425"/>
                <a:gd name="connsiteY15" fmla="*/ 78532 h 80696"/>
                <a:gd name="connsiteX16" fmla="*/ 61937 w 61425"/>
                <a:gd name="connsiteY16" fmla="*/ 73341 h 8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425" h="80696">
                  <a:moveTo>
                    <a:pt x="59793" y="33800"/>
                  </a:moveTo>
                  <a:cubicBezTo>
                    <a:pt x="59806" y="32459"/>
                    <a:pt x="59301" y="31165"/>
                    <a:pt x="58384" y="30186"/>
                  </a:cubicBezTo>
                  <a:lnTo>
                    <a:pt x="33669" y="1738"/>
                  </a:lnTo>
                  <a:cubicBezTo>
                    <a:pt x="31706" y="-342"/>
                    <a:pt x="28428" y="-436"/>
                    <a:pt x="26348" y="1527"/>
                  </a:cubicBezTo>
                  <a:cubicBezTo>
                    <a:pt x="26221" y="1647"/>
                    <a:pt x="26100" y="1774"/>
                    <a:pt x="25985" y="1906"/>
                  </a:cubicBezTo>
                  <a:lnTo>
                    <a:pt x="3583" y="30223"/>
                  </a:lnTo>
                  <a:cubicBezTo>
                    <a:pt x="2763" y="31169"/>
                    <a:pt x="2309" y="32379"/>
                    <a:pt x="2306" y="33631"/>
                  </a:cubicBezTo>
                  <a:lnTo>
                    <a:pt x="114" y="73377"/>
                  </a:lnTo>
                  <a:cubicBezTo>
                    <a:pt x="125" y="74734"/>
                    <a:pt x="670" y="76033"/>
                    <a:pt x="1632" y="76991"/>
                  </a:cubicBezTo>
                  <a:cubicBezTo>
                    <a:pt x="2595" y="77945"/>
                    <a:pt x="3889" y="78493"/>
                    <a:pt x="5245" y="78520"/>
                  </a:cubicBezTo>
                  <a:cubicBezTo>
                    <a:pt x="10979" y="79906"/>
                    <a:pt x="16815" y="80829"/>
                    <a:pt x="22697" y="81278"/>
                  </a:cubicBezTo>
                  <a:lnTo>
                    <a:pt x="23046" y="62007"/>
                  </a:lnTo>
                  <a:cubicBezTo>
                    <a:pt x="23465" y="57617"/>
                    <a:pt x="27364" y="54398"/>
                    <a:pt x="31754" y="54817"/>
                  </a:cubicBezTo>
                  <a:cubicBezTo>
                    <a:pt x="35564" y="55181"/>
                    <a:pt x="38581" y="58197"/>
                    <a:pt x="38944" y="62007"/>
                  </a:cubicBezTo>
                  <a:lnTo>
                    <a:pt x="39294" y="81278"/>
                  </a:lnTo>
                  <a:cubicBezTo>
                    <a:pt x="45175" y="80833"/>
                    <a:pt x="51012" y="79915"/>
                    <a:pt x="56746" y="78532"/>
                  </a:cubicBezTo>
                  <a:cubicBezTo>
                    <a:pt x="59613" y="78532"/>
                    <a:pt x="61937" y="76208"/>
                    <a:pt x="61937" y="73341"/>
                  </a:cubicBezTo>
                  <a:close/>
                </a:path>
              </a:pathLst>
            </a:custGeom>
            <a:grpFill/>
            <a:ln w="1203" cap="flat">
              <a:noFill/>
              <a:prstDash val="solid"/>
              <a:miter/>
            </a:ln>
          </p:spPr>
          <p:txBody>
            <a:bodyPr rtlCol="0" anchor="ctr"/>
            <a:lstStyle/>
            <a:p>
              <a:endParaRPr lang="en-AU"/>
            </a:p>
          </p:txBody>
        </p:sp>
        <p:sp>
          <p:nvSpPr>
            <p:cNvPr id="94" name="Freeform: Shape 93">
              <a:extLst>
                <a:ext uri="{FF2B5EF4-FFF2-40B4-BE49-F238E27FC236}">
                  <a16:creationId xmlns:a16="http://schemas.microsoft.com/office/drawing/2014/main" id="{48ACC250-7E66-476C-A167-F208B3E20E65}"/>
                </a:ext>
              </a:extLst>
            </p:cNvPr>
            <p:cNvSpPr/>
            <p:nvPr/>
          </p:nvSpPr>
          <p:spPr>
            <a:xfrm>
              <a:off x="9797796" y="4404469"/>
              <a:ext cx="19271" cy="54199"/>
            </a:xfrm>
            <a:custGeom>
              <a:avLst/>
              <a:gdLst>
                <a:gd name="connsiteX0" fmla="*/ 15808 w 19270"/>
                <a:gd name="connsiteY0" fmla="*/ 128 h 54199"/>
                <a:gd name="connsiteX1" fmla="*/ 15169 w 19270"/>
                <a:gd name="connsiteY1" fmla="*/ 128 h 54199"/>
                <a:gd name="connsiteX2" fmla="*/ 4161 w 19270"/>
                <a:gd name="connsiteY2" fmla="*/ 128 h 54199"/>
                <a:gd name="connsiteX3" fmla="*/ 3523 w 19270"/>
                <a:gd name="connsiteY3" fmla="*/ 128 h 54199"/>
                <a:gd name="connsiteX4" fmla="*/ 3053 w 19270"/>
                <a:gd name="connsiteY4" fmla="*/ 236 h 54199"/>
                <a:gd name="connsiteX5" fmla="*/ 3053 w 19270"/>
                <a:gd name="connsiteY5" fmla="*/ 236 h 54199"/>
                <a:gd name="connsiteX6" fmla="*/ 114 w 19270"/>
                <a:gd name="connsiteY6" fmla="*/ 4103 h 54199"/>
                <a:gd name="connsiteX7" fmla="*/ 114 w 19270"/>
                <a:gd name="connsiteY7" fmla="*/ 50401 h 54199"/>
                <a:gd name="connsiteX8" fmla="*/ 4161 w 19270"/>
                <a:gd name="connsiteY8" fmla="*/ 54448 h 54199"/>
                <a:gd name="connsiteX9" fmla="*/ 15169 w 19270"/>
                <a:gd name="connsiteY9" fmla="*/ 54448 h 54199"/>
                <a:gd name="connsiteX10" fmla="*/ 19204 w 19270"/>
                <a:gd name="connsiteY10" fmla="*/ 50401 h 54199"/>
                <a:gd name="connsiteX11" fmla="*/ 19204 w 19270"/>
                <a:gd name="connsiteY11" fmla="*/ 4103 h 54199"/>
                <a:gd name="connsiteX12" fmla="*/ 15808 w 19270"/>
                <a:gd name="connsiteY12" fmla="*/ 128 h 5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70" h="54199">
                  <a:moveTo>
                    <a:pt x="15808" y="128"/>
                  </a:moveTo>
                  <a:cubicBezTo>
                    <a:pt x="15596" y="110"/>
                    <a:pt x="15382" y="110"/>
                    <a:pt x="15169" y="128"/>
                  </a:cubicBezTo>
                  <a:lnTo>
                    <a:pt x="4161" y="128"/>
                  </a:lnTo>
                  <a:cubicBezTo>
                    <a:pt x="3949" y="110"/>
                    <a:pt x="3735" y="110"/>
                    <a:pt x="3523" y="128"/>
                  </a:cubicBezTo>
                  <a:lnTo>
                    <a:pt x="3053" y="236"/>
                  </a:lnTo>
                  <a:lnTo>
                    <a:pt x="3053" y="236"/>
                  </a:lnTo>
                  <a:cubicBezTo>
                    <a:pt x="1321" y="725"/>
                    <a:pt x="122" y="2303"/>
                    <a:pt x="114" y="4103"/>
                  </a:cubicBezTo>
                  <a:lnTo>
                    <a:pt x="114" y="50401"/>
                  </a:lnTo>
                  <a:cubicBezTo>
                    <a:pt x="114" y="52636"/>
                    <a:pt x="1926" y="54448"/>
                    <a:pt x="4161" y="54448"/>
                  </a:cubicBezTo>
                  <a:lnTo>
                    <a:pt x="15169" y="54448"/>
                  </a:lnTo>
                  <a:cubicBezTo>
                    <a:pt x="17400" y="54441"/>
                    <a:pt x="19204" y="52631"/>
                    <a:pt x="19204" y="50401"/>
                  </a:cubicBezTo>
                  <a:lnTo>
                    <a:pt x="19204" y="4103"/>
                  </a:lnTo>
                  <a:cubicBezTo>
                    <a:pt x="19200" y="2124"/>
                    <a:pt x="17761" y="441"/>
                    <a:pt x="15808" y="128"/>
                  </a:cubicBezTo>
                  <a:close/>
                </a:path>
              </a:pathLst>
            </a:custGeom>
            <a:grpFill/>
            <a:ln w="1203" cap="flat">
              <a:noFill/>
              <a:prstDash val="solid"/>
              <a:miter/>
            </a:ln>
          </p:spPr>
          <p:txBody>
            <a:bodyPr rtlCol="0" anchor="ctr"/>
            <a:lstStyle/>
            <a:p>
              <a:endParaRPr lang="en-AU"/>
            </a:p>
          </p:txBody>
        </p:sp>
        <p:sp>
          <p:nvSpPr>
            <p:cNvPr id="95" name="Freeform: Shape 94">
              <a:extLst>
                <a:ext uri="{FF2B5EF4-FFF2-40B4-BE49-F238E27FC236}">
                  <a16:creationId xmlns:a16="http://schemas.microsoft.com/office/drawing/2014/main" id="{9FD7478E-A2BE-49E4-940A-9B3C54FCA8F5}"/>
                </a:ext>
              </a:extLst>
            </p:cNvPr>
            <p:cNvSpPr/>
            <p:nvPr/>
          </p:nvSpPr>
          <p:spPr>
            <a:xfrm>
              <a:off x="9800807" y="4282918"/>
              <a:ext cx="13249" cy="118034"/>
            </a:xfrm>
            <a:custGeom>
              <a:avLst/>
              <a:gdLst>
                <a:gd name="connsiteX0" fmla="*/ 1150 w 13248"/>
                <a:gd name="connsiteY0" fmla="*/ 118138 h 118033"/>
                <a:gd name="connsiteX1" fmla="*/ 12158 w 13248"/>
                <a:gd name="connsiteY1" fmla="*/ 118138 h 118033"/>
                <a:gd name="connsiteX2" fmla="*/ 13194 w 13248"/>
                <a:gd name="connsiteY2" fmla="*/ 118246 h 118033"/>
                <a:gd name="connsiteX3" fmla="*/ 11472 w 13248"/>
                <a:gd name="connsiteY3" fmla="*/ 23289 h 118033"/>
                <a:gd name="connsiteX4" fmla="*/ 11472 w 13248"/>
                <a:gd name="connsiteY4" fmla="*/ 23289 h 118033"/>
                <a:gd name="connsiteX5" fmla="*/ 11123 w 13248"/>
                <a:gd name="connsiteY5" fmla="*/ 3910 h 118033"/>
                <a:gd name="connsiteX6" fmla="*/ 9328 w 13248"/>
                <a:gd name="connsiteY6" fmla="*/ 899 h 118033"/>
                <a:gd name="connsiteX7" fmla="*/ 6654 w 13248"/>
                <a:gd name="connsiteY7" fmla="*/ 116 h 118033"/>
                <a:gd name="connsiteX8" fmla="*/ 2547 w 13248"/>
                <a:gd name="connsiteY8" fmla="*/ 2429 h 118033"/>
                <a:gd name="connsiteX9" fmla="*/ 2186 w 13248"/>
                <a:gd name="connsiteY9" fmla="*/ 3910 h 118033"/>
                <a:gd name="connsiteX10" fmla="*/ 1825 w 13248"/>
                <a:gd name="connsiteY10" fmla="*/ 23301 h 118033"/>
                <a:gd name="connsiteX11" fmla="*/ 1825 w 13248"/>
                <a:gd name="connsiteY11" fmla="*/ 23301 h 118033"/>
                <a:gd name="connsiteX12" fmla="*/ 114 w 13248"/>
                <a:gd name="connsiteY12" fmla="*/ 118246 h 118033"/>
                <a:gd name="connsiteX13" fmla="*/ 1150 w 13248"/>
                <a:gd name="connsiteY13" fmla="*/ 118138 h 11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48" h="118033">
                  <a:moveTo>
                    <a:pt x="1150" y="118138"/>
                  </a:moveTo>
                  <a:lnTo>
                    <a:pt x="12158" y="118138"/>
                  </a:lnTo>
                  <a:cubicBezTo>
                    <a:pt x="12506" y="118149"/>
                    <a:pt x="12852" y="118185"/>
                    <a:pt x="13194" y="118246"/>
                  </a:cubicBezTo>
                  <a:lnTo>
                    <a:pt x="11472" y="23289"/>
                  </a:lnTo>
                  <a:lnTo>
                    <a:pt x="11472" y="23289"/>
                  </a:lnTo>
                  <a:lnTo>
                    <a:pt x="11123" y="3910"/>
                  </a:lnTo>
                  <a:cubicBezTo>
                    <a:pt x="11084" y="2664"/>
                    <a:pt x="10406" y="1526"/>
                    <a:pt x="9328" y="899"/>
                  </a:cubicBezTo>
                  <a:cubicBezTo>
                    <a:pt x="8531" y="386"/>
                    <a:pt x="7602" y="114"/>
                    <a:pt x="6654" y="116"/>
                  </a:cubicBezTo>
                  <a:cubicBezTo>
                    <a:pt x="4962" y="66"/>
                    <a:pt x="3382" y="956"/>
                    <a:pt x="2547" y="2429"/>
                  </a:cubicBezTo>
                  <a:cubicBezTo>
                    <a:pt x="2312" y="2887"/>
                    <a:pt x="2188" y="3395"/>
                    <a:pt x="2186" y="3910"/>
                  </a:cubicBezTo>
                  <a:lnTo>
                    <a:pt x="1825" y="23301"/>
                  </a:lnTo>
                  <a:lnTo>
                    <a:pt x="1825" y="23301"/>
                  </a:lnTo>
                  <a:lnTo>
                    <a:pt x="114" y="118246"/>
                  </a:lnTo>
                  <a:cubicBezTo>
                    <a:pt x="456" y="118185"/>
                    <a:pt x="802" y="118149"/>
                    <a:pt x="1150" y="118138"/>
                  </a:cubicBezTo>
                  <a:close/>
                </a:path>
              </a:pathLst>
            </a:custGeom>
            <a:grpFill/>
            <a:ln w="1203" cap="flat">
              <a:noFill/>
              <a:prstDash val="solid"/>
              <a:miter/>
            </a:ln>
          </p:spPr>
          <p:txBody>
            <a:bodyPr rtlCol="0" anchor="ctr"/>
            <a:lstStyle/>
            <a:p>
              <a:endParaRPr lang="en-AU"/>
            </a:p>
          </p:txBody>
        </p:sp>
      </p:grpSp>
      <p:pic>
        <p:nvPicPr>
          <p:cNvPr id="4" name="Graphic 3" descr="Books">
            <a:extLst>
              <a:ext uri="{FF2B5EF4-FFF2-40B4-BE49-F238E27FC236}">
                <a16:creationId xmlns:a16="http://schemas.microsoft.com/office/drawing/2014/main" id="{CE64B87A-E999-4CBC-9948-3D58A1BEFA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58454" y="5217358"/>
            <a:ext cx="782237" cy="782237"/>
          </a:xfrm>
          <a:prstGeom prst="rect">
            <a:avLst/>
          </a:prstGeom>
        </p:spPr>
      </p:pic>
      <p:pic>
        <p:nvPicPr>
          <p:cNvPr id="96" name="Graphic 95">
            <a:extLst>
              <a:ext uri="{FF2B5EF4-FFF2-40B4-BE49-F238E27FC236}">
                <a16:creationId xmlns:a16="http://schemas.microsoft.com/office/drawing/2014/main" id="{3EE54F63-B175-48AB-98FE-E0B6B7269DF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49627" y="3981221"/>
            <a:ext cx="524980" cy="692974"/>
          </a:xfrm>
          <a:prstGeom prst="rect">
            <a:avLst/>
          </a:prstGeom>
        </p:spPr>
      </p:pic>
    </p:spTree>
    <p:extLst>
      <p:ext uri="{BB962C8B-B14F-4D97-AF65-F5344CB8AC3E}">
        <p14:creationId xmlns:p14="http://schemas.microsoft.com/office/powerpoint/2010/main" val="429328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6ED7081-D498-4BF0-9B0F-8AC8040D7C08}"/>
              </a:ext>
            </a:extLst>
          </p:cNvPr>
          <p:cNvSpPr>
            <a:spLocks noGrp="1"/>
          </p:cNvSpPr>
          <p:nvPr>
            <p:ph type="body" sz="quarter" idx="10"/>
          </p:nvPr>
        </p:nvSpPr>
        <p:spPr/>
        <p:txBody>
          <a:bodyPr/>
          <a:lstStyle/>
          <a:p>
            <a:r>
              <a:rPr lang="en-AU"/>
              <a:t>Jamila is a single mother, living in the world’s largest refugee camp in in Bangladesh. </a:t>
            </a:r>
          </a:p>
          <a:p>
            <a:r>
              <a:rPr lang="en-AU"/>
              <a:t>She left fighting in Myanmar to save herself, her elderly mother and baby daughter. </a:t>
            </a:r>
          </a:p>
          <a:p>
            <a:endParaRPr lang="en-AU"/>
          </a:p>
        </p:txBody>
      </p:sp>
      <p:pic>
        <p:nvPicPr>
          <p:cNvPr id="4" name="Picture Placeholder 3" descr="A woman holds her young child on her hip outside their shelter in a refugee camp.">
            <a:extLst>
              <a:ext uri="{FF2B5EF4-FFF2-40B4-BE49-F238E27FC236}">
                <a16:creationId xmlns:a16="http://schemas.microsoft.com/office/drawing/2014/main" id="{1E8960E6-87DE-4DF3-A37B-A3AD605CE1AE}"/>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p:pic>
      <p:sp>
        <p:nvSpPr>
          <p:cNvPr id="2" name="Title 1">
            <a:extLst>
              <a:ext uri="{FF2B5EF4-FFF2-40B4-BE49-F238E27FC236}">
                <a16:creationId xmlns:a16="http://schemas.microsoft.com/office/drawing/2014/main" id="{44BDD49D-48C6-42C6-B627-09563D2D4BEE}"/>
              </a:ext>
            </a:extLst>
          </p:cNvPr>
          <p:cNvSpPr>
            <a:spLocks noGrp="1"/>
          </p:cNvSpPr>
          <p:nvPr>
            <p:ph type="title"/>
          </p:nvPr>
        </p:nvSpPr>
        <p:spPr/>
        <p:txBody>
          <a:bodyPr/>
          <a:lstStyle/>
          <a:p>
            <a:r>
              <a:rPr lang="en-AU"/>
              <a:t>CASE STUDY – Jamila (Bangladesh)</a:t>
            </a:r>
          </a:p>
        </p:txBody>
      </p:sp>
    </p:spTree>
    <p:extLst>
      <p:ext uri="{BB962C8B-B14F-4D97-AF65-F5344CB8AC3E}">
        <p14:creationId xmlns:p14="http://schemas.microsoft.com/office/powerpoint/2010/main" val="2454947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Rectangle 1">
            <a:extLst>
              <a:ext uri="{FF2B5EF4-FFF2-40B4-BE49-F238E27FC236}">
                <a16:creationId xmlns:a16="http://schemas.microsoft.com/office/drawing/2014/main" id="{25CD3D66-C167-4C07-8AF7-1CB5A463B65A}"/>
              </a:ext>
            </a:extLst>
          </p:cNvPr>
          <p:cNvSpPr/>
          <p:nvPr/>
        </p:nvSpPr>
        <p:spPr>
          <a:xfrm rot="16200000">
            <a:off x="8143159" y="964401"/>
            <a:ext cx="3128759" cy="3799271"/>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a:extLst>
              <a:ext uri="{FF2B5EF4-FFF2-40B4-BE49-F238E27FC236}">
                <a16:creationId xmlns:a16="http://schemas.microsoft.com/office/drawing/2014/main" id="{C1FA18C6-51A2-87AC-1943-FC285052440E}"/>
              </a:ext>
            </a:extLst>
          </p:cNvPr>
          <p:cNvSpPr>
            <a:spLocks noGrp="1"/>
          </p:cNvSpPr>
          <p:nvPr>
            <p:ph type="body" sz="quarter" idx="10"/>
          </p:nvPr>
        </p:nvSpPr>
        <p:spPr>
          <a:xfrm>
            <a:off x="335360" y="1174033"/>
            <a:ext cx="7039475" cy="4931133"/>
          </a:xfrm>
        </p:spPr>
        <p:txBody>
          <a:bodyPr lIns="91440" tIns="45720" rIns="91440" bIns="45720">
            <a:noAutofit/>
          </a:bodyPr>
          <a:lstStyle/>
          <a:p>
            <a:pPr>
              <a:lnSpc>
                <a:spcPct val="100000"/>
              </a:lnSpc>
              <a:spcBef>
                <a:spcPts val="0"/>
              </a:spcBef>
              <a:spcAft>
                <a:spcPts val="600"/>
              </a:spcAft>
            </a:pPr>
            <a:r>
              <a:rPr lang="en-AU" sz="1200" b="1"/>
              <a:t>Please be mindful of your audience when using this resource, as topics discussed may evoke painful memories and be upsetting to some children.  </a:t>
            </a:r>
            <a:endParaRPr lang="en-US" sz="1200"/>
          </a:p>
          <a:p>
            <a:pPr>
              <a:lnSpc>
                <a:spcPct val="100000"/>
              </a:lnSpc>
              <a:spcBef>
                <a:spcPts val="0"/>
              </a:spcBef>
              <a:spcAft>
                <a:spcPts val="600"/>
              </a:spcAft>
            </a:pPr>
            <a:endParaRPr lang="en-AU" sz="1200"/>
          </a:p>
          <a:p>
            <a:pPr>
              <a:lnSpc>
                <a:spcPct val="100000"/>
              </a:lnSpc>
              <a:spcBef>
                <a:spcPts val="0"/>
              </a:spcBef>
              <a:spcAft>
                <a:spcPts val="600"/>
              </a:spcAft>
            </a:pPr>
            <a:r>
              <a:rPr lang="en-AU" sz="1200" b="1" u="sng"/>
              <a:t>Who is a refugee?</a:t>
            </a:r>
            <a:endParaRPr lang="en-AU" sz="1200"/>
          </a:p>
          <a:p>
            <a:pPr>
              <a:lnSpc>
                <a:spcPct val="100000"/>
              </a:lnSpc>
              <a:spcBef>
                <a:spcPts val="0"/>
              </a:spcBef>
              <a:spcAft>
                <a:spcPts val="600"/>
              </a:spcAft>
            </a:pPr>
            <a:r>
              <a:rPr lang="en-AU" sz="1200"/>
              <a:t>Refugees are people fleeing conflict or persecution. They are defined and protected in international law, (see </a:t>
            </a:r>
            <a:r>
              <a:rPr lang="en-AU" sz="1200" u="sng">
                <a:hlinkClick r:id="rId2"/>
              </a:rPr>
              <a:t>1951 Convention Relating to the Status of Refugees</a:t>
            </a:r>
            <a:r>
              <a:rPr lang="en-AU" sz="1200"/>
              <a:t>) and must not be expelled or returned to situations where their life and freedom are at risk.</a:t>
            </a:r>
            <a:endParaRPr lang="en-US" sz="1200"/>
          </a:p>
          <a:p>
            <a:pPr>
              <a:lnSpc>
                <a:spcPct val="100000"/>
              </a:lnSpc>
              <a:spcBef>
                <a:spcPts val="0"/>
              </a:spcBef>
              <a:spcAft>
                <a:spcPts val="600"/>
              </a:spcAft>
            </a:pPr>
            <a:r>
              <a:rPr lang="en-AU" sz="1200"/>
              <a:t>The protection of refugees has many aspects. These include safety from being returned to danger, access to fair and efficient asylum procedures, and measures to ensure that their basic human rights are respected while they secure a longer-term solution. </a:t>
            </a:r>
          </a:p>
          <a:p>
            <a:pPr>
              <a:lnSpc>
                <a:spcPct val="100000"/>
              </a:lnSpc>
              <a:spcBef>
                <a:spcPts val="0"/>
              </a:spcBef>
              <a:spcAft>
                <a:spcPts val="600"/>
              </a:spcAft>
            </a:pPr>
            <a:r>
              <a:rPr lang="en-AU" sz="1000"/>
              <a:t>Source: UNHCR</a:t>
            </a:r>
            <a:endParaRPr lang="en-US" sz="1000"/>
          </a:p>
          <a:p>
            <a:pPr>
              <a:lnSpc>
                <a:spcPct val="100000"/>
              </a:lnSpc>
              <a:spcBef>
                <a:spcPts val="0"/>
              </a:spcBef>
              <a:spcAft>
                <a:spcPts val="600"/>
              </a:spcAft>
            </a:pPr>
            <a:endParaRPr lang="en-AU" sz="1200"/>
          </a:p>
          <a:p>
            <a:pPr>
              <a:lnSpc>
                <a:spcPct val="100000"/>
              </a:lnSpc>
              <a:spcBef>
                <a:spcPts val="0"/>
              </a:spcBef>
              <a:spcAft>
                <a:spcPts val="600"/>
              </a:spcAft>
            </a:pPr>
            <a:r>
              <a:rPr lang="en-AU" sz="1200" b="1" u="sng"/>
              <a:t>What is the difference between a migrant and a refugee?</a:t>
            </a:r>
            <a:endParaRPr lang="en-AU" sz="1200"/>
          </a:p>
          <a:p>
            <a:pPr>
              <a:lnSpc>
                <a:spcPct val="100000"/>
              </a:lnSpc>
              <a:spcBef>
                <a:spcPts val="0"/>
              </a:spcBef>
              <a:spcAft>
                <a:spcPts val="600"/>
              </a:spcAft>
            </a:pPr>
            <a:r>
              <a:rPr lang="en-AU" sz="1200"/>
              <a:t>The difference between refugees and migrants:</a:t>
            </a:r>
            <a:endParaRPr lang="en-US" sz="1200"/>
          </a:p>
          <a:p>
            <a:pPr marL="171450" indent="-171450">
              <a:lnSpc>
                <a:spcPct val="100000"/>
              </a:lnSpc>
              <a:spcBef>
                <a:spcPts val="0"/>
              </a:spcBef>
              <a:buFont typeface="Arial" panose="020B0604020202020204" pitchFamily="34" charset="0"/>
              <a:buChar char="•"/>
            </a:pPr>
            <a:r>
              <a:rPr lang="en-AU" sz="1200"/>
              <a:t>Refugees must move in order to save their lives or preserve their freedom. They have no protection from their own state.</a:t>
            </a:r>
            <a:endParaRPr lang="en-US" sz="1200"/>
          </a:p>
          <a:p>
            <a:pPr marL="171450" indent="-171450">
              <a:lnSpc>
                <a:spcPct val="100000"/>
              </a:lnSpc>
              <a:spcBef>
                <a:spcPts val="0"/>
              </a:spcBef>
              <a:spcAft>
                <a:spcPts val="600"/>
              </a:spcAft>
              <a:buFont typeface="Arial" panose="020B0604020202020204" pitchFamily="34" charset="0"/>
              <a:buChar char="•"/>
            </a:pPr>
            <a:r>
              <a:rPr lang="en-AU" sz="1200"/>
              <a:t>Migrants choose to move in order to improve the prospects for themselves and their families.</a:t>
            </a:r>
            <a:endParaRPr lang="en-US" sz="1200"/>
          </a:p>
          <a:p>
            <a:pPr>
              <a:lnSpc>
                <a:spcPct val="100000"/>
              </a:lnSpc>
              <a:spcBef>
                <a:spcPts val="0"/>
              </a:spcBef>
              <a:spcAft>
                <a:spcPts val="600"/>
              </a:spcAft>
            </a:pPr>
            <a:r>
              <a:rPr lang="en-AU" sz="1000"/>
              <a:t>Source: United Nations Refugee Agency/UNHCR</a:t>
            </a:r>
            <a:endParaRPr lang="en-US" sz="1000"/>
          </a:p>
          <a:p>
            <a:pPr>
              <a:lnSpc>
                <a:spcPct val="100000"/>
              </a:lnSpc>
              <a:spcBef>
                <a:spcPts val="0"/>
              </a:spcBef>
              <a:spcAft>
                <a:spcPts val="600"/>
              </a:spcAft>
            </a:pPr>
            <a:endParaRPr lang="en-AU" sz="1200"/>
          </a:p>
          <a:p>
            <a:pPr>
              <a:lnSpc>
                <a:spcPct val="100000"/>
              </a:lnSpc>
              <a:spcBef>
                <a:spcPts val="0"/>
              </a:spcBef>
              <a:spcAft>
                <a:spcPts val="600"/>
              </a:spcAft>
            </a:pPr>
            <a:r>
              <a:rPr lang="en-AU" sz="1200" b="1" u="sng"/>
              <a:t>Links to Catholic Social Teaching</a:t>
            </a:r>
            <a:endParaRPr lang="en-AU" sz="1200"/>
          </a:p>
          <a:p>
            <a:pPr>
              <a:lnSpc>
                <a:spcPct val="100000"/>
              </a:lnSpc>
              <a:spcBef>
                <a:spcPts val="0"/>
              </a:spcBef>
              <a:spcAft>
                <a:spcPts val="600"/>
              </a:spcAft>
            </a:pPr>
            <a:r>
              <a:rPr lang="en-AU" sz="1200"/>
              <a:t>Learn more about </a:t>
            </a:r>
            <a:r>
              <a:rPr lang="en-AU" sz="1200" u="sng">
                <a:hlinkClick r:id="rId3"/>
              </a:rPr>
              <a:t>Solidarity</a:t>
            </a:r>
            <a:r>
              <a:rPr lang="en-AU" sz="1200"/>
              <a:t> and other </a:t>
            </a:r>
            <a:r>
              <a:rPr lang="en-AU" sz="1200">
                <a:hlinkClick r:id="rId4"/>
              </a:rPr>
              <a:t>Catholic Social Teaching Principles</a:t>
            </a:r>
            <a:r>
              <a:rPr lang="en-AU" sz="1200"/>
              <a:t>. </a:t>
            </a:r>
            <a:endParaRPr lang="en-US" sz="1200"/>
          </a:p>
          <a:p>
            <a:pPr>
              <a:lnSpc>
                <a:spcPct val="100000"/>
              </a:lnSpc>
            </a:pPr>
            <a:endParaRPr lang="en-US" sz="1200"/>
          </a:p>
        </p:txBody>
      </p:sp>
      <p:sp>
        <p:nvSpPr>
          <p:cNvPr id="2" name="Title 1">
            <a:extLst>
              <a:ext uri="{FF2B5EF4-FFF2-40B4-BE49-F238E27FC236}">
                <a16:creationId xmlns:a16="http://schemas.microsoft.com/office/drawing/2014/main" id="{7C23DA58-2F26-FF23-EB26-6861C776C7AC}"/>
              </a:ext>
            </a:extLst>
          </p:cNvPr>
          <p:cNvSpPr>
            <a:spLocks noGrp="1"/>
          </p:cNvSpPr>
          <p:nvPr>
            <p:ph type="title"/>
          </p:nvPr>
        </p:nvSpPr>
        <p:spPr/>
        <p:txBody>
          <a:bodyPr lIns="91440" tIns="45720" rIns="91440" bIns="45720" anchor="ctr">
            <a:normAutofit/>
          </a:bodyPr>
          <a:lstStyle/>
          <a:p>
            <a:r>
              <a:rPr lang="en-US"/>
              <a:t>Teacher Background</a:t>
            </a:r>
          </a:p>
        </p:txBody>
      </p:sp>
      <p:sp>
        <p:nvSpPr>
          <p:cNvPr id="5" name="Text Placeholder 1">
            <a:extLst>
              <a:ext uri="{FF2B5EF4-FFF2-40B4-BE49-F238E27FC236}">
                <a16:creationId xmlns:a16="http://schemas.microsoft.com/office/drawing/2014/main" id="{3270D225-0124-4DE9-A6E5-951B11A1C6E7}"/>
              </a:ext>
            </a:extLst>
          </p:cNvPr>
          <p:cNvSpPr txBox="1">
            <a:spLocks/>
          </p:cNvSpPr>
          <p:nvPr/>
        </p:nvSpPr>
        <p:spPr>
          <a:xfrm>
            <a:off x="8116957" y="1601416"/>
            <a:ext cx="3200400" cy="2307975"/>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20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2000" kern="1200" cap="all">
                <a:solidFill>
                  <a:srgbClr val="D86075"/>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spcBef>
                <a:spcPts val="0"/>
              </a:spcBef>
              <a:spcAft>
                <a:spcPts val="1800"/>
              </a:spcAft>
            </a:pPr>
            <a:r>
              <a:rPr lang="en-US" sz="1800"/>
              <a:t>Additional Caritas Australia Resources</a:t>
            </a:r>
          </a:p>
          <a:p>
            <a:pPr marL="285750" indent="-285750">
              <a:spcBef>
                <a:spcPts val="0"/>
              </a:spcBef>
              <a:spcAft>
                <a:spcPts val="1200"/>
              </a:spcAft>
              <a:buFont typeface="Arial" panose="020B0604020202020204" pitchFamily="34" charset="0"/>
              <a:buChar char="•"/>
            </a:pPr>
            <a:r>
              <a:rPr lang="en-US" sz="1400">
                <a:hlinkClick r:id="rId5"/>
              </a:rPr>
              <a:t>Refugee Quiz</a:t>
            </a:r>
            <a:r>
              <a:rPr lang="en-US" sz="1400"/>
              <a:t> (PPT)</a:t>
            </a:r>
          </a:p>
          <a:p>
            <a:pPr marL="285750" indent="-285750">
              <a:spcBef>
                <a:spcPts val="0"/>
              </a:spcBef>
              <a:spcAft>
                <a:spcPts val="1200"/>
              </a:spcAft>
              <a:buFont typeface="Arial" panose="020B0604020202020204" pitchFamily="34" charset="0"/>
              <a:buChar char="•"/>
            </a:pPr>
            <a:r>
              <a:rPr lang="en-US" sz="1400">
                <a:hlinkClick r:id="rId6"/>
              </a:rPr>
              <a:t>Refugee Quiz </a:t>
            </a:r>
            <a:r>
              <a:rPr lang="en-US" sz="1400"/>
              <a:t>(Kahoot!)</a:t>
            </a:r>
          </a:p>
          <a:p>
            <a:pPr marL="285750" indent="-285750">
              <a:spcBef>
                <a:spcPts val="0"/>
              </a:spcBef>
              <a:spcAft>
                <a:spcPts val="1200"/>
              </a:spcAft>
              <a:buFont typeface="Arial" panose="020B0604020202020204" pitchFamily="34" charset="0"/>
              <a:buChar char="•"/>
            </a:pPr>
            <a:r>
              <a:rPr lang="en-US" sz="1400">
                <a:hlinkClick r:id="rId7"/>
              </a:rPr>
              <a:t>Refugee Case Studies</a:t>
            </a:r>
            <a:endParaRPr lang="en-US" sz="1400"/>
          </a:p>
          <a:p>
            <a:pPr marL="285750" indent="-285750">
              <a:spcBef>
                <a:spcPts val="0"/>
              </a:spcBef>
              <a:spcAft>
                <a:spcPts val="1200"/>
              </a:spcAft>
              <a:buFont typeface="Arial" panose="020B0604020202020204" pitchFamily="34" charset="0"/>
              <a:buChar char="•"/>
            </a:pPr>
            <a:r>
              <a:rPr lang="en-US" sz="1400">
                <a:hlinkClick r:id="rId8"/>
              </a:rPr>
              <a:t>Refugee Prayer </a:t>
            </a:r>
            <a:endParaRPr lang="en-US" sz="1400"/>
          </a:p>
          <a:p>
            <a:pPr marL="285750" indent="-285750">
              <a:spcBef>
                <a:spcPts val="0"/>
              </a:spcBef>
              <a:spcAft>
                <a:spcPts val="1200"/>
              </a:spcAft>
              <a:buFont typeface="Arial" panose="020B0604020202020204" pitchFamily="34" charset="0"/>
              <a:buChar char="•"/>
            </a:pPr>
            <a:r>
              <a:rPr lang="en-US" sz="1400">
                <a:hlinkClick r:id="rId9"/>
              </a:rPr>
              <a:t>Refugee Pilgrimage</a:t>
            </a:r>
            <a:endParaRPr lang="en-US" sz="1400"/>
          </a:p>
        </p:txBody>
      </p:sp>
    </p:spTree>
    <p:extLst>
      <p:ext uri="{BB962C8B-B14F-4D97-AF65-F5344CB8AC3E}">
        <p14:creationId xmlns:p14="http://schemas.microsoft.com/office/powerpoint/2010/main" val="654835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F934BD-0FD9-435D-941C-81B0667B4D6D}"/>
              </a:ext>
            </a:extLst>
          </p:cNvPr>
          <p:cNvSpPr>
            <a:spLocks noGrp="1"/>
          </p:cNvSpPr>
          <p:nvPr>
            <p:ph type="body" sz="quarter" idx="10"/>
          </p:nvPr>
        </p:nvSpPr>
        <p:spPr/>
        <p:txBody>
          <a:bodyPr lIns="91440" tIns="45720" rIns="91440" bIns="45720" anchor="t"/>
          <a:lstStyle/>
          <a:p>
            <a:r>
              <a:rPr lang="en-AU">
                <a:latin typeface="Arial"/>
                <a:cs typeface="Arial"/>
              </a:rPr>
              <a:t>Hundreds of thousands of Rohingya people have crossed into Bangladesh since August 2017. </a:t>
            </a:r>
            <a:endParaRPr lang="en-AU"/>
          </a:p>
          <a:p>
            <a:r>
              <a:rPr lang="en-AU">
                <a:latin typeface="Arial"/>
                <a:cs typeface="Arial"/>
              </a:rPr>
              <a:t>Over 1.3 million people need support.</a:t>
            </a:r>
          </a:p>
          <a:p>
            <a:pPr>
              <a:spcAft>
                <a:spcPts val="1200"/>
              </a:spcAft>
            </a:pPr>
            <a:endParaRPr lang="en-AU"/>
          </a:p>
        </p:txBody>
      </p:sp>
      <p:pic>
        <p:nvPicPr>
          <p:cNvPr id="5" name="Picture Placeholder 4" descr="shelters terraced on a hillside in a refugee camp.">
            <a:extLst>
              <a:ext uri="{FF2B5EF4-FFF2-40B4-BE49-F238E27FC236}">
                <a16:creationId xmlns:a16="http://schemas.microsoft.com/office/drawing/2014/main" id="{04B8F524-5BAD-4BA7-9F6E-F3D6F23BE8E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348ABDC9-EAD4-449B-A6AC-4D1759C1525A}"/>
              </a:ext>
            </a:extLst>
          </p:cNvPr>
          <p:cNvSpPr>
            <a:spLocks noGrp="1"/>
          </p:cNvSpPr>
          <p:nvPr>
            <p:ph type="title"/>
          </p:nvPr>
        </p:nvSpPr>
        <p:spPr/>
        <p:txBody>
          <a:bodyPr/>
          <a:lstStyle/>
          <a:p>
            <a:r>
              <a:rPr lang="en-AU"/>
              <a:t>CASE STUDY – Jamila (Bangladesh)</a:t>
            </a:r>
          </a:p>
        </p:txBody>
      </p:sp>
    </p:spTree>
    <p:extLst>
      <p:ext uri="{BB962C8B-B14F-4D97-AF65-F5344CB8AC3E}">
        <p14:creationId xmlns:p14="http://schemas.microsoft.com/office/powerpoint/2010/main" val="3363515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F934BD-0FD9-435D-941C-81B0667B4D6D}"/>
              </a:ext>
            </a:extLst>
          </p:cNvPr>
          <p:cNvSpPr>
            <a:spLocks noGrp="1"/>
          </p:cNvSpPr>
          <p:nvPr>
            <p:ph type="body" sz="quarter" idx="10"/>
          </p:nvPr>
        </p:nvSpPr>
        <p:spPr/>
        <p:txBody>
          <a:bodyPr/>
          <a:lstStyle/>
          <a:p>
            <a:r>
              <a:rPr lang="en-US"/>
              <a:t>Caritas provided Jamila with food and shelter along with emotional support through the Women Friendly Spaces program. </a:t>
            </a:r>
          </a:p>
          <a:p>
            <a:pPr>
              <a:spcAft>
                <a:spcPts val="1200"/>
              </a:spcAft>
            </a:pPr>
            <a:endParaRPr lang="en-AU"/>
          </a:p>
        </p:txBody>
      </p:sp>
      <p:pic>
        <p:nvPicPr>
          <p:cNvPr id="5" name="Picture Placeholder 4" descr="3 women sit inside a shelter on a blue and white mat.">
            <a:extLst>
              <a:ext uri="{FF2B5EF4-FFF2-40B4-BE49-F238E27FC236}">
                <a16:creationId xmlns:a16="http://schemas.microsoft.com/office/drawing/2014/main" id="{4F02E9FB-4944-444A-BD26-3C30EC9C24C5}"/>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98407ACC-D7F2-41FB-93F3-FA95C8C37BBB}"/>
              </a:ext>
            </a:extLst>
          </p:cNvPr>
          <p:cNvSpPr>
            <a:spLocks noGrp="1"/>
          </p:cNvSpPr>
          <p:nvPr>
            <p:ph type="title"/>
          </p:nvPr>
        </p:nvSpPr>
        <p:spPr/>
        <p:txBody>
          <a:bodyPr/>
          <a:lstStyle/>
          <a:p>
            <a:r>
              <a:rPr lang="en-AU"/>
              <a:t>CASE STUDY – Jamila (Bangladesh)</a:t>
            </a:r>
          </a:p>
        </p:txBody>
      </p:sp>
    </p:spTree>
    <p:extLst>
      <p:ext uri="{BB962C8B-B14F-4D97-AF65-F5344CB8AC3E}">
        <p14:creationId xmlns:p14="http://schemas.microsoft.com/office/powerpoint/2010/main" val="2000101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F934BD-0FD9-435D-941C-81B0667B4D6D}"/>
              </a:ext>
            </a:extLst>
          </p:cNvPr>
          <p:cNvSpPr>
            <a:spLocks noGrp="1"/>
          </p:cNvSpPr>
          <p:nvPr>
            <p:ph type="body" sz="quarter" idx="10"/>
          </p:nvPr>
        </p:nvSpPr>
        <p:spPr/>
        <p:txBody>
          <a:bodyPr lIns="91440" tIns="45720" rIns="91440" bIns="45720" anchor="t"/>
          <a:lstStyle/>
          <a:p>
            <a:r>
              <a:rPr lang="en-US">
                <a:latin typeface="Arial"/>
                <a:cs typeface="Arial"/>
              </a:rPr>
              <a:t>Jamila joined a Caritas sewing class. Learning to sew provides a way for women to earn an income. </a:t>
            </a:r>
            <a:endParaRPr lang="en-US"/>
          </a:p>
          <a:p>
            <a:r>
              <a:rPr lang="en-US">
                <a:latin typeface="Arial"/>
                <a:cs typeface="Arial"/>
              </a:rPr>
              <a:t>Jamila now has a sense of community and feels more supported.  </a:t>
            </a:r>
            <a:r>
              <a:rPr lang="en-AU">
                <a:latin typeface="Arial"/>
                <a:cs typeface="Arial"/>
              </a:rPr>
              <a:t> </a:t>
            </a:r>
          </a:p>
          <a:p>
            <a:endParaRPr lang="en-AU"/>
          </a:p>
        </p:txBody>
      </p:sp>
      <p:pic>
        <p:nvPicPr>
          <p:cNvPr id="5" name="Picture Placeholder 4" descr="A woman smiles, sitting at a wooden table with a sewing machine, holding up a garment ">
            <a:extLst>
              <a:ext uri="{FF2B5EF4-FFF2-40B4-BE49-F238E27FC236}">
                <a16:creationId xmlns:a16="http://schemas.microsoft.com/office/drawing/2014/main" id="{E687BC07-DCE5-4A3B-8D66-BF2711ED4D87}"/>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p:pic>
      <p:sp>
        <p:nvSpPr>
          <p:cNvPr id="4" name="Title 3">
            <a:extLst>
              <a:ext uri="{FF2B5EF4-FFF2-40B4-BE49-F238E27FC236}">
                <a16:creationId xmlns:a16="http://schemas.microsoft.com/office/drawing/2014/main" id="{FE5A1BE0-0DB0-4CCC-894B-7F433477EB63}"/>
              </a:ext>
            </a:extLst>
          </p:cNvPr>
          <p:cNvSpPr>
            <a:spLocks noGrp="1"/>
          </p:cNvSpPr>
          <p:nvPr>
            <p:ph type="title"/>
          </p:nvPr>
        </p:nvSpPr>
        <p:spPr/>
        <p:txBody>
          <a:bodyPr/>
          <a:lstStyle/>
          <a:p>
            <a:r>
              <a:rPr lang="en-AU"/>
              <a:t>CASE STUDY – Jamila (Bangladesh)</a:t>
            </a:r>
          </a:p>
        </p:txBody>
      </p:sp>
    </p:spTree>
    <p:extLst>
      <p:ext uri="{BB962C8B-B14F-4D97-AF65-F5344CB8AC3E}">
        <p14:creationId xmlns:p14="http://schemas.microsoft.com/office/powerpoint/2010/main" val="1289074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women wearing colourful head scarves stand shoulder to shoulder in a refugee shelter smiling.">
            <a:extLst>
              <a:ext uri="{FF2B5EF4-FFF2-40B4-BE49-F238E27FC236}">
                <a16:creationId xmlns:a16="http://schemas.microsoft.com/office/drawing/2014/main" id="{78A03977-0033-4B38-AE56-AA593D8860A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1"/>
            <a:ext cx="12192000" cy="6235261"/>
          </a:xfrm>
        </p:spPr>
      </p:pic>
      <p:sp>
        <p:nvSpPr>
          <p:cNvPr id="9" name="Round Diagonal Corner Rectangle 1">
            <a:extLst>
              <a:ext uri="{FF2B5EF4-FFF2-40B4-BE49-F238E27FC236}">
                <a16:creationId xmlns:a16="http://schemas.microsoft.com/office/drawing/2014/main" id="{88C913D5-CAF7-4FBB-9892-D81615775C39}"/>
              </a:ext>
            </a:extLst>
          </p:cNvPr>
          <p:cNvSpPr/>
          <p:nvPr/>
        </p:nvSpPr>
        <p:spPr>
          <a:xfrm rot="16200000">
            <a:off x="1452110" y="1859021"/>
            <a:ext cx="3047087"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a:extLst>
              <a:ext uri="{FF2B5EF4-FFF2-40B4-BE49-F238E27FC236}">
                <a16:creationId xmlns:a16="http://schemas.microsoft.com/office/drawing/2014/main" id="{D80DA210-1117-449B-B84A-681377A61623}"/>
              </a:ext>
            </a:extLst>
          </p:cNvPr>
          <p:cNvSpPr>
            <a:spLocks noGrp="1"/>
          </p:cNvSpPr>
          <p:nvPr>
            <p:ph type="body" sz="quarter" idx="12"/>
          </p:nvPr>
        </p:nvSpPr>
        <p:spPr>
          <a:xfrm>
            <a:off x="784246" y="3100581"/>
            <a:ext cx="4382814" cy="2461412"/>
          </a:xfrm>
        </p:spPr>
        <p:txBody>
          <a:bodyPr/>
          <a:lstStyle/>
          <a:p>
            <a:r>
              <a:rPr lang="en-AU" sz="2800">
                <a:solidFill>
                  <a:schemeClr val="tx1"/>
                </a:solidFill>
              </a:rPr>
              <a:t>“For the first time in my life, in the camp, I felt cared for and accepted. My worries of an uncertain future are disappearing.”</a:t>
            </a:r>
          </a:p>
          <a:p>
            <a:pPr algn="r"/>
            <a:r>
              <a:rPr lang="en-AU" sz="2400">
                <a:solidFill>
                  <a:schemeClr val="tx1"/>
                </a:solidFill>
              </a:rPr>
              <a:t>Jamila</a:t>
            </a:r>
            <a:endParaRPr lang="en-AU">
              <a:solidFill>
                <a:schemeClr val="tx1"/>
              </a:solidFill>
            </a:endParaRPr>
          </a:p>
        </p:txBody>
      </p:sp>
    </p:spTree>
    <p:extLst>
      <p:ext uri="{BB962C8B-B14F-4D97-AF65-F5344CB8AC3E}">
        <p14:creationId xmlns:p14="http://schemas.microsoft.com/office/powerpoint/2010/main" val="3047076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A796E4-BF5E-588C-A2C0-A67245282D15}"/>
              </a:ext>
            </a:extLst>
          </p:cNvPr>
          <p:cNvSpPr>
            <a:spLocks noGrp="1"/>
          </p:cNvSpPr>
          <p:nvPr>
            <p:ph type="body" sz="quarter" idx="10"/>
          </p:nvPr>
        </p:nvSpPr>
        <p:spPr>
          <a:xfrm>
            <a:off x="335359" y="1496295"/>
            <a:ext cx="5328591" cy="3771800"/>
          </a:xfrm>
        </p:spPr>
        <p:txBody>
          <a:bodyPr lIns="91440" tIns="45720" rIns="91440" bIns="45720" anchor="t">
            <a:noAutofit/>
          </a:bodyPr>
          <a:lstStyle/>
          <a:p>
            <a:pPr marL="342900" indent="-342900">
              <a:lnSpc>
                <a:spcPct val="110000"/>
              </a:lnSpc>
              <a:spcBef>
                <a:spcPts val="0"/>
              </a:spcBef>
              <a:spcAft>
                <a:spcPts val="1200"/>
              </a:spcAft>
              <a:buFont typeface="Arial"/>
              <a:buChar char="•"/>
            </a:pPr>
            <a:r>
              <a:rPr lang="en-US" sz="2800"/>
              <a:t>Share your knowledge of refugees with others</a:t>
            </a:r>
          </a:p>
          <a:p>
            <a:pPr marL="342900" indent="-342900">
              <a:lnSpc>
                <a:spcPct val="110000"/>
              </a:lnSpc>
              <a:spcBef>
                <a:spcPts val="0"/>
              </a:spcBef>
              <a:spcAft>
                <a:spcPts val="1200"/>
              </a:spcAft>
              <a:buFont typeface="Arial"/>
              <a:buChar char="•"/>
            </a:pPr>
            <a:r>
              <a:rPr lang="en-US" sz="2800"/>
              <a:t>Advocate with and for refugees</a:t>
            </a:r>
          </a:p>
          <a:p>
            <a:pPr marL="342900" indent="-342900">
              <a:lnSpc>
                <a:spcPct val="110000"/>
              </a:lnSpc>
              <a:spcBef>
                <a:spcPts val="0"/>
              </a:spcBef>
              <a:spcAft>
                <a:spcPts val="1200"/>
              </a:spcAft>
              <a:buFont typeface="Arial"/>
              <a:buChar char="•"/>
            </a:pPr>
            <a:r>
              <a:rPr lang="en-US" sz="2800"/>
              <a:t>Help refugees in your community</a:t>
            </a:r>
          </a:p>
          <a:p>
            <a:pPr marL="342900" indent="-342900">
              <a:lnSpc>
                <a:spcPct val="110000"/>
              </a:lnSpc>
              <a:spcBef>
                <a:spcPts val="0"/>
              </a:spcBef>
              <a:spcAft>
                <a:spcPts val="1200"/>
              </a:spcAft>
              <a:buFont typeface="Arial"/>
              <a:buChar char="•"/>
            </a:pPr>
            <a:r>
              <a:rPr lang="en-US" sz="2800"/>
              <a:t>Fundraise to support the work of Caritas Australia </a:t>
            </a:r>
          </a:p>
        </p:txBody>
      </p:sp>
      <p:sp>
        <p:nvSpPr>
          <p:cNvPr id="4" name="Text Placeholder 3">
            <a:extLst>
              <a:ext uri="{FF2B5EF4-FFF2-40B4-BE49-F238E27FC236}">
                <a16:creationId xmlns:a16="http://schemas.microsoft.com/office/drawing/2014/main" id="{878F6505-BD8C-4B65-A40B-9BB37471F89C}"/>
              </a:ext>
            </a:extLst>
          </p:cNvPr>
          <p:cNvSpPr>
            <a:spLocks noGrp="1"/>
          </p:cNvSpPr>
          <p:nvPr>
            <p:ph type="body" sz="quarter" idx="11"/>
          </p:nvPr>
        </p:nvSpPr>
        <p:spPr/>
        <p:txBody>
          <a:bodyPr lIns="91440" tIns="45720" rIns="91440" bIns="45720" anchor="t">
            <a:noAutofit/>
          </a:bodyPr>
          <a:lstStyle/>
          <a:p>
            <a:r>
              <a:rPr lang="en-AU" sz="1000"/>
              <a:t>Emergency support near the Ukrainian-Polish border. Photo: Caritas Ukraine</a:t>
            </a:r>
          </a:p>
        </p:txBody>
      </p:sp>
      <p:pic>
        <p:nvPicPr>
          <p:cNvPr id="7" name="Picture Placeholder 6" descr="A group of adults and children gather at a table outside being served food and drinks from humanitarian workers.">
            <a:extLst>
              <a:ext uri="{FF2B5EF4-FFF2-40B4-BE49-F238E27FC236}">
                <a16:creationId xmlns:a16="http://schemas.microsoft.com/office/drawing/2014/main" id="{602815A0-4A7E-4794-ADF4-5B4AB37FCEE4}"/>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2" name="Title 1">
            <a:extLst>
              <a:ext uri="{FF2B5EF4-FFF2-40B4-BE49-F238E27FC236}">
                <a16:creationId xmlns:a16="http://schemas.microsoft.com/office/drawing/2014/main" id="{09FC58F6-72CE-2DB4-7C0D-DA8BA2B2AD3D}"/>
              </a:ext>
            </a:extLst>
          </p:cNvPr>
          <p:cNvSpPr>
            <a:spLocks noGrp="1"/>
          </p:cNvSpPr>
          <p:nvPr>
            <p:ph type="title"/>
          </p:nvPr>
        </p:nvSpPr>
        <p:spPr/>
        <p:txBody>
          <a:bodyPr anchor="ctr">
            <a:noAutofit/>
          </a:bodyPr>
          <a:lstStyle/>
          <a:p>
            <a:r>
              <a:rPr lang="en-US"/>
              <a:t>TAKE ACTION</a:t>
            </a:r>
          </a:p>
        </p:txBody>
      </p:sp>
    </p:spTree>
    <p:extLst>
      <p:ext uri="{BB962C8B-B14F-4D97-AF65-F5344CB8AC3E}">
        <p14:creationId xmlns:p14="http://schemas.microsoft.com/office/powerpoint/2010/main" val="331953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F934BD-0FD9-435D-941C-81B0667B4D6D}"/>
              </a:ext>
            </a:extLst>
          </p:cNvPr>
          <p:cNvSpPr>
            <a:spLocks noGrp="1"/>
          </p:cNvSpPr>
          <p:nvPr>
            <p:ph type="body" sz="quarter" idx="10"/>
          </p:nvPr>
        </p:nvSpPr>
        <p:spPr>
          <a:xfrm>
            <a:off x="479378" y="1601416"/>
            <a:ext cx="8546288" cy="4347864"/>
          </a:xfrm>
        </p:spPr>
        <p:txBody>
          <a:bodyPr lIns="91440" tIns="45720" rIns="91440" bIns="45720" anchor="t"/>
          <a:lstStyle/>
          <a:p>
            <a:r>
              <a:rPr lang="en-AU"/>
              <a:t>In Australia, Refugee Week is celebrated during the week coinciding with World Refugee Day, on 20</a:t>
            </a:r>
            <a:r>
              <a:rPr lang="en-AU" baseline="30000"/>
              <a:t>th</a:t>
            </a:r>
            <a:r>
              <a:rPr lang="en-AU"/>
              <a:t> June. </a:t>
            </a:r>
          </a:p>
          <a:p>
            <a:r>
              <a:rPr lang="en-AU"/>
              <a:t>Each year, the Refugee Council of Australia hosts events and provides resources relating to the year's theme.  </a:t>
            </a:r>
          </a:p>
          <a:p>
            <a:r>
              <a:rPr lang="en-AU"/>
              <a:t>Their </a:t>
            </a:r>
            <a:r>
              <a:rPr lang="en-AU">
                <a:hlinkClick r:id="rId3"/>
              </a:rPr>
              <a:t>website</a:t>
            </a:r>
            <a:r>
              <a:rPr lang="en-AU"/>
              <a:t> hosts ideas and ways we can ensure we are creating a welcoming embrace.</a:t>
            </a:r>
          </a:p>
        </p:txBody>
      </p:sp>
      <p:sp>
        <p:nvSpPr>
          <p:cNvPr id="4" name="Title 3">
            <a:extLst>
              <a:ext uri="{FF2B5EF4-FFF2-40B4-BE49-F238E27FC236}">
                <a16:creationId xmlns:a16="http://schemas.microsoft.com/office/drawing/2014/main" id="{FE5A1BE0-0DB0-4CCC-894B-7F433477EB63}"/>
              </a:ext>
            </a:extLst>
          </p:cNvPr>
          <p:cNvSpPr>
            <a:spLocks noGrp="1"/>
          </p:cNvSpPr>
          <p:nvPr>
            <p:ph type="title"/>
          </p:nvPr>
        </p:nvSpPr>
        <p:spPr/>
        <p:txBody>
          <a:bodyPr/>
          <a:lstStyle/>
          <a:p>
            <a:r>
              <a:rPr lang="en-AU"/>
              <a:t>REFUGEE WEEK</a:t>
            </a:r>
          </a:p>
        </p:txBody>
      </p:sp>
      <p:pic>
        <p:nvPicPr>
          <p:cNvPr id="7" name="Picture 6" descr="Refugee Week 2023 poster. A woman smiles wearing a colourful bandana on her head. 18-24 June 2023 refugeeweek.org.au">
            <a:extLst>
              <a:ext uri="{FF2B5EF4-FFF2-40B4-BE49-F238E27FC236}">
                <a16:creationId xmlns:a16="http://schemas.microsoft.com/office/drawing/2014/main" id="{D931ACD9-E711-477E-9A0E-10D8E9FF9BD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78204" y="1601416"/>
            <a:ext cx="2334418" cy="4150076"/>
          </a:xfrm>
          <a:prstGeom prst="rect">
            <a:avLst/>
          </a:prstGeom>
        </p:spPr>
      </p:pic>
    </p:spTree>
    <p:extLst>
      <p:ext uri="{BB962C8B-B14F-4D97-AF65-F5344CB8AC3E}">
        <p14:creationId xmlns:p14="http://schemas.microsoft.com/office/powerpoint/2010/main" val="3691796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AA57DFA-7BC4-48A2-AAE1-0C923077C691}"/>
              </a:ext>
            </a:extLst>
          </p:cNvPr>
          <p:cNvSpPr>
            <a:spLocks noGrp="1"/>
          </p:cNvSpPr>
          <p:nvPr>
            <p:ph type="body" sz="quarter" idx="10"/>
          </p:nvPr>
        </p:nvSpPr>
        <p:spPr/>
        <p:txBody>
          <a:bodyPr/>
          <a:lstStyle/>
          <a:p>
            <a:pPr>
              <a:lnSpc>
                <a:spcPct val="110000"/>
              </a:lnSpc>
            </a:pPr>
            <a:endParaRPr lang="en-AU" sz="2800"/>
          </a:p>
          <a:p>
            <a:pPr>
              <a:lnSpc>
                <a:spcPct val="110000"/>
              </a:lnSpc>
            </a:pPr>
            <a:r>
              <a:rPr lang="en-AU" sz="2800"/>
              <a:t>Download Caritas Australia’s </a:t>
            </a:r>
            <a:r>
              <a:rPr lang="en-AU" sz="2800">
                <a:hlinkClick r:id="rId2"/>
              </a:rPr>
              <a:t>Refugee Prayer</a:t>
            </a:r>
            <a:endParaRPr lang="en-AU" sz="2800"/>
          </a:p>
        </p:txBody>
      </p:sp>
      <p:sp>
        <p:nvSpPr>
          <p:cNvPr id="8" name="Title 7">
            <a:extLst>
              <a:ext uri="{FF2B5EF4-FFF2-40B4-BE49-F238E27FC236}">
                <a16:creationId xmlns:a16="http://schemas.microsoft.com/office/drawing/2014/main" id="{9117C00E-03C2-4AC7-8FE9-89A14398F2B0}"/>
              </a:ext>
            </a:extLst>
          </p:cNvPr>
          <p:cNvSpPr>
            <a:spLocks noGrp="1"/>
          </p:cNvSpPr>
          <p:nvPr>
            <p:ph type="title"/>
          </p:nvPr>
        </p:nvSpPr>
        <p:spPr/>
        <p:txBody>
          <a:bodyPr/>
          <a:lstStyle/>
          <a:p>
            <a:r>
              <a:rPr lang="en-AU"/>
              <a:t>PRAY</a:t>
            </a:r>
          </a:p>
        </p:txBody>
      </p:sp>
      <p:grpSp>
        <p:nvGrpSpPr>
          <p:cNvPr id="2" name="Group 1">
            <a:extLst>
              <a:ext uri="{FF2B5EF4-FFF2-40B4-BE49-F238E27FC236}">
                <a16:creationId xmlns:a16="http://schemas.microsoft.com/office/drawing/2014/main" id="{C2E1BA99-A849-63F7-E04A-65B0061BB0A5}"/>
              </a:ext>
            </a:extLst>
          </p:cNvPr>
          <p:cNvGrpSpPr/>
          <p:nvPr/>
        </p:nvGrpSpPr>
        <p:grpSpPr>
          <a:xfrm>
            <a:off x="7874264" y="1449293"/>
            <a:ext cx="2846849" cy="3957577"/>
            <a:chOff x="4491445" y="1401187"/>
            <a:chExt cx="353031" cy="485282"/>
          </a:xfrm>
        </p:grpSpPr>
        <p:sp>
          <p:nvSpPr>
            <p:cNvPr id="3" name="Freeform: Shape 2">
              <a:extLst>
                <a:ext uri="{FF2B5EF4-FFF2-40B4-BE49-F238E27FC236}">
                  <a16:creationId xmlns:a16="http://schemas.microsoft.com/office/drawing/2014/main" id="{CD1F6D5B-5089-ACF8-E0C1-2D57484507C1}"/>
                </a:ext>
              </a:extLst>
            </p:cNvPr>
            <p:cNvSpPr/>
            <p:nvPr/>
          </p:nvSpPr>
          <p:spPr>
            <a:xfrm>
              <a:off x="4526255" y="1611207"/>
              <a:ext cx="33379" cy="79595"/>
            </a:xfrm>
            <a:custGeom>
              <a:avLst/>
              <a:gdLst>
                <a:gd name="connsiteX0" fmla="*/ 27242 w 33378"/>
                <a:gd name="connsiteY0" fmla="*/ 42828 h 79594"/>
                <a:gd name="connsiteX1" fmla="*/ 33301 w 33378"/>
                <a:gd name="connsiteY1" fmla="*/ 37333 h 79594"/>
                <a:gd name="connsiteX2" fmla="*/ 29938 w 33378"/>
                <a:gd name="connsiteY2" fmla="*/ 26703 h 79594"/>
                <a:gd name="connsiteX3" fmla="*/ 30837 w 33378"/>
                <a:gd name="connsiteY3" fmla="*/ 23699 h 79594"/>
                <a:gd name="connsiteX4" fmla="*/ 29553 w 33378"/>
                <a:gd name="connsiteY4" fmla="*/ 23545 h 79594"/>
                <a:gd name="connsiteX5" fmla="*/ 20874 w 33378"/>
                <a:gd name="connsiteY5" fmla="*/ 17408 h 79594"/>
                <a:gd name="connsiteX6" fmla="*/ 20027 w 33378"/>
                <a:gd name="connsiteY6" fmla="*/ 17434 h 79594"/>
                <a:gd name="connsiteX7" fmla="*/ 19899 w 33378"/>
                <a:gd name="connsiteY7" fmla="*/ 17434 h 79594"/>
                <a:gd name="connsiteX8" fmla="*/ 19873 w 33378"/>
                <a:gd name="connsiteY8" fmla="*/ 17434 h 79594"/>
                <a:gd name="connsiteX9" fmla="*/ 11195 w 33378"/>
                <a:gd name="connsiteY9" fmla="*/ 13711 h 79594"/>
                <a:gd name="connsiteX10" fmla="*/ 7728 w 33378"/>
                <a:gd name="connsiteY10" fmla="*/ 6008 h 79594"/>
                <a:gd name="connsiteX11" fmla="*/ 1926 w 33378"/>
                <a:gd name="connsiteY11" fmla="*/ 1926 h 79594"/>
                <a:gd name="connsiteX12" fmla="*/ 2336 w 33378"/>
                <a:gd name="connsiteY12" fmla="*/ 65884 h 79594"/>
                <a:gd name="connsiteX13" fmla="*/ 9757 w 33378"/>
                <a:gd name="connsiteY13" fmla="*/ 75898 h 79594"/>
                <a:gd name="connsiteX14" fmla="*/ 22620 w 33378"/>
                <a:gd name="connsiteY14" fmla="*/ 78055 h 79594"/>
                <a:gd name="connsiteX15" fmla="*/ 24366 w 33378"/>
                <a:gd name="connsiteY15" fmla="*/ 67553 h 79594"/>
                <a:gd name="connsiteX16" fmla="*/ 17357 w 33378"/>
                <a:gd name="connsiteY16" fmla="*/ 53534 h 79594"/>
                <a:gd name="connsiteX17" fmla="*/ 27242 w 33378"/>
                <a:gd name="connsiteY17" fmla="*/ 42828 h 7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78" h="79594">
                  <a:moveTo>
                    <a:pt x="27242" y="42828"/>
                  </a:moveTo>
                  <a:cubicBezTo>
                    <a:pt x="28629" y="40388"/>
                    <a:pt x="30760" y="38488"/>
                    <a:pt x="33301" y="37333"/>
                  </a:cubicBezTo>
                  <a:cubicBezTo>
                    <a:pt x="30657" y="34611"/>
                    <a:pt x="29270" y="30734"/>
                    <a:pt x="29938" y="26703"/>
                  </a:cubicBezTo>
                  <a:cubicBezTo>
                    <a:pt x="30118" y="25650"/>
                    <a:pt x="30426" y="24649"/>
                    <a:pt x="30837" y="23699"/>
                  </a:cubicBezTo>
                  <a:cubicBezTo>
                    <a:pt x="30400" y="23673"/>
                    <a:pt x="29989" y="23622"/>
                    <a:pt x="29553" y="23545"/>
                  </a:cubicBezTo>
                  <a:cubicBezTo>
                    <a:pt x="25778" y="22903"/>
                    <a:pt x="22646" y="20566"/>
                    <a:pt x="20874" y="17408"/>
                  </a:cubicBezTo>
                  <a:cubicBezTo>
                    <a:pt x="20592" y="17434"/>
                    <a:pt x="20309" y="17434"/>
                    <a:pt x="20027" y="17434"/>
                  </a:cubicBezTo>
                  <a:lnTo>
                    <a:pt x="19899" y="17434"/>
                  </a:lnTo>
                  <a:lnTo>
                    <a:pt x="19873" y="17434"/>
                  </a:lnTo>
                  <a:cubicBezTo>
                    <a:pt x="16586" y="17383"/>
                    <a:pt x="13480" y="16073"/>
                    <a:pt x="11195" y="13711"/>
                  </a:cubicBezTo>
                  <a:cubicBezTo>
                    <a:pt x="9140" y="11606"/>
                    <a:pt x="7934" y="8884"/>
                    <a:pt x="7728" y="6008"/>
                  </a:cubicBezTo>
                  <a:cubicBezTo>
                    <a:pt x="5418" y="5238"/>
                    <a:pt x="3415" y="3800"/>
                    <a:pt x="1926" y="1926"/>
                  </a:cubicBezTo>
                  <a:lnTo>
                    <a:pt x="2336" y="65884"/>
                  </a:lnTo>
                  <a:cubicBezTo>
                    <a:pt x="6316" y="67784"/>
                    <a:pt x="9115" y="71559"/>
                    <a:pt x="9757" y="75898"/>
                  </a:cubicBezTo>
                  <a:lnTo>
                    <a:pt x="22620" y="78055"/>
                  </a:lnTo>
                  <a:lnTo>
                    <a:pt x="24366" y="67553"/>
                  </a:lnTo>
                  <a:cubicBezTo>
                    <a:pt x="19385" y="64960"/>
                    <a:pt x="16381" y="59363"/>
                    <a:pt x="17357" y="53534"/>
                  </a:cubicBezTo>
                  <a:cubicBezTo>
                    <a:pt x="18255" y="48168"/>
                    <a:pt x="22210" y="44060"/>
                    <a:pt x="27242" y="42828"/>
                  </a:cubicBezTo>
                  <a:close/>
                </a:path>
              </a:pathLst>
            </a:custGeom>
            <a:solidFill>
              <a:srgbClr val="0C244C"/>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AU"/>
            </a:p>
          </p:txBody>
        </p:sp>
        <p:sp>
          <p:nvSpPr>
            <p:cNvPr id="4" name="Freeform: Shape 3">
              <a:extLst>
                <a:ext uri="{FF2B5EF4-FFF2-40B4-BE49-F238E27FC236}">
                  <a16:creationId xmlns:a16="http://schemas.microsoft.com/office/drawing/2014/main" id="{0A511D55-995A-F63B-8C24-0641E8A3B19D}"/>
                </a:ext>
              </a:extLst>
            </p:cNvPr>
            <p:cNvSpPr/>
            <p:nvPr/>
          </p:nvSpPr>
          <p:spPr>
            <a:xfrm>
              <a:off x="4527718" y="1401187"/>
              <a:ext cx="133514" cy="215677"/>
            </a:xfrm>
            <a:custGeom>
              <a:avLst/>
              <a:gdLst>
                <a:gd name="connsiteX0" fmla="*/ 36870 w 133514"/>
                <a:gd name="connsiteY0" fmla="*/ 99665 h 215676"/>
                <a:gd name="connsiteX1" fmla="*/ 2182 w 133514"/>
                <a:gd name="connsiteY1" fmla="*/ 171969 h 215676"/>
                <a:gd name="connsiteX2" fmla="*/ 1926 w 133514"/>
                <a:gd name="connsiteY2" fmla="*/ 172713 h 215676"/>
                <a:gd name="connsiteX3" fmla="*/ 7703 w 133514"/>
                <a:gd name="connsiteY3" fmla="*/ 182239 h 215676"/>
                <a:gd name="connsiteX4" fmla="*/ 14302 w 133514"/>
                <a:gd name="connsiteY4" fmla="*/ 192663 h 215676"/>
                <a:gd name="connsiteX5" fmla="*/ 18974 w 133514"/>
                <a:gd name="connsiteY5" fmla="*/ 195668 h 215676"/>
                <a:gd name="connsiteX6" fmla="*/ 22441 w 133514"/>
                <a:gd name="connsiteY6" fmla="*/ 203370 h 215676"/>
                <a:gd name="connsiteX7" fmla="*/ 29322 w 133514"/>
                <a:gd name="connsiteY7" fmla="*/ 209045 h 215676"/>
                <a:gd name="connsiteX8" fmla="*/ 30143 w 133514"/>
                <a:gd name="connsiteY8" fmla="*/ 209019 h 215676"/>
                <a:gd name="connsiteX9" fmla="*/ 32172 w 133514"/>
                <a:gd name="connsiteY9" fmla="*/ 209199 h 215676"/>
                <a:gd name="connsiteX10" fmla="*/ 39772 w 133514"/>
                <a:gd name="connsiteY10" fmla="*/ 213615 h 215676"/>
                <a:gd name="connsiteX11" fmla="*/ 42879 w 133514"/>
                <a:gd name="connsiteY11" fmla="*/ 213204 h 215676"/>
                <a:gd name="connsiteX12" fmla="*/ 44907 w 133514"/>
                <a:gd name="connsiteY12" fmla="*/ 213384 h 215676"/>
                <a:gd name="connsiteX13" fmla="*/ 50042 w 133514"/>
                <a:gd name="connsiteY13" fmla="*/ 215515 h 215676"/>
                <a:gd name="connsiteX14" fmla="*/ 56564 w 133514"/>
                <a:gd name="connsiteY14" fmla="*/ 213615 h 215676"/>
                <a:gd name="connsiteX15" fmla="*/ 58567 w 133514"/>
                <a:gd name="connsiteY15" fmla="*/ 213769 h 215676"/>
                <a:gd name="connsiteX16" fmla="*/ 60698 w 133514"/>
                <a:gd name="connsiteY16" fmla="*/ 214360 h 215676"/>
                <a:gd name="connsiteX17" fmla="*/ 60698 w 133514"/>
                <a:gd name="connsiteY17" fmla="*/ 178901 h 215676"/>
                <a:gd name="connsiteX18" fmla="*/ 89326 w 133514"/>
                <a:gd name="connsiteY18" fmla="*/ 137846 h 215676"/>
                <a:gd name="connsiteX19" fmla="*/ 131665 w 133514"/>
                <a:gd name="connsiteY19" fmla="*/ 44771 h 215676"/>
                <a:gd name="connsiteX20" fmla="*/ 111690 w 133514"/>
                <a:gd name="connsiteY20" fmla="*/ 3125 h 215676"/>
                <a:gd name="connsiteX21" fmla="*/ 111690 w 133514"/>
                <a:gd name="connsiteY21" fmla="*/ 3125 h 215676"/>
                <a:gd name="connsiteX22" fmla="*/ 74999 w 133514"/>
                <a:gd name="connsiteY22" fmla="*/ 20225 h 215676"/>
                <a:gd name="connsiteX23" fmla="*/ 48990 w 133514"/>
                <a:gd name="connsiteY23" fmla="*/ 74427 h 215676"/>
                <a:gd name="connsiteX24" fmla="*/ 36870 w 133514"/>
                <a:gd name="connsiteY24" fmla="*/ 99665 h 21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514" h="215676">
                  <a:moveTo>
                    <a:pt x="36870" y="99665"/>
                  </a:moveTo>
                  <a:lnTo>
                    <a:pt x="2182" y="171969"/>
                  </a:lnTo>
                  <a:cubicBezTo>
                    <a:pt x="2080" y="172200"/>
                    <a:pt x="2028" y="172457"/>
                    <a:pt x="1926" y="172713"/>
                  </a:cubicBezTo>
                  <a:cubicBezTo>
                    <a:pt x="5161" y="174741"/>
                    <a:pt x="7395" y="178234"/>
                    <a:pt x="7703" y="182239"/>
                  </a:cubicBezTo>
                  <a:cubicBezTo>
                    <a:pt x="11503" y="184242"/>
                    <a:pt x="14122" y="188144"/>
                    <a:pt x="14302" y="192663"/>
                  </a:cubicBezTo>
                  <a:cubicBezTo>
                    <a:pt x="16047" y="193279"/>
                    <a:pt x="17639" y="194307"/>
                    <a:pt x="18974" y="195668"/>
                  </a:cubicBezTo>
                  <a:cubicBezTo>
                    <a:pt x="21029" y="197773"/>
                    <a:pt x="22235" y="200494"/>
                    <a:pt x="22441" y="203370"/>
                  </a:cubicBezTo>
                  <a:cubicBezTo>
                    <a:pt x="25368" y="204346"/>
                    <a:pt x="27832" y="206400"/>
                    <a:pt x="29322" y="209045"/>
                  </a:cubicBezTo>
                  <a:cubicBezTo>
                    <a:pt x="29604" y="209019"/>
                    <a:pt x="29861" y="209019"/>
                    <a:pt x="30143" y="209019"/>
                  </a:cubicBezTo>
                  <a:cubicBezTo>
                    <a:pt x="30811" y="209019"/>
                    <a:pt x="31504" y="209070"/>
                    <a:pt x="32172" y="209199"/>
                  </a:cubicBezTo>
                  <a:cubicBezTo>
                    <a:pt x="35278" y="209712"/>
                    <a:pt x="37923" y="211329"/>
                    <a:pt x="39772" y="213615"/>
                  </a:cubicBezTo>
                  <a:cubicBezTo>
                    <a:pt x="40773" y="213358"/>
                    <a:pt x="41826" y="213204"/>
                    <a:pt x="42879" y="213204"/>
                  </a:cubicBezTo>
                  <a:cubicBezTo>
                    <a:pt x="43546" y="213204"/>
                    <a:pt x="44239" y="213255"/>
                    <a:pt x="44907" y="213384"/>
                  </a:cubicBezTo>
                  <a:cubicBezTo>
                    <a:pt x="46781" y="213692"/>
                    <a:pt x="48553" y="214436"/>
                    <a:pt x="50042" y="215515"/>
                  </a:cubicBezTo>
                  <a:cubicBezTo>
                    <a:pt x="51942" y="214308"/>
                    <a:pt x="54202" y="213615"/>
                    <a:pt x="56564" y="213615"/>
                  </a:cubicBezTo>
                  <a:cubicBezTo>
                    <a:pt x="57231" y="213615"/>
                    <a:pt x="57899" y="213666"/>
                    <a:pt x="58567" y="213769"/>
                  </a:cubicBezTo>
                  <a:cubicBezTo>
                    <a:pt x="59285" y="213897"/>
                    <a:pt x="60004" y="214103"/>
                    <a:pt x="60698" y="214360"/>
                  </a:cubicBezTo>
                  <a:lnTo>
                    <a:pt x="60698" y="178901"/>
                  </a:lnTo>
                  <a:cubicBezTo>
                    <a:pt x="60698" y="167167"/>
                    <a:pt x="71147" y="142082"/>
                    <a:pt x="89326" y="137846"/>
                  </a:cubicBezTo>
                  <a:lnTo>
                    <a:pt x="131665" y="44771"/>
                  </a:lnTo>
                  <a:cubicBezTo>
                    <a:pt x="138829" y="27696"/>
                    <a:pt x="129483" y="8209"/>
                    <a:pt x="111690" y="3125"/>
                  </a:cubicBezTo>
                  <a:lnTo>
                    <a:pt x="111690" y="3125"/>
                  </a:lnTo>
                  <a:cubicBezTo>
                    <a:pt x="96900" y="-1112"/>
                    <a:pt x="81290" y="6180"/>
                    <a:pt x="74999" y="20225"/>
                  </a:cubicBezTo>
                  <a:lnTo>
                    <a:pt x="48990" y="74427"/>
                  </a:lnTo>
                  <a:cubicBezTo>
                    <a:pt x="48964" y="74427"/>
                    <a:pt x="38899" y="94967"/>
                    <a:pt x="36870" y="99665"/>
                  </a:cubicBezTo>
                  <a:close/>
                </a:path>
              </a:pathLst>
            </a:custGeom>
            <a:solidFill>
              <a:srgbClr val="0C244C"/>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AU"/>
            </a:p>
          </p:txBody>
        </p:sp>
        <p:sp>
          <p:nvSpPr>
            <p:cNvPr id="5" name="Freeform: Shape 4">
              <a:extLst>
                <a:ext uri="{FF2B5EF4-FFF2-40B4-BE49-F238E27FC236}">
                  <a16:creationId xmlns:a16="http://schemas.microsoft.com/office/drawing/2014/main" id="{8614CA59-2567-6407-A761-8016055D19C3}"/>
                </a:ext>
              </a:extLst>
            </p:cNvPr>
            <p:cNvSpPr/>
            <p:nvPr/>
          </p:nvSpPr>
          <p:spPr>
            <a:xfrm>
              <a:off x="4491445" y="1544497"/>
              <a:ext cx="174595" cy="341488"/>
            </a:xfrm>
            <a:custGeom>
              <a:avLst/>
              <a:gdLst>
                <a:gd name="connsiteX0" fmla="*/ 172458 w 174595"/>
                <a:gd name="connsiteY0" fmla="*/ 157551 h 341487"/>
                <a:gd name="connsiteX1" fmla="*/ 172355 w 174595"/>
                <a:gd name="connsiteY1" fmla="*/ 142120 h 341487"/>
                <a:gd name="connsiteX2" fmla="*/ 172484 w 174595"/>
                <a:gd name="connsiteY2" fmla="*/ 139450 h 341487"/>
                <a:gd name="connsiteX3" fmla="*/ 172484 w 174595"/>
                <a:gd name="connsiteY3" fmla="*/ 36439 h 341487"/>
                <a:gd name="connsiteX4" fmla="*/ 143034 w 174595"/>
                <a:gd name="connsiteY4" fmla="*/ 2187 h 341487"/>
                <a:gd name="connsiteX5" fmla="*/ 124162 w 174595"/>
                <a:gd name="connsiteY5" fmla="*/ 5319 h 341487"/>
                <a:gd name="connsiteX6" fmla="*/ 122570 w 174595"/>
                <a:gd name="connsiteY6" fmla="*/ 6167 h 341487"/>
                <a:gd name="connsiteX7" fmla="*/ 121902 w 174595"/>
                <a:gd name="connsiteY7" fmla="*/ 6552 h 341487"/>
                <a:gd name="connsiteX8" fmla="*/ 120618 w 174595"/>
                <a:gd name="connsiteY8" fmla="*/ 7348 h 341487"/>
                <a:gd name="connsiteX9" fmla="*/ 118077 w 174595"/>
                <a:gd name="connsiteY9" fmla="*/ 9119 h 341487"/>
                <a:gd name="connsiteX10" fmla="*/ 112685 w 174595"/>
                <a:gd name="connsiteY10" fmla="*/ 14460 h 341487"/>
                <a:gd name="connsiteX11" fmla="*/ 111119 w 174595"/>
                <a:gd name="connsiteY11" fmla="*/ 16565 h 341487"/>
                <a:gd name="connsiteX12" fmla="*/ 111067 w 174595"/>
                <a:gd name="connsiteY12" fmla="*/ 16668 h 341487"/>
                <a:gd name="connsiteX13" fmla="*/ 109706 w 174595"/>
                <a:gd name="connsiteY13" fmla="*/ 18799 h 341487"/>
                <a:gd name="connsiteX14" fmla="*/ 105187 w 174595"/>
                <a:gd name="connsiteY14" fmla="*/ 35617 h 341487"/>
                <a:gd name="connsiteX15" fmla="*/ 105187 w 174595"/>
                <a:gd name="connsiteY15" fmla="*/ 90974 h 341487"/>
                <a:gd name="connsiteX16" fmla="*/ 105187 w 174595"/>
                <a:gd name="connsiteY16" fmla="*/ 136394 h 341487"/>
                <a:gd name="connsiteX17" fmla="*/ 102029 w 174595"/>
                <a:gd name="connsiteY17" fmla="*/ 139578 h 341487"/>
                <a:gd name="connsiteX18" fmla="*/ 100694 w 174595"/>
                <a:gd name="connsiteY18" fmla="*/ 139578 h 341487"/>
                <a:gd name="connsiteX19" fmla="*/ 96997 w 174595"/>
                <a:gd name="connsiteY19" fmla="*/ 135881 h 341487"/>
                <a:gd name="connsiteX20" fmla="*/ 96997 w 174595"/>
                <a:gd name="connsiteY20" fmla="*/ 123043 h 341487"/>
                <a:gd name="connsiteX21" fmla="*/ 96817 w 174595"/>
                <a:gd name="connsiteY21" fmla="*/ 94311 h 341487"/>
                <a:gd name="connsiteX22" fmla="*/ 92812 w 174595"/>
                <a:gd name="connsiteY22" fmla="*/ 95005 h 341487"/>
                <a:gd name="connsiteX23" fmla="*/ 90809 w 174595"/>
                <a:gd name="connsiteY23" fmla="*/ 94851 h 341487"/>
                <a:gd name="connsiteX24" fmla="*/ 89294 w 174595"/>
                <a:gd name="connsiteY24" fmla="*/ 94491 h 341487"/>
                <a:gd name="connsiteX25" fmla="*/ 89166 w 174595"/>
                <a:gd name="connsiteY25" fmla="*/ 97469 h 341487"/>
                <a:gd name="connsiteX26" fmla="*/ 82618 w 174595"/>
                <a:gd name="connsiteY26" fmla="*/ 106405 h 341487"/>
                <a:gd name="connsiteX27" fmla="*/ 86675 w 174595"/>
                <a:gd name="connsiteY27" fmla="*/ 113645 h 341487"/>
                <a:gd name="connsiteX28" fmla="*/ 92581 w 174595"/>
                <a:gd name="connsiteY28" fmla="*/ 126971 h 341487"/>
                <a:gd name="connsiteX29" fmla="*/ 81412 w 174595"/>
                <a:gd name="connsiteY29" fmla="*/ 137935 h 341487"/>
                <a:gd name="connsiteX30" fmla="*/ 79666 w 174595"/>
                <a:gd name="connsiteY30" fmla="*/ 148410 h 341487"/>
                <a:gd name="connsiteX31" fmla="*/ 92555 w 174595"/>
                <a:gd name="connsiteY31" fmla="*/ 150567 h 341487"/>
                <a:gd name="connsiteX32" fmla="*/ 104366 w 174595"/>
                <a:gd name="connsiteY32" fmla="*/ 143378 h 341487"/>
                <a:gd name="connsiteX33" fmla="*/ 106574 w 174595"/>
                <a:gd name="connsiteY33" fmla="*/ 143558 h 341487"/>
                <a:gd name="connsiteX34" fmla="*/ 117255 w 174595"/>
                <a:gd name="connsiteY34" fmla="*/ 153468 h 341487"/>
                <a:gd name="connsiteX35" fmla="*/ 123751 w 174595"/>
                <a:gd name="connsiteY35" fmla="*/ 167180 h 341487"/>
                <a:gd name="connsiteX36" fmla="*/ 113121 w 174595"/>
                <a:gd name="connsiteY36" fmla="*/ 178015 h 341487"/>
                <a:gd name="connsiteX37" fmla="*/ 102004 w 174595"/>
                <a:gd name="connsiteY37" fmla="*/ 184074 h 341487"/>
                <a:gd name="connsiteX38" fmla="*/ 99795 w 174595"/>
                <a:gd name="connsiteY38" fmla="*/ 183895 h 341487"/>
                <a:gd name="connsiteX39" fmla="*/ 88832 w 174595"/>
                <a:gd name="connsiteY39" fmla="*/ 172725 h 341487"/>
                <a:gd name="connsiteX40" fmla="*/ 75968 w 174595"/>
                <a:gd name="connsiteY40" fmla="*/ 170569 h 341487"/>
                <a:gd name="connsiteX41" fmla="*/ 67701 w 174595"/>
                <a:gd name="connsiteY41" fmla="*/ 220200 h 341487"/>
                <a:gd name="connsiteX42" fmla="*/ 72425 w 174595"/>
                <a:gd name="connsiteY42" fmla="*/ 224308 h 341487"/>
                <a:gd name="connsiteX43" fmla="*/ 74710 w 174595"/>
                <a:gd name="connsiteY43" fmla="*/ 234244 h 341487"/>
                <a:gd name="connsiteX44" fmla="*/ 64825 w 174595"/>
                <a:gd name="connsiteY44" fmla="*/ 244926 h 341487"/>
                <a:gd name="connsiteX45" fmla="*/ 53322 w 174595"/>
                <a:gd name="connsiteY45" fmla="*/ 251601 h 341487"/>
                <a:gd name="connsiteX46" fmla="*/ 51114 w 174595"/>
                <a:gd name="connsiteY46" fmla="*/ 251422 h 341487"/>
                <a:gd name="connsiteX47" fmla="*/ 40279 w 174595"/>
                <a:gd name="connsiteY47" fmla="*/ 240792 h 341487"/>
                <a:gd name="connsiteX48" fmla="*/ 34374 w 174595"/>
                <a:gd name="connsiteY48" fmla="*/ 227466 h 341487"/>
                <a:gd name="connsiteX49" fmla="*/ 45543 w 174595"/>
                <a:gd name="connsiteY49" fmla="*/ 216503 h 341487"/>
                <a:gd name="connsiteX50" fmla="*/ 53810 w 174595"/>
                <a:gd name="connsiteY50" fmla="*/ 166871 h 341487"/>
                <a:gd name="connsiteX51" fmla="*/ 40921 w 174595"/>
                <a:gd name="connsiteY51" fmla="*/ 164715 h 341487"/>
                <a:gd name="connsiteX52" fmla="*/ 37429 w 174595"/>
                <a:gd name="connsiteY52" fmla="*/ 168977 h 341487"/>
                <a:gd name="connsiteX53" fmla="*/ 37532 w 174595"/>
                <a:gd name="connsiteY53" fmla="*/ 186025 h 341487"/>
                <a:gd name="connsiteX54" fmla="*/ 15373 w 174595"/>
                <a:gd name="connsiteY54" fmla="*/ 245594 h 341487"/>
                <a:gd name="connsiteX55" fmla="*/ 8852 w 174595"/>
                <a:gd name="connsiteY55" fmla="*/ 251987 h 341487"/>
                <a:gd name="connsiteX56" fmla="*/ 8749 w 174595"/>
                <a:gd name="connsiteY56" fmla="*/ 284903 h 341487"/>
                <a:gd name="connsiteX57" fmla="*/ 59459 w 174595"/>
                <a:gd name="connsiteY57" fmla="*/ 335356 h 341487"/>
                <a:gd name="connsiteX58" fmla="*/ 91990 w 174595"/>
                <a:gd name="connsiteY58" fmla="*/ 335484 h 341487"/>
                <a:gd name="connsiteX59" fmla="*/ 151327 w 174595"/>
                <a:gd name="connsiteY59" fmla="*/ 277431 h 341487"/>
                <a:gd name="connsiteX60" fmla="*/ 171328 w 174595"/>
                <a:gd name="connsiteY60" fmla="*/ 234784 h 341487"/>
                <a:gd name="connsiteX61" fmla="*/ 172458 w 174595"/>
                <a:gd name="connsiteY61" fmla="*/ 157551 h 3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595" h="341487">
                  <a:moveTo>
                    <a:pt x="172458" y="157551"/>
                  </a:moveTo>
                  <a:cubicBezTo>
                    <a:pt x="172458" y="157551"/>
                    <a:pt x="172432" y="151491"/>
                    <a:pt x="172355" y="142120"/>
                  </a:cubicBezTo>
                  <a:cubicBezTo>
                    <a:pt x="172432" y="141247"/>
                    <a:pt x="172484" y="140349"/>
                    <a:pt x="172484" y="139450"/>
                  </a:cubicBezTo>
                  <a:lnTo>
                    <a:pt x="172484" y="36439"/>
                  </a:lnTo>
                  <a:cubicBezTo>
                    <a:pt x="172484" y="19313"/>
                    <a:pt x="160031" y="4293"/>
                    <a:pt x="143034" y="2187"/>
                  </a:cubicBezTo>
                  <a:cubicBezTo>
                    <a:pt x="136204" y="1340"/>
                    <a:pt x="129759" y="2598"/>
                    <a:pt x="124162" y="5319"/>
                  </a:cubicBezTo>
                  <a:cubicBezTo>
                    <a:pt x="123623" y="5576"/>
                    <a:pt x="123084" y="5858"/>
                    <a:pt x="122570" y="6167"/>
                  </a:cubicBezTo>
                  <a:cubicBezTo>
                    <a:pt x="122339" y="6295"/>
                    <a:pt x="122108" y="6423"/>
                    <a:pt x="121902" y="6552"/>
                  </a:cubicBezTo>
                  <a:cubicBezTo>
                    <a:pt x="121466" y="6809"/>
                    <a:pt x="121029" y="7065"/>
                    <a:pt x="120618" y="7348"/>
                  </a:cubicBezTo>
                  <a:cubicBezTo>
                    <a:pt x="119746" y="7913"/>
                    <a:pt x="118924" y="8529"/>
                    <a:pt x="118077" y="9119"/>
                  </a:cubicBezTo>
                  <a:cubicBezTo>
                    <a:pt x="115997" y="10609"/>
                    <a:pt x="114174" y="12406"/>
                    <a:pt x="112685" y="14460"/>
                  </a:cubicBezTo>
                  <a:cubicBezTo>
                    <a:pt x="112146" y="15128"/>
                    <a:pt x="111606" y="15847"/>
                    <a:pt x="111119" y="16565"/>
                  </a:cubicBezTo>
                  <a:cubicBezTo>
                    <a:pt x="111093" y="16591"/>
                    <a:pt x="111067" y="16616"/>
                    <a:pt x="111067" y="16668"/>
                  </a:cubicBezTo>
                  <a:cubicBezTo>
                    <a:pt x="110579" y="17361"/>
                    <a:pt x="110143" y="18080"/>
                    <a:pt x="109706" y="18799"/>
                  </a:cubicBezTo>
                  <a:cubicBezTo>
                    <a:pt x="106831" y="23754"/>
                    <a:pt x="105187" y="29480"/>
                    <a:pt x="105187" y="35617"/>
                  </a:cubicBezTo>
                  <a:lnTo>
                    <a:pt x="105187" y="90974"/>
                  </a:lnTo>
                  <a:lnTo>
                    <a:pt x="105187" y="136394"/>
                  </a:lnTo>
                  <a:cubicBezTo>
                    <a:pt x="105187" y="138140"/>
                    <a:pt x="103775" y="139578"/>
                    <a:pt x="102029" y="139578"/>
                  </a:cubicBezTo>
                  <a:cubicBezTo>
                    <a:pt x="101619" y="139578"/>
                    <a:pt x="101156" y="139578"/>
                    <a:pt x="100694" y="139578"/>
                  </a:cubicBezTo>
                  <a:cubicBezTo>
                    <a:pt x="98666" y="139578"/>
                    <a:pt x="96997" y="137909"/>
                    <a:pt x="96997" y="135881"/>
                  </a:cubicBezTo>
                  <a:lnTo>
                    <a:pt x="96997" y="123043"/>
                  </a:lnTo>
                  <a:lnTo>
                    <a:pt x="96817" y="94311"/>
                  </a:lnTo>
                  <a:cubicBezTo>
                    <a:pt x="95533" y="94748"/>
                    <a:pt x="94198" y="95005"/>
                    <a:pt x="92812" y="95005"/>
                  </a:cubicBezTo>
                  <a:cubicBezTo>
                    <a:pt x="92144" y="95005"/>
                    <a:pt x="91477" y="94953"/>
                    <a:pt x="90809" y="94851"/>
                  </a:cubicBezTo>
                  <a:cubicBezTo>
                    <a:pt x="90296" y="94774"/>
                    <a:pt x="89782" y="94646"/>
                    <a:pt x="89294" y="94491"/>
                  </a:cubicBezTo>
                  <a:cubicBezTo>
                    <a:pt x="89371" y="95467"/>
                    <a:pt x="89320" y="96468"/>
                    <a:pt x="89166" y="97469"/>
                  </a:cubicBezTo>
                  <a:cubicBezTo>
                    <a:pt x="88498" y="101449"/>
                    <a:pt x="85982" y="104659"/>
                    <a:pt x="82618" y="106405"/>
                  </a:cubicBezTo>
                  <a:cubicBezTo>
                    <a:pt x="84672" y="108305"/>
                    <a:pt x="86136" y="110847"/>
                    <a:pt x="86675" y="113645"/>
                  </a:cubicBezTo>
                  <a:cubicBezTo>
                    <a:pt x="91015" y="116470"/>
                    <a:pt x="93454" y="121656"/>
                    <a:pt x="92581" y="126971"/>
                  </a:cubicBezTo>
                  <a:cubicBezTo>
                    <a:pt x="91605" y="132748"/>
                    <a:pt x="87060" y="137113"/>
                    <a:pt x="81412" y="137935"/>
                  </a:cubicBezTo>
                  <a:lnTo>
                    <a:pt x="79666" y="148410"/>
                  </a:lnTo>
                  <a:lnTo>
                    <a:pt x="92555" y="150567"/>
                  </a:lnTo>
                  <a:cubicBezTo>
                    <a:pt x="94789" y="146253"/>
                    <a:pt x="99256" y="143378"/>
                    <a:pt x="104366" y="143378"/>
                  </a:cubicBezTo>
                  <a:cubicBezTo>
                    <a:pt x="105111" y="143378"/>
                    <a:pt x="105855" y="143429"/>
                    <a:pt x="106574" y="143558"/>
                  </a:cubicBezTo>
                  <a:cubicBezTo>
                    <a:pt x="111889" y="144456"/>
                    <a:pt x="115997" y="148436"/>
                    <a:pt x="117255" y="153468"/>
                  </a:cubicBezTo>
                  <a:cubicBezTo>
                    <a:pt x="121954" y="156165"/>
                    <a:pt x="124701" y="161608"/>
                    <a:pt x="123751" y="167180"/>
                  </a:cubicBezTo>
                  <a:cubicBezTo>
                    <a:pt x="122801" y="172751"/>
                    <a:pt x="118513" y="177014"/>
                    <a:pt x="113121" y="178015"/>
                  </a:cubicBezTo>
                  <a:cubicBezTo>
                    <a:pt x="110708" y="181712"/>
                    <a:pt x="106548" y="184074"/>
                    <a:pt x="102004" y="184074"/>
                  </a:cubicBezTo>
                  <a:cubicBezTo>
                    <a:pt x="101259" y="184074"/>
                    <a:pt x="100514" y="184023"/>
                    <a:pt x="99795" y="183895"/>
                  </a:cubicBezTo>
                  <a:cubicBezTo>
                    <a:pt x="93967" y="182919"/>
                    <a:pt x="89654" y="178272"/>
                    <a:pt x="88832" y="172725"/>
                  </a:cubicBezTo>
                  <a:lnTo>
                    <a:pt x="75968" y="170569"/>
                  </a:lnTo>
                  <a:lnTo>
                    <a:pt x="67701" y="220200"/>
                  </a:lnTo>
                  <a:cubicBezTo>
                    <a:pt x="69549" y="221150"/>
                    <a:pt x="71167" y="222562"/>
                    <a:pt x="72425" y="224308"/>
                  </a:cubicBezTo>
                  <a:cubicBezTo>
                    <a:pt x="74479" y="227209"/>
                    <a:pt x="75301" y="230727"/>
                    <a:pt x="74710" y="234244"/>
                  </a:cubicBezTo>
                  <a:cubicBezTo>
                    <a:pt x="73812" y="239559"/>
                    <a:pt x="69858" y="243668"/>
                    <a:pt x="64825" y="244926"/>
                  </a:cubicBezTo>
                  <a:cubicBezTo>
                    <a:pt x="62514" y="248982"/>
                    <a:pt x="58175" y="251601"/>
                    <a:pt x="53322" y="251601"/>
                  </a:cubicBezTo>
                  <a:cubicBezTo>
                    <a:pt x="52578" y="251601"/>
                    <a:pt x="51833" y="251550"/>
                    <a:pt x="51114" y="251422"/>
                  </a:cubicBezTo>
                  <a:cubicBezTo>
                    <a:pt x="45543" y="250497"/>
                    <a:pt x="41306" y="246133"/>
                    <a:pt x="40279" y="240792"/>
                  </a:cubicBezTo>
                  <a:cubicBezTo>
                    <a:pt x="35940" y="237968"/>
                    <a:pt x="33501" y="232781"/>
                    <a:pt x="34374" y="227466"/>
                  </a:cubicBezTo>
                  <a:cubicBezTo>
                    <a:pt x="35349" y="221689"/>
                    <a:pt x="39894" y="217324"/>
                    <a:pt x="45543" y="216503"/>
                  </a:cubicBezTo>
                  <a:lnTo>
                    <a:pt x="53810" y="166871"/>
                  </a:lnTo>
                  <a:lnTo>
                    <a:pt x="40921" y="164715"/>
                  </a:lnTo>
                  <a:cubicBezTo>
                    <a:pt x="40074" y="166383"/>
                    <a:pt x="38867" y="167821"/>
                    <a:pt x="37429" y="168977"/>
                  </a:cubicBezTo>
                  <a:lnTo>
                    <a:pt x="37532" y="186025"/>
                  </a:lnTo>
                  <a:cubicBezTo>
                    <a:pt x="37686" y="210264"/>
                    <a:pt x="31575" y="229649"/>
                    <a:pt x="15373" y="245594"/>
                  </a:cubicBezTo>
                  <a:lnTo>
                    <a:pt x="8852" y="251987"/>
                  </a:lnTo>
                  <a:cubicBezTo>
                    <a:pt x="-340" y="261025"/>
                    <a:pt x="-392" y="275814"/>
                    <a:pt x="8749" y="284903"/>
                  </a:cubicBezTo>
                  <a:lnTo>
                    <a:pt x="59459" y="335356"/>
                  </a:lnTo>
                  <a:cubicBezTo>
                    <a:pt x="68445" y="344291"/>
                    <a:pt x="82927" y="344342"/>
                    <a:pt x="91990" y="335484"/>
                  </a:cubicBezTo>
                  <a:lnTo>
                    <a:pt x="151327" y="277431"/>
                  </a:lnTo>
                  <a:cubicBezTo>
                    <a:pt x="151532" y="277226"/>
                    <a:pt x="168042" y="256557"/>
                    <a:pt x="171328" y="234784"/>
                  </a:cubicBezTo>
                  <a:cubicBezTo>
                    <a:pt x="173845" y="217941"/>
                    <a:pt x="172509" y="164741"/>
                    <a:pt x="172458" y="157551"/>
                  </a:cubicBezTo>
                  <a:close/>
                </a:path>
              </a:pathLst>
            </a:custGeom>
            <a:solidFill>
              <a:srgbClr val="0C244C"/>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AU"/>
            </a:p>
          </p:txBody>
        </p:sp>
        <p:sp>
          <p:nvSpPr>
            <p:cNvPr id="6" name="Freeform: Shape 5">
              <a:extLst>
                <a:ext uri="{FF2B5EF4-FFF2-40B4-BE49-F238E27FC236}">
                  <a16:creationId xmlns:a16="http://schemas.microsoft.com/office/drawing/2014/main" id="{8AA81500-3CE9-63E7-CED8-303C52BBE01B}"/>
                </a:ext>
              </a:extLst>
            </p:cNvPr>
            <p:cNvSpPr/>
            <p:nvPr/>
          </p:nvSpPr>
          <p:spPr>
            <a:xfrm>
              <a:off x="4669881" y="1401197"/>
              <a:ext cx="174595" cy="485272"/>
            </a:xfrm>
            <a:custGeom>
              <a:avLst/>
              <a:gdLst>
                <a:gd name="connsiteX0" fmla="*/ 165998 w 174595"/>
                <a:gd name="connsiteY0" fmla="*/ 395313 h 485272"/>
                <a:gd name="connsiteX1" fmla="*/ 159476 w 174595"/>
                <a:gd name="connsiteY1" fmla="*/ 388920 h 485272"/>
                <a:gd name="connsiteX2" fmla="*/ 137318 w 174595"/>
                <a:gd name="connsiteY2" fmla="*/ 329351 h 485272"/>
                <a:gd name="connsiteX3" fmla="*/ 138063 w 174595"/>
                <a:gd name="connsiteY3" fmla="*/ 210986 h 485272"/>
                <a:gd name="connsiteX4" fmla="*/ 138499 w 174595"/>
                <a:gd name="connsiteY4" fmla="*/ 205671 h 485272"/>
                <a:gd name="connsiteX5" fmla="*/ 138499 w 174595"/>
                <a:gd name="connsiteY5" fmla="*/ 183411 h 485272"/>
                <a:gd name="connsiteX6" fmla="*/ 136291 w 174595"/>
                <a:gd name="connsiteY6" fmla="*/ 171959 h 485272"/>
                <a:gd name="connsiteX7" fmla="*/ 63500 w 174595"/>
                <a:gd name="connsiteY7" fmla="*/ 20215 h 485272"/>
                <a:gd name="connsiteX8" fmla="*/ 26809 w 174595"/>
                <a:gd name="connsiteY8" fmla="*/ 3115 h 485272"/>
                <a:gd name="connsiteX9" fmla="*/ 26809 w 174595"/>
                <a:gd name="connsiteY9" fmla="*/ 3115 h 485272"/>
                <a:gd name="connsiteX10" fmla="*/ 6834 w 174595"/>
                <a:gd name="connsiteY10" fmla="*/ 44761 h 485272"/>
                <a:gd name="connsiteX11" fmla="*/ 49173 w 174595"/>
                <a:gd name="connsiteY11" fmla="*/ 137836 h 485272"/>
                <a:gd name="connsiteX12" fmla="*/ 77802 w 174595"/>
                <a:gd name="connsiteY12" fmla="*/ 178892 h 485272"/>
                <a:gd name="connsiteX13" fmla="*/ 77802 w 174595"/>
                <a:gd name="connsiteY13" fmla="*/ 229627 h 485272"/>
                <a:gd name="connsiteX14" fmla="*/ 78033 w 174595"/>
                <a:gd name="connsiteY14" fmla="*/ 229832 h 485272"/>
                <a:gd name="connsiteX15" fmla="*/ 77802 w 174595"/>
                <a:gd name="connsiteY15" fmla="*/ 266343 h 485272"/>
                <a:gd name="connsiteX16" fmla="*/ 77802 w 174595"/>
                <a:gd name="connsiteY16" fmla="*/ 282750 h 485272"/>
                <a:gd name="connsiteX17" fmla="*/ 77339 w 174595"/>
                <a:gd name="connsiteY17" fmla="*/ 283212 h 485272"/>
                <a:gd name="connsiteX18" fmla="*/ 69585 w 174595"/>
                <a:gd name="connsiteY18" fmla="*/ 283212 h 485272"/>
                <a:gd name="connsiteX19" fmla="*/ 69611 w 174595"/>
                <a:gd name="connsiteY19" fmla="*/ 282750 h 485272"/>
                <a:gd name="connsiteX20" fmla="*/ 69611 w 174595"/>
                <a:gd name="connsiteY20" fmla="*/ 281697 h 485272"/>
                <a:gd name="connsiteX21" fmla="*/ 69611 w 174595"/>
                <a:gd name="connsiteY21" fmla="*/ 234274 h 485272"/>
                <a:gd name="connsiteX22" fmla="*/ 69611 w 174595"/>
                <a:gd name="connsiteY22" fmla="*/ 178917 h 485272"/>
                <a:gd name="connsiteX23" fmla="*/ 65092 w 174595"/>
                <a:gd name="connsiteY23" fmla="*/ 162100 h 485272"/>
                <a:gd name="connsiteX24" fmla="*/ 63731 w 174595"/>
                <a:gd name="connsiteY24" fmla="*/ 159968 h 485272"/>
                <a:gd name="connsiteX25" fmla="*/ 63680 w 174595"/>
                <a:gd name="connsiteY25" fmla="*/ 159865 h 485272"/>
                <a:gd name="connsiteX26" fmla="*/ 62114 w 174595"/>
                <a:gd name="connsiteY26" fmla="*/ 157760 h 485272"/>
                <a:gd name="connsiteX27" fmla="*/ 62114 w 174595"/>
                <a:gd name="connsiteY27" fmla="*/ 157760 h 485272"/>
                <a:gd name="connsiteX28" fmla="*/ 56773 w 174595"/>
                <a:gd name="connsiteY28" fmla="*/ 152471 h 485272"/>
                <a:gd name="connsiteX29" fmla="*/ 54154 w 174595"/>
                <a:gd name="connsiteY29" fmla="*/ 150648 h 485272"/>
                <a:gd name="connsiteX30" fmla="*/ 52870 w 174595"/>
                <a:gd name="connsiteY30" fmla="*/ 149852 h 485272"/>
                <a:gd name="connsiteX31" fmla="*/ 52203 w 174595"/>
                <a:gd name="connsiteY31" fmla="*/ 149467 h 485272"/>
                <a:gd name="connsiteX32" fmla="*/ 50611 w 174595"/>
                <a:gd name="connsiteY32" fmla="*/ 148620 h 485272"/>
                <a:gd name="connsiteX33" fmla="*/ 31739 w 174595"/>
                <a:gd name="connsiteY33" fmla="*/ 145487 h 485272"/>
                <a:gd name="connsiteX34" fmla="*/ 2289 w 174595"/>
                <a:gd name="connsiteY34" fmla="*/ 179739 h 485272"/>
                <a:gd name="connsiteX35" fmla="*/ 2289 w 174595"/>
                <a:gd name="connsiteY35" fmla="*/ 282750 h 485272"/>
                <a:gd name="connsiteX36" fmla="*/ 2417 w 174595"/>
                <a:gd name="connsiteY36" fmla="*/ 285420 h 485272"/>
                <a:gd name="connsiteX37" fmla="*/ 2315 w 174595"/>
                <a:gd name="connsiteY37" fmla="*/ 300852 h 485272"/>
                <a:gd name="connsiteX38" fmla="*/ 3521 w 174595"/>
                <a:gd name="connsiteY38" fmla="*/ 378084 h 485272"/>
                <a:gd name="connsiteX39" fmla="*/ 23523 w 174595"/>
                <a:gd name="connsiteY39" fmla="*/ 420732 h 485272"/>
                <a:gd name="connsiteX40" fmla="*/ 82860 w 174595"/>
                <a:gd name="connsiteY40" fmla="*/ 478785 h 485272"/>
                <a:gd name="connsiteX41" fmla="*/ 115391 w 174595"/>
                <a:gd name="connsiteY41" fmla="*/ 478656 h 485272"/>
                <a:gd name="connsiteX42" fmla="*/ 166101 w 174595"/>
                <a:gd name="connsiteY42" fmla="*/ 428203 h 485272"/>
                <a:gd name="connsiteX43" fmla="*/ 165998 w 174595"/>
                <a:gd name="connsiteY43" fmla="*/ 395313 h 48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4595" h="485272">
                  <a:moveTo>
                    <a:pt x="165998" y="395313"/>
                  </a:moveTo>
                  <a:lnTo>
                    <a:pt x="159476" y="388920"/>
                  </a:lnTo>
                  <a:cubicBezTo>
                    <a:pt x="143249" y="373000"/>
                    <a:pt x="137164" y="353615"/>
                    <a:pt x="137318" y="329351"/>
                  </a:cubicBezTo>
                  <a:lnTo>
                    <a:pt x="138063" y="210986"/>
                  </a:lnTo>
                  <a:cubicBezTo>
                    <a:pt x="138319" y="209241"/>
                    <a:pt x="138499" y="207494"/>
                    <a:pt x="138499" y="205671"/>
                  </a:cubicBezTo>
                  <a:lnTo>
                    <a:pt x="138499" y="183411"/>
                  </a:lnTo>
                  <a:cubicBezTo>
                    <a:pt x="138499" y="179482"/>
                    <a:pt x="137754" y="175605"/>
                    <a:pt x="136291" y="171959"/>
                  </a:cubicBezTo>
                  <a:lnTo>
                    <a:pt x="63500" y="20215"/>
                  </a:lnTo>
                  <a:cubicBezTo>
                    <a:pt x="57235" y="6171"/>
                    <a:pt x="41599" y="-1096"/>
                    <a:pt x="26809" y="3115"/>
                  </a:cubicBezTo>
                  <a:lnTo>
                    <a:pt x="26809" y="3115"/>
                  </a:lnTo>
                  <a:cubicBezTo>
                    <a:pt x="9016" y="8199"/>
                    <a:pt x="-356" y="27712"/>
                    <a:pt x="6834" y="44761"/>
                  </a:cubicBezTo>
                  <a:lnTo>
                    <a:pt x="49173" y="137836"/>
                  </a:lnTo>
                  <a:cubicBezTo>
                    <a:pt x="67377" y="142072"/>
                    <a:pt x="77802" y="167158"/>
                    <a:pt x="77802" y="178892"/>
                  </a:cubicBezTo>
                  <a:lnTo>
                    <a:pt x="77802" y="229627"/>
                  </a:lnTo>
                  <a:cubicBezTo>
                    <a:pt x="77879" y="229704"/>
                    <a:pt x="77955" y="229755"/>
                    <a:pt x="78033" y="229832"/>
                  </a:cubicBezTo>
                  <a:lnTo>
                    <a:pt x="77802" y="266343"/>
                  </a:lnTo>
                  <a:lnTo>
                    <a:pt x="77802" y="282750"/>
                  </a:lnTo>
                  <a:cubicBezTo>
                    <a:pt x="77622" y="282930"/>
                    <a:pt x="77519" y="283033"/>
                    <a:pt x="77339" y="283212"/>
                  </a:cubicBezTo>
                  <a:lnTo>
                    <a:pt x="69585" y="283212"/>
                  </a:lnTo>
                  <a:cubicBezTo>
                    <a:pt x="69585" y="283058"/>
                    <a:pt x="69611" y="282904"/>
                    <a:pt x="69611" y="282750"/>
                  </a:cubicBezTo>
                  <a:lnTo>
                    <a:pt x="69611" y="281697"/>
                  </a:lnTo>
                  <a:lnTo>
                    <a:pt x="69611" y="234274"/>
                  </a:lnTo>
                  <a:lnTo>
                    <a:pt x="69611" y="178917"/>
                  </a:lnTo>
                  <a:cubicBezTo>
                    <a:pt x="69611" y="172780"/>
                    <a:pt x="67942" y="167055"/>
                    <a:pt x="65092" y="162100"/>
                  </a:cubicBezTo>
                  <a:cubicBezTo>
                    <a:pt x="64656" y="161355"/>
                    <a:pt x="64219" y="160662"/>
                    <a:pt x="63731" y="159968"/>
                  </a:cubicBezTo>
                  <a:cubicBezTo>
                    <a:pt x="63706" y="159943"/>
                    <a:pt x="63680" y="159917"/>
                    <a:pt x="63680" y="159865"/>
                  </a:cubicBezTo>
                  <a:cubicBezTo>
                    <a:pt x="63192" y="159147"/>
                    <a:pt x="62653" y="158454"/>
                    <a:pt x="62114" y="157760"/>
                  </a:cubicBezTo>
                  <a:lnTo>
                    <a:pt x="62114" y="157760"/>
                  </a:lnTo>
                  <a:cubicBezTo>
                    <a:pt x="60624" y="155732"/>
                    <a:pt x="58827" y="153935"/>
                    <a:pt x="56773" y="152471"/>
                  </a:cubicBezTo>
                  <a:cubicBezTo>
                    <a:pt x="55900" y="151855"/>
                    <a:pt x="55053" y="151213"/>
                    <a:pt x="54154" y="150648"/>
                  </a:cubicBezTo>
                  <a:cubicBezTo>
                    <a:pt x="53743" y="150366"/>
                    <a:pt x="53307" y="150109"/>
                    <a:pt x="52870" y="149852"/>
                  </a:cubicBezTo>
                  <a:cubicBezTo>
                    <a:pt x="52639" y="149724"/>
                    <a:pt x="52434" y="149595"/>
                    <a:pt x="52203" y="149467"/>
                  </a:cubicBezTo>
                  <a:cubicBezTo>
                    <a:pt x="51663" y="149185"/>
                    <a:pt x="51150" y="148902"/>
                    <a:pt x="50611" y="148620"/>
                  </a:cubicBezTo>
                  <a:cubicBezTo>
                    <a:pt x="45014" y="145898"/>
                    <a:pt x="38569" y="144640"/>
                    <a:pt x="31739" y="145487"/>
                  </a:cubicBezTo>
                  <a:cubicBezTo>
                    <a:pt x="14742" y="147593"/>
                    <a:pt x="2289" y="162613"/>
                    <a:pt x="2289" y="179739"/>
                  </a:cubicBezTo>
                  <a:lnTo>
                    <a:pt x="2289" y="282750"/>
                  </a:lnTo>
                  <a:cubicBezTo>
                    <a:pt x="2289" y="283649"/>
                    <a:pt x="2366" y="284521"/>
                    <a:pt x="2417" y="285420"/>
                  </a:cubicBezTo>
                  <a:cubicBezTo>
                    <a:pt x="2366" y="294792"/>
                    <a:pt x="2315" y="300852"/>
                    <a:pt x="2315" y="300852"/>
                  </a:cubicBezTo>
                  <a:cubicBezTo>
                    <a:pt x="2263" y="308041"/>
                    <a:pt x="928" y="361241"/>
                    <a:pt x="3521" y="378084"/>
                  </a:cubicBezTo>
                  <a:cubicBezTo>
                    <a:pt x="6834" y="399857"/>
                    <a:pt x="23318" y="420526"/>
                    <a:pt x="23523" y="420732"/>
                  </a:cubicBezTo>
                  <a:lnTo>
                    <a:pt x="82860" y="478785"/>
                  </a:lnTo>
                  <a:cubicBezTo>
                    <a:pt x="91923" y="487643"/>
                    <a:pt x="106404" y="487591"/>
                    <a:pt x="115391" y="478656"/>
                  </a:cubicBezTo>
                  <a:lnTo>
                    <a:pt x="166101" y="428203"/>
                  </a:lnTo>
                  <a:cubicBezTo>
                    <a:pt x="175241" y="419140"/>
                    <a:pt x="175190" y="404351"/>
                    <a:pt x="165998" y="395313"/>
                  </a:cubicBezTo>
                  <a:close/>
                </a:path>
              </a:pathLst>
            </a:custGeom>
            <a:solidFill>
              <a:srgbClr val="0C244C"/>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AU"/>
            </a:p>
          </p:txBody>
        </p:sp>
        <p:sp>
          <p:nvSpPr>
            <p:cNvPr id="7" name="Freeform: Shape 6">
              <a:extLst>
                <a:ext uri="{FF2B5EF4-FFF2-40B4-BE49-F238E27FC236}">
                  <a16:creationId xmlns:a16="http://schemas.microsoft.com/office/drawing/2014/main" id="{51EB9438-F0D0-3726-8319-29E76B74BB24}"/>
                </a:ext>
              </a:extLst>
            </p:cNvPr>
            <p:cNvSpPr/>
            <p:nvPr/>
          </p:nvSpPr>
          <p:spPr>
            <a:xfrm>
              <a:off x="4504111" y="1650505"/>
              <a:ext cx="107838" cy="141217"/>
            </a:xfrm>
            <a:custGeom>
              <a:avLst/>
              <a:gdLst>
                <a:gd name="connsiteX0" fmla="*/ 2040 w 107838"/>
                <a:gd name="connsiteY0" fmla="*/ 42967 h 141216"/>
                <a:gd name="connsiteX1" fmla="*/ 10924 w 107838"/>
                <a:gd name="connsiteY1" fmla="*/ 36215 h 141216"/>
                <a:gd name="connsiteX2" fmla="*/ 20090 w 107838"/>
                <a:gd name="connsiteY2" fmla="*/ 30437 h 141216"/>
                <a:gd name="connsiteX3" fmla="*/ 26791 w 107838"/>
                <a:gd name="connsiteY3" fmla="*/ 39860 h 141216"/>
                <a:gd name="connsiteX4" fmla="*/ 26509 w 107838"/>
                <a:gd name="connsiteY4" fmla="*/ 40861 h 141216"/>
                <a:gd name="connsiteX5" fmla="*/ 48975 w 107838"/>
                <a:gd name="connsiteY5" fmla="*/ 44611 h 141216"/>
                <a:gd name="connsiteX6" fmla="*/ 52339 w 107838"/>
                <a:gd name="connsiteY6" fmla="*/ 24506 h 141216"/>
                <a:gd name="connsiteX7" fmla="*/ 51286 w 107838"/>
                <a:gd name="connsiteY7" fmla="*/ 24429 h 141216"/>
                <a:gd name="connsiteX8" fmla="*/ 44585 w 107838"/>
                <a:gd name="connsiteY8" fmla="*/ 15006 h 141216"/>
                <a:gd name="connsiteX9" fmla="*/ 53006 w 107838"/>
                <a:gd name="connsiteY9" fmla="*/ 8228 h 141216"/>
                <a:gd name="connsiteX10" fmla="*/ 62275 w 107838"/>
                <a:gd name="connsiteY10" fmla="*/ 2040 h 141216"/>
                <a:gd name="connsiteX11" fmla="*/ 69028 w 107838"/>
                <a:gd name="connsiteY11" fmla="*/ 10924 h 141216"/>
                <a:gd name="connsiteX12" fmla="*/ 74805 w 107838"/>
                <a:gd name="connsiteY12" fmla="*/ 20090 h 141216"/>
                <a:gd name="connsiteX13" fmla="*/ 65382 w 107838"/>
                <a:gd name="connsiteY13" fmla="*/ 26791 h 141216"/>
                <a:gd name="connsiteX14" fmla="*/ 64381 w 107838"/>
                <a:gd name="connsiteY14" fmla="*/ 26509 h 141216"/>
                <a:gd name="connsiteX15" fmla="*/ 61043 w 107838"/>
                <a:gd name="connsiteY15" fmla="*/ 46588 h 141216"/>
                <a:gd name="connsiteX16" fmla="*/ 83535 w 107838"/>
                <a:gd name="connsiteY16" fmla="*/ 50336 h 141216"/>
                <a:gd name="connsiteX17" fmla="*/ 83612 w 107838"/>
                <a:gd name="connsiteY17" fmla="*/ 49283 h 141216"/>
                <a:gd name="connsiteX18" fmla="*/ 93035 w 107838"/>
                <a:gd name="connsiteY18" fmla="*/ 42582 h 141216"/>
                <a:gd name="connsiteX19" fmla="*/ 99813 w 107838"/>
                <a:gd name="connsiteY19" fmla="*/ 51004 h 141216"/>
                <a:gd name="connsiteX20" fmla="*/ 106001 w 107838"/>
                <a:gd name="connsiteY20" fmla="*/ 60272 h 141216"/>
                <a:gd name="connsiteX21" fmla="*/ 97117 w 107838"/>
                <a:gd name="connsiteY21" fmla="*/ 67025 h 141216"/>
                <a:gd name="connsiteX22" fmla="*/ 87951 w 107838"/>
                <a:gd name="connsiteY22" fmla="*/ 72803 h 141216"/>
                <a:gd name="connsiteX23" fmla="*/ 81250 w 107838"/>
                <a:gd name="connsiteY23" fmla="*/ 63379 h 141216"/>
                <a:gd name="connsiteX24" fmla="*/ 81532 w 107838"/>
                <a:gd name="connsiteY24" fmla="*/ 62378 h 141216"/>
                <a:gd name="connsiteX25" fmla="*/ 59066 w 107838"/>
                <a:gd name="connsiteY25" fmla="*/ 58629 h 141216"/>
                <a:gd name="connsiteX26" fmla="*/ 49181 w 107838"/>
                <a:gd name="connsiteY26" fmla="*/ 117864 h 141216"/>
                <a:gd name="connsiteX27" fmla="*/ 50233 w 107838"/>
                <a:gd name="connsiteY27" fmla="*/ 117940 h 141216"/>
                <a:gd name="connsiteX28" fmla="*/ 56935 w 107838"/>
                <a:gd name="connsiteY28" fmla="*/ 127364 h 141216"/>
                <a:gd name="connsiteX29" fmla="*/ 48513 w 107838"/>
                <a:gd name="connsiteY29" fmla="*/ 134142 h 141216"/>
                <a:gd name="connsiteX30" fmla="*/ 39244 w 107838"/>
                <a:gd name="connsiteY30" fmla="*/ 140330 h 141216"/>
                <a:gd name="connsiteX31" fmla="*/ 32491 w 107838"/>
                <a:gd name="connsiteY31" fmla="*/ 131446 h 141216"/>
                <a:gd name="connsiteX32" fmla="*/ 26714 w 107838"/>
                <a:gd name="connsiteY32" fmla="*/ 122280 h 141216"/>
                <a:gd name="connsiteX33" fmla="*/ 36137 w 107838"/>
                <a:gd name="connsiteY33" fmla="*/ 115578 h 141216"/>
                <a:gd name="connsiteX34" fmla="*/ 37139 w 107838"/>
                <a:gd name="connsiteY34" fmla="*/ 115861 h 141216"/>
                <a:gd name="connsiteX35" fmla="*/ 47024 w 107838"/>
                <a:gd name="connsiteY35" fmla="*/ 56627 h 141216"/>
                <a:gd name="connsiteX36" fmla="*/ 24532 w 107838"/>
                <a:gd name="connsiteY36" fmla="*/ 52878 h 141216"/>
                <a:gd name="connsiteX37" fmla="*/ 24455 w 107838"/>
                <a:gd name="connsiteY37" fmla="*/ 53931 h 141216"/>
                <a:gd name="connsiteX38" fmla="*/ 15032 w 107838"/>
                <a:gd name="connsiteY38" fmla="*/ 60632 h 141216"/>
                <a:gd name="connsiteX39" fmla="*/ 8253 w 107838"/>
                <a:gd name="connsiteY39" fmla="*/ 52211 h 141216"/>
                <a:gd name="connsiteX40" fmla="*/ 2040 w 107838"/>
                <a:gd name="connsiteY40" fmla="*/ 42967 h 14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7838" h="141216">
                  <a:moveTo>
                    <a:pt x="2040" y="42967"/>
                  </a:moveTo>
                  <a:cubicBezTo>
                    <a:pt x="2759" y="38705"/>
                    <a:pt x="6662" y="35803"/>
                    <a:pt x="10924" y="36215"/>
                  </a:cubicBezTo>
                  <a:cubicBezTo>
                    <a:pt x="12079" y="32286"/>
                    <a:pt x="15956" y="29744"/>
                    <a:pt x="20090" y="30437"/>
                  </a:cubicBezTo>
                  <a:cubicBezTo>
                    <a:pt x="24532" y="31182"/>
                    <a:pt x="27536" y="35393"/>
                    <a:pt x="26791" y="39860"/>
                  </a:cubicBezTo>
                  <a:cubicBezTo>
                    <a:pt x="26740" y="40219"/>
                    <a:pt x="26612" y="40528"/>
                    <a:pt x="26509" y="40861"/>
                  </a:cubicBezTo>
                  <a:lnTo>
                    <a:pt x="48975" y="44611"/>
                  </a:lnTo>
                  <a:lnTo>
                    <a:pt x="52339" y="24506"/>
                  </a:lnTo>
                  <a:cubicBezTo>
                    <a:pt x="51979" y="24481"/>
                    <a:pt x="51646" y="24506"/>
                    <a:pt x="51286" y="24429"/>
                  </a:cubicBezTo>
                  <a:cubicBezTo>
                    <a:pt x="46844" y="23684"/>
                    <a:pt x="43840" y="19474"/>
                    <a:pt x="44585" y="15006"/>
                  </a:cubicBezTo>
                  <a:cubicBezTo>
                    <a:pt x="45278" y="10898"/>
                    <a:pt x="48950" y="8048"/>
                    <a:pt x="53006" y="8228"/>
                  </a:cubicBezTo>
                  <a:cubicBezTo>
                    <a:pt x="53982" y="4068"/>
                    <a:pt x="58013" y="1321"/>
                    <a:pt x="62275" y="2040"/>
                  </a:cubicBezTo>
                  <a:cubicBezTo>
                    <a:pt x="66537" y="2759"/>
                    <a:pt x="69439" y="6662"/>
                    <a:pt x="69028" y="10924"/>
                  </a:cubicBezTo>
                  <a:cubicBezTo>
                    <a:pt x="72956" y="12079"/>
                    <a:pt x="75498" y="15956"/>
                    <a:pt x="74805" y="20090"/>
                  </a:cubicBezTo>
                  <a:cubicBezTo>
                    <a:pt x="74061" y="24532"/>
                    <a:pt x="69850" y="27536"/>
                    <a:pt x="65382" y="26791"/>
                  </a:cubicBezTo>
                  <a:cubicBezTo>
                    <a:pt x="65023" y="26740"/>
                    <a:pt x="64714" y="26612"/>
                    <a:pt x="64381" y="26509"/>
                  </a:cubicBezTo>
                  <a:lnTo>
                    <a:pt x="61043" y="46588"/>
                  </a:lnTo>
                  <a:lnTo>
                    <a:pt x="83535" y="50336"/>
                  </a:lnTo>
                  <a:cubicBezTo>
                    <a:pt x="83560" y="49976"/>
                    <a:pt x="83535" y="49643"/>
                    <a:pt x="83612" y="49283"/>
                  </a:cubicBezTo>
                  <a:cubicBezTo>
                    <a:pt x="84357" y="44841"/>
                    <a:pt x="88567" y="41837"/>
                    <a:pt x="93035" y="42582"/>
                  </a:cubicBezTo>
                  <a:cubicBezTo>
                    <a:pt x="97143" y="43275"/>
                    <a:pt x="99993" y="46947"/>
                    <a:pt x="99813" y="51004"/>
                  </a:cubicBezTo>
                  <a:cubicBezTo>
                    <a:pt x="103973" y="51979"/>
                    <a:pt x="106720" y="56010"/>
                    <a:pt x="106001" y="60272"/>
                  </a:cubicBezTo>
                  <a:cubicBezTo>
                    <a:pt x="105282" y="64535"/>
                    <a:pt x="101380" y="67436"/>
                    <a:pt x="97117" y="67025"/>
                  </a:cubicBezTo>
                  <a:cubicBezTo>
                    <a:pt x="95962" y="70954"/>
                    <a:pt x="92085" y="73496"/>
                    <a:pt x="87951" y="72803"/>
                  </a:cubicBezTo>
                  <a:cubicBezTo>
                    <a:pt x="83509" y="72058"/>
                    <a:pt x="80505" y="67847"/>
                    <a:pt x="81250" y="63379"/>
                  </a:cubicBezTo>
                  <a:cubicBezTo>
                    <a:pt x="81301" y="63020"/>
                    <a:pt x="81429" y="62711"/>
                    <a:pt x="81532" y="62378"/>
                  </a:cubicBezTo>
                  <a:lnTo>
                    <a:pt x="59066" y="58629"/>
                  </a:lnTo>
                  <a:lnTo>
                    <a:pt x="49181" y="117864"/>
                  </a:lnTo>
                  <a:cubicBezTo>
                    <a:pt x="49540" y="117889"/>
                    <a:pt x="49874" y="117864"/>
                    <a:pt x="50233" y="117940"/>
                  </a:cubicBezTo>
                  <a:cubicBezTo>
                    <a:pt x="54675" y="118685"/>
                    <a:pt x="57679" y="122896"/>
                    <a:pt x="56935" y="127364"/>
                  </a:cubicBezTo>
                  <a:cubicBezTo>
                    <a:pt x="56241" y="131471"/>
                    <a:pt x="52570" y="134322"/>
                    <a:pt x="48513" y="134142"/>
                  </a:cubicBezTo>
                  <a:cubicBezTo>
                    <a:pt x="47538" y="138301"/>
                    <a:pt x="43506" y="141048"/>
                    <a:pt x="39244" y="140330"/>
                  </a:cubicBezTo>
                  <a:cubicBezTo>
                    <a:pt x="34982" y="139611"/>
                    <a:pt x="32081" y="135708"/>
                    <a:pt x="32491" y="131446"/>
                  </a:cubicBezTo>
                  <a:cubicBezTo>
                    <a:pt x="28563" y="130290"/>
                    <a:pt x="26021" y="126413"/>
                    <a:pt x="26714" y="122280"/>
                  </a:cubicBezTo>
                  <a:cubicBezTo>
                    <a:pt x="27459" y="117838"/>
                    <a:pt x="31670" y="114833"/>
                    <a:pt x="36137" y="115578"/>
                  </a:cubicBezTo>
                  <a:cubicBezTo>
                    <a:pt x="36471" y="115630"/>
                    <a:pt x="36805" y="115758"/>
                    <a:pt x="37139" y="115861"/>
                  </a:cubicBezTo>
                  <a:lnTo>
                    <a:pt x="47024" y="56627"/>
                  </a:lnTo>
                  <a:lnTo>
                    <a:pt x="24532" y="52878"/>
                  </a:lnTo>
                  <a:cubicBezTo>
                    <a:pt x="24506" y="53237"/>
                    <a:pt x="24532" y="53571"/>
                    <a:pt x="24455" y="53931"/>
                  </a:cubicBezTo>
                  <a:cubicBezTo>
                    <a:pt x="23710" y="58372"/>
                    <a:pt x="19499" y="61377"/>
                    <a:pt x="15032" y="60632"/>
                  </a:cubicBezTo>
                  <a:cubicBezTo>
                    <a:pt x="10924" y="59939"/>
                    <a:pt x="8074" y="56267"/>
                    <a:pt x="8253" y="52211"/>
                  </a:cubicBezTo>
                  <a:cubicBezTo>
                    <a:pt x="4068" y="51260"/>
                    <a:pt x="1321" y="47255"/>
                    <a:pt x="2040" y="42967"/>
                  </a:cubicBezTo>
                  <a:close/>
                </a:path>
              </a:pathLst>
            </a:custGeom>
            <a:solidFill>
              <a:srgbClr val="0C244C"/>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AU"/>
            </a:p>
          </p:txBody>
        </p:sp>
        <p:sp>
          <p:nvSpPr>
            <p:cNvPr id="12" name="Freeform: Shape 11">
              <a:extLst>
                <a:ext uri="{FF2B5EF4-FFF2-40B4-BE49-F238E27FC236}">
                  <a16:creationId xmlns:a16="http://schemas.microsoft.com/office/drawing/2014/main" id="{A2429A5C-D485-FE0C-9A34-68F22A834FA3}"/>
                </a:ext>
              </a:extLst>
            </p:cNvPr>
            <p:cNvSpPr/>
            <p:nvPr/>
          </p:nvSpPr>
          <p:spPr>
            <a:xfrm>
              <a:off x="4504178" y="1474681"/>
              <a:ext cx="84730" cy="172028"/>
            </a:xfrm>
            <a:custGeom>
              <a:avLst/>
              <a:gdLst>
                <a:gd name="connsiteX0" fmla="*/ 81234 w 84730"/>
                <a:gd name="connsiteY0" fmla="*/ 145359 h 172027"/>
                <a:gd name="connsiteX1" fmla="*/ 73326 w 84730"/>
                <a:gd name="connsiteY1" fmla="*/ 150160 h 172027"/>
                <a:gd name="connsiteX2" fmla="*/ 67575 w 84730"/>
                <a:gd name="connsiteY2" fmla="*/ 144948 h 172027"/>
                <a:gd name="connsiteX3" fmla="*/ 60873 w 84730"/>
                <a:gd name="connsiteY3" fmla="*/ 147464 h 172027"/>
                <a:gd name="connsiteX4" fmla="*/ 54865 w 84730"/>
                <a:gd name="connsiteY4" fmla="*/ 140763 h 172027"/>
                <a:gd name="connsiteX5" fmla="*/ 49268 w 84730"/>
                <a:gd name="connsiteY5" fmla="*/ 142201 h 172027"/>
                <a:gd name="connsiteX6" fmla="*/ 49319 w 84730"/>
                <a:gd name="connsiteY6" fmla="*/ 141687 h 172027"/>
                <a:gd name="connsiteX7" fmla="*/ 42207 w 84730"/>
                <a:gd name="connsiteY7" fmla="*/ 134370 h 172027"/>
                <a:gd name="connsiteX8" fmla="*/ 39639 w 84730"/>
                <a:gd name="connsiteY8" fmla="*/ 134832 h 172027"/>
                <a:gd name="connsiteX9" fmla="*/ 40898 w 84730"/>
                <a:gd name="connsiteY9" fmla="*/ 130878 h 172027"/>
                <a:gd name="connsiteX10" fmla="*/ 33785 w 84730"/>
                <a:gd name="connsiteY10" fmla="*/ 123560 h 172027"/>
                <a:gd name="connsiteX11" fmla="*/ 31269 w 84730"/>
                <a:gd name="connsiteY11" fmla="*/ 123997 h 172027"/>
                <a:gd name="connsiteX12" fmla="*/ 32758 w 84730"/>
                <a:gd name="connsiteY12" fmla="*/ 119735 h 172027"/>
                <a:gd name="connsiteX13" fmla="*/ 25646 w 84730"/>
                <a:gd name="connsiteY13" fmla="*/ 112417 h 172027"/>
                <a:gd name="connsiteX14" fmla="*/ 25621 w 84730"/>
                <a:gd name="connsiteY14" fmla="*/ 112417 h 172027"/>
                <a:gd name="connsiteX15" fmla="*/ 26185 w 84730"/>
                <a:gd name="connsiteY15" fmla="*/ 109695 h 172027"/>
                <a:gd name="connsiteX16" fmla="*/ 19073 w 84730"/>
                <a:gd name="connsiteY16" fmla="*/ 102378 h 172027"/>
                <a:gd name="connsiteX17" fmla="*/ 18354 w 84730"/>
                <a:gd name="connsiteY17" fmla="*/ 102429 h 172027"/>
                <a:gd name="connsiteX18" fmla="*/ 19638 w 84730"/>
                <a:gd name="connsiteY18" fmla="*/ 99656 h 172027"/>
                <a:gd name="connsiteX19" fmla="*/ 14169 w 84730"/>
                <a:gd name="connsiteY19" fmla="*/ 91054 h 172027"/>
                <a:gd name="connsiteX20" fmla="*/ 12962 w 84730"/>
                <a:gd name="connsiteY20" fmla="*/ 90900 h 172027"/>
                <a:gd name="connsiteX21" fmla="*/ 16197 w 84730"/>
                <a:gd name="connsiteY21" fmla="*/ 86356 h 172027"/>
                <a:gd name="connsiteX22" fmla="*/ 12962 w 84730"/>
                <a:gd name="connsiteY22" fmla="*/ 78679 h 172027"/>
                <a:gd name="connsiteX23" fmla="*/ 19946 w 84730"/>
                <a:gd name="connsiteY23" fmla="*/ 73030 h 172027"/>
                <a:gd name="connsiteX24" fmla="*/ 16762 w 84730"/>
                <a:gd name="connsiteY24" fmla="*/ 65404 h 172027"/>
                <a:gd name="connsiteX25" fmla="*/ 25055 w 84730"/>
                <a:gd name="connsiteY25" fmla="*/ 59884 h 172027"/>
                <a:gd name="connsiteX26" fmla="*/ 24208 w 84730"/>
                <a:gd name="connsiteY26" fmla="*/ 54646 h 172027"/>
                <a:gd name="connsiteX27" fmla="*/ 24747 w 84730"/>
                <a:gd name="connsiteY27" fmla="*/ 54826 h 172027"/>
                <a:gd name="connsiteX28" fmla="*/ 33349 w 84730"/>
                <a:gd name="connsiteY28" fmla="*/ 49357 h 172027"/>
                <a:gd name="connsiteX29" fmla="*/ 31988 w 84730"/>
                <a:gd name="connsiteY29" fmla="*/ 43400 h 172027"/>
                <a:gd name="connsiteX30" fmla="*/ 40589 w 84730"/>
                <a:gd name="connsiteY30" fmla="*/ 38471 h 172027"/>
                <a:gd name="connsiteX31" fmla="*/ 40076 w 84730"/>
                <a:gd name="connsiteY31" fmla="*/ 33079 h 172027"/>
                <a:gd name="connsiteX32" fmla="*/ 41180 w 84730"/>
                <a:gd name="connsiteY32" fmla="*/ 33541 h 172027"/>
                <a:gd name="connsiteX33" fmla="*/ 50166 w 84730"/>
                <a:gd name="connsiteY33" fmla="*/ 28688 h 172027"/>
                <a:gd name="connsiteX34" fmla="*/ 49884 w 84730"/>
                <a:gd name="connsiteY34" fmla="*/ 23861 h 172027"/>
                <a:gd name="connsiteX35" fmla="*/ 58280 w 84730"/>
                <a:gd name="connsiteY35" fmla="*/ 20883 h 172027"/>
                <a:gd name="connsiteX36" fmla="*/ 59050 w 84730"/>
                <a:gd name="connsiteY36" fmla="*/ 14926 h 172027"/>
                <a:gd name="connsiteX37" fmla="*/ 59435 w 84730"/>
                <a:gd name="connsiteY37" fmla="*/ 15234 h 172027"/>
                <a:gd name="connsiteX38" fmla="*/ 61027 w 84730"/>
                <a:gd name="connsiteY38" fmla="*/ 15953 h 172027"/>
                <a:gd name="connsiteX39" fmla="*/ 67241 w 84730"/>
                <a:gd name="connsiteY39" fmla="*/ 3115 h 172027"/>
                <a:gd name="connsiteX40" fmla="*/ 67138 w 84730"/>
                <a:gd name="connsiteY40" fmla="*/ 3038 h 172027"/>
                <a:gd name="connsiteX41" fmla="*/ 57176 w 84730"/>
                <a:gd name="connsiteY41" fmla="*/ 5298 h 172027"/>
                <a:gd name="connsiteX42" fmla="*/ 56406 w 84730"/>
                <a:gd name="connsiteY42" fmla="*/ 11255 h 172027"/>
                <a:gd name="connsiteX43" fmla="*/ 56021 w 84730"/>
                <a:gd name="connsiteY43" fmla="*/ 10972 h 172027"/>
                <a:gd name="connsiteX44" fmla="*/ 46058 w 84730"/>
                <a:gd name="connsiteY44" fmla="*/ 13231 h 172027"/>
                <a:gd name="connsiteX45" fmla="*/ 45519 w 84730"/>
                <a:gd name="connsiteY45" fmla="*/ 19856 h 172027"/>
                <a:gd name="connsiteX46" fmla="*/ 45314 w 84730"/>
                <a:gd name="connsiteY46" fmla="*/ 19778 h 172027"/>
                <a:gd name="connsiteX47" fmla="*/ 36327 w 84730"/>
                <a:gd name="connsiteY47" fmla="*/ 24632 h 172027"/>
                <a:gd name="connsiteX48" fmla="*/ 36841 w 84730"/>
                <a:gd name="connsiteY48" fmla="*/ 30023 h 172027"/>
                <a:gd name="connsiteX49" fmla="*/ 35737 w 84730"/>
                <a:gd name="connsiteY49" fmla="*/ 29561 h 172027"/>
                <a:gd name="connsiteX50" fmla="*/ 26750 w 84730"/>
                <a:gd name="connsiteY50" fmla="*/ 34414 h 172027"/>
                <a:gd name="connsiteX51" fmla="*/ 27931 w 84730"/>
                <a:gd name="connsiteY51" fmla="*/ 40832 h 172027"/>
                <a:gd name="connsiteX52" fmla="*/ 27854 w 84730"/>
                <a:gd name="connsiteY52" fmla="*/ 40807 h 172027"/>
                <a:gd name="connsiteX53" fmla="*/ 19253 w 84730"/>
                <a:gd name="connsiteY53" fmla="*/ 46276 h 172027"/>
                <a:gd name="connsiteX54" fmla="*/ 20100 w 84730"/>
                <a:gd name="connsiteY54" fmla="*/ 51514 h 172027"/>
                <a:gd name="connsiteX55" fmla="*/ 19561 w 84730"/>
                <a:gd name="connsiteY55" fmla="*/ 51334 h 172027"/>
                <a:gd name="connsiteX56" fmla="*/ 10959 w 84730"/>
                <a:gd name="connsiteY56" fmla="*/ 56829 h 172027"/>
                <a:gd name="connsiteX57" fmla="*/ 14143 w 84730"/>
                <a:gd name="connsiteY57" fmla="*/ 64455 h 172027"/>
                <a:gd name="connsiteX58" fmla="*/ 5850 w 84730"/>
                <a:gd name="connsiteY58" fmla="*/ 69975 h 172027"/>
                <a:gd name="connsiteX59" fmla="*/ 9085 w 84730"/>
                <a:gd name="connsiteY59" fmla="*/ 77652 h 172027"/>
                <a:gd name="connsiteX60" fmla="*/ 2101 w 84730"/>
                <a:gd name="connsiteY60" fmla="*/ 83300 h 172027"/>
                <a:gd name="connsiteX61" fmla="*/ 7570 w 84730"/>
                <a:gd name="connsiteY61" fmla="*/ 91902 h 172027"/>
                <a:gd name="connsiteX62" fmla="*/ 8777 w 84730"/>
                <a:gd name="connsiteY62" fmla="*/ 92056 h 172027"/>
                <a:gd name="connsiteX63" fmla="*/ 5542 w 84730"/>
                <a:gd name="connsiteY63" fmla="*/ 96601 h 172027"/>
                <a:gd name="connsiteX64" fmla="*/ 11011 w 84730"/>
                <a:gd name="connsiteY64" fmla="*/ 105202 h 172027"/>
                <a:gd name="connsiteX65" fmla="*/ 13219 w 84730"/>
                <a:gd name="connsiteY65" fmla="*/ 105305 h 172027"/>
                <a:gd name="connsiteX66" fmla="*/ 11756 w 84730"/>
                <a:gd name="connsiteY66" fmla="*/ 109541 h 172027"/>
                <a:gd name="connsiteX67" fmla="*/ 18868 w 84730"/>
                <a:gd name="connsiteY67" fmla="*/ 116859 h 172027"/>
                <a:gd name="connsiteX68" fmla="*/ 18894 w 84730"/>
                <a:gd name="connsiteY68" fmla="*/ 116859 h 172027"/>
                <a:gd name="connsiteX69" fmla="*/ 18328 w 84730"/>
                <a:gd name="connsiteY69" fmla="*/ 119581 h 172027"/>
                <a:gd name="connsiteX70" fmla="*/ 25441 w 84730"/>
                <a:gd name="connsiteY70" fmla="*/ 126898 h 172027"/>
                <a:gd name="connsiteX71" fmla="*/ 27957 w 84730"/>
                <a:gd name="connsiteY71" fmla="*/ 126461 h 172027"/>
                <a:gd name="connsiteX72" fmla="*/ 26468 w 84730"/>
                <a:gd name="connsiteY72" fmla="*/ 130723 h 172027"/>
                <a:gd name="connsiteX73" fmla="*/ 33580 w 84730"/>
                <a:gd name="connsiteY73" fmla="*/ 138041 h 172027"/>
                <a:gd name="connsiteX74" fmla="*/ 36148 w 84730"/>
                <a:gd name="connsiteY74" fmla="*/ 137579 h 172027"/>
                <a:gd name="connsiteX75" fmla="*/ 34889 w 84730"/>
                <a:gd name="connsiteY75" fmla="*/ 141533 h 172027"/>
                <a:gd name="connsiteX76" fmla="*/ 42002 w 84730"/>
                <a:gd name="connsiteY76" fmla="*/ 148851 h 172027"/>
                <a:gd name="connsiteX77" fmla="*/ 46521 w 84730"/>
                <a:gd name="connsiteY77" fmla="*/ 147310 h 172027"/>
                <a:gd name="connsiteX78" fmla="*/ 52477 w 84730"/>
                <a:gd name="connsiteY78" fmla="*/ 155039 h 172027"/>
                <a:gd name="connsiteX79" fmla="*/ 59179 w 84730"/>
                <a:gd name="connsiteY79" fmla="*/ 152522 h 172027"/>
                <a:gd name="connsiteX80" fmla="*/ 62619 w 84730"/>
                <a:gd name="connsiteY80" fmla="*/ 158273 h 172027"/>
                <a:gd name="connsiteX81" fmla="*/ 57073 w 84730"/>
                <a:gd name="connsiteY81" fmla="*/ 164128 h 172027"/>
                <a:gd name="connsiteX82" fmla="*/ 63004 w 84730"/>
                <a:gd name="connsiteY82" fmla="*/ 172447 h 172027"/>
                <a:gd name="connsiteX83" fmla="*/ 71298 w 84730"/>
                <a:gd name="connsiteY83" fmla="*/ 166516 h 172027"/>
                <a:gd name="connsiteX84" fmla="*/ 67934 w 84730"/>
                <a:gd name="connsiteY84" fmla="*/ 159172 h 172027"/>
                <a:gd name="connsiteX85" fmla="*/ 73172 w 84730"/>
                <a:gd name="connsiteY85" fmla="*/ 154499 h 172027"/>
                <a:gd name="connsiteX86" fmla="*/ 78846 w 84730"/>
                <a:gd name="connsiteY86" fmla="*/ 159660 h 172027"/>
                <a:gd name="connsiteX87" fmla="*/ 84187 w 84730"/>
                <a:gd name="connsiteY87" fmla="*/ 158376 h 172027"/>
                <a:gd name="connsiteX88" fmla="*/ 84187 w 84730"/>
                <a:gd name="connsiteY88" fmla="*/ 146669 h 172027"/>
                <a:gd name="connsiteX89" fmla="*/ 81234 w 84730"/>
                <a:gd name="connsiteY89" fmla="*/ 145359 h 1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4730" h="172027">
                  <a:moveTo>
                    <a:pt x="81234" y="145359"/>
                  </a:moveTo>
                  <a:cubicBezTo>
                    <a:pt x="77742" y="144769"/>
                    <a:pt x="74456" y="146874"/>
                    <a:pt x="73326" y="150160"/>
                  </a:cubicBezTo>
                  <a:cubicBezTo>
                    <a:pt x="72607" y="147541"/>
                    <a:pt x="70425" y="145436"/>
                    <a:pt x="67575" y="144948"/>
                  </a:cubicBezTo>
                  <a:cubicBezTo>
                    <a:pt x="64956" y="144512"/>
                    <a:pt x="62440" y="145564"/>
                    <a:pt x="60873" y="147464"/>
                  </a:cubicBezTo>
                  <a:cubicBezTo>
                    <a:pt x="60693" y="144177"/>
                    <a:pt x="58254" y="141328"/>
                    <a:pt x="54865" y="140763"/>
                  </a:cubicBezTo>
                  <a:cubicBezTo>
                    <a:pt x="52785" y="140429"/>
                    <a:pt x="50808" y="141019"/>
                    <a:pt x="49268" y="142201"/>
                  </a:cubicBezTo>
                  <a:cubicBezTo>
                    <a:pt x="49294" y="142021"/>
                    <a:pt x="49319" y="141867"/>
                    <a:pt x="49319" y="141687"/>
                  </a:cubicBezTo>
                  <a:cubicBezTo>
                    <a:pt x="49371" y="137708"/>
                    <a:pt x="46187" y="134421"/>
                    <a:pt x="42207" y="134370"/>
                  </a:cubicBezTo>
                  <a:cubicBezTo>
                    <a:pt x="41308" y="134370"/>
                    <a:pt x="40436" y="134523"/>
                    <a:pt x="39639" y="134832"/>
                  </a:cubicBezTo>
                  <a:cubicBezTo>
                    <a:pt x="40410" y="133702"/>
                    <a:pt x="40872" y="132341"/>
                    <a:pt x="40898" y="130878"/>
                  </a:cubicBezTo>
                  <a:cubicBezTo>
                    <a:pt x="40949" y="126898"/>
                    <a:pt x="37765" y="123611"/>
                    <a:pt x="33785" y="123560"/>
                  </a:cubicBezTo>
                  <a:cubicBezTo>
                    <a:pt x="32887" y="123560"/>
                    <a:pt x="32065" y="123714"/>
                    <a:pt x="31269" y="123997"/>
                  </a:cubicBezTo>
                  <a:cubicBezTo>
                    <a:pt x="32168" y="122816"/>
                    <a:pt x="32733" y="121352"/>
                    <a:pt x="32758" y="119735"/>
                  </a:cubicBezTo>
                  <a:cubicBezTo>
                    <a:pt x="32810" y="115755"/>
                    <a:pt x="29626" y="112468"/>
                    <a:pt x="25646" y="112417"/>
                  </a:cubicBezTo>
                  <a:cubicBezTo>
                    <a:pt x="25646" y="112417"/>
                    <a:pt x="25621" y="112417"/>
                    <a:pt x="25621" y="112417"/>
                  </a:cubicBezTo>
                  <a:cubicBezTo>
                    <a:pt x="25980" y="111569"/>
                    <a:pt x="26185" y="110671"/>
                    <a:pt x="26185" y="109695"/>
                  </a:cubicBezTo>
                  <a:cubicBezTo>
                    <a:pt x="26237" y="105715"/>
                    <a:pt x="23053" y="102429"/>
                    <a:pt x="19073" y="102378"/>
                  </a:cubicBezTo>
                  <a:cubicBezTo>
                    <a:pt x="18816" y="102378"/>
                    <a:pt x="18585" y="102429"/>
                    <a:pt x="18354" y="102429"/>
                  </a:cubicBezTo>
                  <a:cubicBezTo>
                    <a:pt x="18945" y="101633"/>
                    <a:pt x="19407" y="100709"/>
                    <a:pt x="19638" y="99656"/>
                  </a:cubicBezTo>
                  <a:cubicBezTo>
                    <a:pt x="20511" y="95753"/>
                    <a:pt x="18046" y="91902"/>
                    <a:pt x="14169" y="91054"/>
                  </a:cubicBezTo>
                  <a:cubicBezTo>
                    <a:pt x="13758" y="90952"/>
                    <a:pt x="13347" y="90926"/>
                    <a:pt x="12962" y="90900"/>
                  </a:cubicBezTo>
                  <a:cubicBezTo>
                    <a:pt x="14554" y="89899"/>
                    <a:pt x="15761" y="88307"/>
                    <a:pt x="16197" y="86356"/>
                  </a:cubicBezTo>
                  <a:cubicBezTo>
                    <a:pt x="16891" y="83275"/>
                    <a:pt x="15478" y="80271"/>
                    <a:pt x="12962" y="78679"/>
                  </a:cubicBezTo>
                  <a:cubicBezTo>
                    <a:pt x="16249" y="78653"/>
                    <a:pt x="19202" y="76368"/>
                    <a:pt x="19946" y="73030"/>
                  </a:cubicBezTo>
                  <a:cubicBezTo>
                    <a:pt x="20614" y="69975"/>
                    <a:pt x="19253" y="66971"/>
                    <a:pt x="16762" y="65404"/>
                  </a:cubicBezTo>
                  <a:cubicBezTo>
                    <a:pt x="20537" y="66072"/>
                    <a:pt x="24234" y="63684"/>
                    <a:pt x="25055" y="59884"/>
                  </a:cubicBezTo>
                  <a:cubicBezTo>
                    <a:pt x="25466" y="58010"/>
                    <a:pt x="25107" y="56161"/>
                    <a:pt x="24208" y="54646"/>
                  </a:cubicBezTo>
                  <a:cubicBezTo>
                    <a:pt x="24388" y="54698"/>
                    <a:pt x="24568" y="54775"/>
                    <a:pt x="24747" y="54826"/>
                  </a:cubicBezTo>
                  <a:cubicBezTo>
                    <a:pt x="28650" y="55699"/>
                    <a:pt x="32501" y="53234"/>
                    <a:pt x="33349" y="49357"/>
                  </a:cubicBezTo>
                  <a:cubicBezTo>
                    <a:pt x="33837" y="47175"/>
                    <a:pt x="33246" y="45044"/>
                    <a:pt x="31988" y="43400"/>
                  </a:cubicBezTo>
                  <a:cubicBezTo>
                    <a:pt x="35685" y="44299"/>
                    <a:pt x="39485" y="42168"/>
                    <a:pt x="40589" y="38471"/>
                  </a:cubicBezTo>
                  <a:cubicBezTo>
                    <a:pt x="41154" y="36596"/>
                    <a:pt x="40898" y="34696"/>
                    <a:pt x="40076" y="33079"/>
                  </a:cubicBezTo>
                  <a:cubicBezTo>
                    <a:pt x="40436" y="33258"/>
                    <a:pt x="40795" y="33412"/>
                    <a:pt x="41180" y="33541"/>
                  </a:cubicBezTo>
                  <a:cubicBezTo>
                    <a:pt x="45006" y="34671"/>
                    <a:pt x="49011" y="32514"/>
                    <a:pt x="50166" y="28688"/>
                  </a:cubicBezTo>
                  <a:cubicBezTo>
                    <a:pt x="50654" y="27019"/>
                    <a:pt x="50500" y="25351"/>
                    <a:pt x="49884" y="23861"/>
                  </a:cubicBezTo>
                  <a:cubicBezTo>
                    <a:pt x="52965" y="24888"/>
                    <a:pt x="56483" y="23758"/>
                    <a:pt x="58280" y="20883"/>
                  </a:cubicBezTo>
                  <a:cubicBezTo>
                    <a:pt x="59435" y="19034"/>
                    <a:pt x="59641" y="16877"/>
                    <a:pt x="59050" y="14926"/>
                  </a:cubicBezTo>
                  <a:cubicBezTo>
                    <a:pt x="59179" y="15029"/>
                    <a:pt x="59281" y="15131"/>
                    <a:pt x="59435" y="15234"/>
                  </a:cubicBezTo>
                  <a:cubicBezTo>
                    <a:pt x="59949" y="15542"/>
                    <a:pt x="60462" y="15773"/>
                    <a:pt x="61027" y="15953"/>
                  </a:cubicBezTo>
                  <a:lnTo>
                    <a:pt x="67241" y="3115"/>
                  </a:lnTo>
                  <a:cubicBezTo>
                    <a:pt x="67190" y="3089"/>
                    <a:pt x="67164" y="3064"/>
                    <a:pt x="67138" y="3038"/>
                  </a:cubicBezTo>
                  <a:cubicBezTo>
                    <a:pt x="63775" y="907"/>
                    <a:pt x="59307" y="1934"/>
                    <a:pt x="57176" y="5298"/>
                  </a:cubicBezTo>
                  <a:cubicBezTo>
                    <a:pt x="56021" y="7146"/>
                    <a:pt x="55815" y="9303"/>
                    <a:pt x="56406" y="11255"/>
                  </a:cubicBezTo>
                  <a:cubicBezTo>
                    <a:pt x="56277" y="11152"/>
                    <a:pt x="56174" y="11049"/>
                    <a:pt x="56021" y="10972"/>
                  </a:cubicBezTo>
                  <a:cubicBezTo>
                    <a:pt x="52657" y="8841"/>
                    <a:pt x="48189" y="9868"/>
                    <a:pt x="46058" y="13231"/>
                  </a:cubicBezTo>
                  <a:cubicBezTo>
                    <a:pt x="44749" y="15285"/>
                    <a:pt x="44646" y="17750"/>
                    <a:pt x="45519" y="19856"/>
                  </a:cubicBezTo>
                  <a:cubicBezTo>
                    <a:pt x="45442" y="19830"/>
                    <a:pt x="45391" y="19778"/>
                    <a:pt x="45314" y="19778"/>
                  </a:cubicBezTo>
                  <a:cubicBezTo>
                    <a:pt x="41488" y="18649"/>
                    <a:pt x="37483" y="20832"/>
                    <a:pt x="36327" y="24632"/>
                  </a:cubicBezTo>
                  <a:cubicBezTo>
                    <a:pt x="35762" y="26506"/>
                    <a:pt x="36019" y="28406"/>
                    <a:pt x="36841" y="30023"/>
                  </a:cubicBezTo>
                  <a:cubicBezTo>
                    <a:pt x="36481" y="29844"/>
                    <a:pt x="36122" y="29690"/>
                    <a:pt x="35737" y="29561"/>
                  </a:cubicBezTo>
                  <a:cubicBezTo>
                    <a:pt x="31911" y="28432"/>
                    <a:pt x="27906" y="30614"/>
                    <a:pt x="26750" y="34414"/>
                  </a:cubicBezTo>
                  <a:cubicBezTo>
                    <a:pt x="26057" y="36699"/>
                    <a:pt x="26596" y="39061"/>
                    <a:pt x="27931" y="40832"/>
                  </a:cubicBezTo>
                  <a:cubicBezTo>
                    <a:pt x="27906" y="40832"/>
                    <a:pt x="27880" y="40807"/>
                    <a:pt x="27854" y="40807"/>
                  </a:cubicBezTo>
                  <a:cubicBezTo>
                    <a:pt x="23952" y="39934"/>
                    <a:pt x="20100" y="42399"/>
                    <a:pt x="19253" y="46276"/>
                  </a:cubicBezTo>
                  <a:cubicBezTo>
                    <a:pt x="18842" y="48150"/>
                    <a:pt x="19202" y="49999"/>
                    <a:pt x="20100" y="51514"/>
                  </a:cubicBezTo>
                  <a:cubicBezTo>
                    <a:pt x="19920" y="51463"/>
                    <a:pt x="19741" y="51386"/>
                    <a:pt x="19561" y="51334"/>
                  </a:cubicBezTo>
                  <a:cubicBezTo>
                    <a:pt x="15658" y="50461"/>
                    <a:pt x="11807" y="52926"/>
                    <a:pt x="10959" y="56829"/>
                  </a:cubicBezTo>
                  <a:cubicBezTo>
                    <a:pt x="10292" y="59884"/>
                    <a:pt x="11653" y="62888"/>
                    <a:pt x="14143" y="64455"/>
                  </a:cubicBezTo>
                  <a:cubicBezTo>
                    <a:pt x="10369" y="63787"/>
                    <a:pt x="6672" y="66175"/>
                    <a:pt x="5850" y="69975"/>
                  </a:cubicBezTo>
                  <a:cubicBezTo>
                    <a:pt x="5157" y="73056"/>
                    <a:pt x="6569" y="76060"/>
                    <a:pt x="9085" y="77652"/>
                  </a:cubicBezTo>
                  <a:cubicBezTo>
                    <a:pt x="5799" y="77677"/>
                    <a:pt x="2846" y="79937"/>
                    <a:pt x="2101" y="83300"/>
                  </a:cubicBezTo>
                  <a:cubicBezTo>
                    <a:pt x="1229" y="87203"/>
                    <a:pt x="3693" y="91054"/>
                    <a:pt x="7570" y="91902"/>
                  </a:cubicBezTo>
                  <a:cubicBezTo>
                    <a:pt x="7981" y="92005"/>
                    <a:pt x="8392" y="92030"/>
                    <a:pt x="8777" y="92056"/>
                  </a:cubicBezTo>
                  <a:cubicBezTo>
                    <a:pt x="7185" y="93057"/>
                    <a:pt x="5979" y="94649"/>
                    <a:pt x="5542" y="96601"/>
                  </a:cubicBezTo>
                  <a:cubicBezTo>
                    <a:pt x="4669" y="100503"/>
                    <a:pt x="7134" y="104354"/>
                    <a:pt x="11011" y="105202"/>
                  </a:cubicBezTo>
                  <a:cubicBezTo>
                    <a:pt x="11756" y="105356"/>
                    <a:pt x="12500" y="105382"/>
                    <a:pt x="13219" y="105305"/>
                  </a:cubicBezTo>
                  <a:cubicBezTo>
                    <a:pt x="12320" y="106486"/>
                    <a:pt x="11781" y="107949"/>
                    <a:pt x="11756" y="109541"/>
                  </a:cubicBezTo>
                  <a:cubicBezTo>
                    <a:pt x="11704" y="113521"/>
                    <a:pt x="14888" y="116807"/>
                    <a:pt x="18868" y="116859"/>
                  </a:cubicBezTo>
                  <a:cubicBezTo>
                    <a:pt x="18868" y="116859"/>
                    <a:pt x="18894" y="116859"/>
                    <a:pt x="18894" y="116859"/>
                  </a:cubicBezTo>
                  <a:cubicBezTo>
                    <a:pt x="18534" y="117706"/>
                    <a:pt x="18328" y="118605"/>
                    <a:pt x="18328" y="119581"/>
                  </a:cubicBezTo>
                  <a:cubicBezTo>
                    <a:pt x="18277" y="123560"/>
                    <a:pt x="21461" y="126846"/>
                    <a:pt x="25441" y="126898"/>
                  </a:cubicBezTo>
                  <a:cubicBezTo>
                    <a:pt x="26339" y="126898"/>
                    <a:pt x="27161" y="126744"/>
                    <a:pt x="27957" y="126461"/>
                  </a:cubicBezTo>
                  <a:cubicBezTo>
                    <a:pt x="27058" y="127642"/>
                    <a:pt x="26493" y="129106"/>
                    <a:pt x="26468" y="130723"/>
                  </a:cubicBezTo>
                  <a:cubicBezTo>
                    <a:pt x="26416" y="134703"/>
                    <a:pt x="29600" y="137990"/>
                    <a:pt x="33580" y="138041"/>
                  </a:cubicBezTo>
                  <a:cubicBezTo>
                    <a:pt x="34479" y="138041"/>
                    <a:pt x="35351" y="137887"/>
                    <a:pt x="36148" y="137579"/>
                  </a:cubicBezTo>
                  <a:cubicBezTo>
                    <a:pt x="35377" y="138709"/>
                    <a:pt x="34915" y="140070"/>
                    <a:pt x="34889" y="141533"/>
                  </a:cubicBezTo>
                  <a:cubicBezTo>
                    <a:pt x="34838" y="145513"/>
                    <a:pt x="38022" y="148799"/>
                    <a:pt x="42002" y="148851"/>
                  </a:cubicBezTo>
                  <a:cubicBezTo>
                    <a:pt x="43722" y="148876"/>
                    <a:pt x="45262" y="148286"/>
                    <a:pt x="46521" y="147310"/>
                  </a:cubicBezTo>
                  <a:cubicBezTo>
                    <a:pt x="46213" y="151033"/>
                    <a:pt x="48754" y="154422"/>
                    <a:pt x="52477" y="155039"/>
                  </a:cubicBezTo>
                  <a:cubicBezTo>
                    <a:pt x="55096" y="155475"/>
                    <a:pt x="57612" y="154422"/>
                    <a:pt x="59179" y="152522"/>
                  </a:cubicBezTo>
                  <a:cubicBezTo>
                    <a:pt x="59307" y="154910"/>
                    <a:pt x="60617" y="157041"/>
                    <a:pt x="62619" y="158273"/>
                  </a:cubicBezTo>
                  <a:cubicBezTo>
                    <a:pt x="59846" y="158890"/>
                    <a:pt x="57561" y="161124"/>
                    <a:pt x="57073" y="164128"/>
                  </a:cubicBezTo>
                  <a:cubicBezTo>
                    <a:pt x="56406" y="168056"/>
                    <a:pt x="59076" y="171779"/>
                    <a:pt x="63004" y="172447"/>
                  </a:cubicBezTo>
                  <a:cubicBezTo>
                    <a:pt x="66933" y="173114"/>
                    <a:pt x="70656" y="170444"/>
                    <a:pt x="71298" y="166516"/>
                  </a:cubicBezTo>
                  <a:cubicBezTo>
                    <a:pt x="71786" y="163537"/>
                    <a:pt x="70373" y="160662"/>
                    <a:pt x="67934" y="159172"/>
                  </a:cubicBezTo>
                  <a:cubicBezTo>
                    <a:pt x="70322" y="158633"/>
                    <a:pt x="72350" y="156888"/>
                    <a:pt x="73172" y="154499"/>
                  </a:cubicBezTo>
                  <a:cubicBezTo>
                    <a:pt x="73891" y="157092"/>
                    <a:pt x="76022" y="159198"/>
                    <a:pt x="78846" y="159660"/>
                  </a:cubicBezTo>
                  <a:cubicBezTo>
                    <a:pt x="80798" y="159994"/>
                    <a:pt x="82698" y="159481"/>
                    <a:pt x="84187" y="158376"/>
                  </a:cubicBezTo>
                  <a:lnTo>
                    <a:pt x="84187" y="146669"/>
                  </a:lnTo>
                  <a:cubicBezTo>
                    <a:pt x="83340" y="146001"/>
                    <a:pt x="82364" y="145564"/>
                    <a:pt x="81234" y="145359"/>
                  </a:cubicBezTo>
                  <a:close/>
                </a:path>
              </a:pathLst>
            </a:custGeom>
            <a:solidFill>
              <a:srgbClr val="0C244C"/>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AU"/>
            </a:p>
          </p:txBody>
        </p:sp>
        <p:sp>
          <p:nvSpPr>
            <p:cNvPr id="13" name="Freeform: Shape 12">
              <a:extLst>
                <a:ext uri="{FF2B5EF4-FFF2-40B4-BE49-F238E27FC236}">
                  <a16:creationId xmlns:a16="http://schemas.microsoft.com/office/drawing/2014/main" id="{C5E88FBC-7FC8-C33B-B446-ADF1EA70C19F}"/>
                </a:ext>
              </a:extLst>
            </p:cNvPr>
            <p:cNvSpPr/>
            <p:nvPr/>
          </p:nvSpPr>
          <p:spPr>
            <a:xfrm>
              <a:off x="4629241" y="1503317"/>
              <a:ext cx="17973" cy="35946"/>
            </a:xfrm>
            <a:custGeom>
              <a:avLst/>
              <a:gdLst>
                <a:gd name="connsiteX0" fmla="*/ 17434 w 17973"/>
                <a:gd name="connsiteY0" fmla="*/ 24316 h 35946"/>
                <a:gd name="connsiteX1" fmla="*/ 12196 w 17973"/>
                <a:gd name="connsiteY1" fmla="*/ 15637 h 35946"/>
                <a:gd name="connsiteX2" fmla="*/ 9012 w 17973"/>
                <a:gd name="connsiteY2" fmla="*/ 15637 h 35946"/>
                <a:gd name="connsiteX3" fmla="*/ 13300 w 17973"/>
                <a:gd name="connsiteY3" fmla="*/ 10630 h 35946"/>
                <a:gd name="connsiteX4" fmla="*/ 8062 w 17973"/>
                <a:gd name="connsiteY4" fmla="*/ 1951 h 35946"/>
                <a:gd name="connsiteX5" fmla="*/ 7780 w 17973"/>
                <a:gd name="connsiteY5" fmla="*/ 1926 h 35946"/>
                <a:gd name="connsiteX6" fmla="*/ 1926 w 17973"/>
                <a:gd name="connsiteY6" fmla="*/ 14584 h 35946"/>
                <a:gd name="connsiteX7" fmla="*/ 4724 w 17973"/>
                <a:gd name="connsiteY7" fmla="*/ 15997 h 35946"/>
                <a:gd name="connsiteX8" fmla="*/ 7908 w 17973"/>
                <a:gd name="connsiteY8" fmla="*/ 15997 h 35946"/>
                <a:gd name="connsiteX9" fmla="*/ 3620 w 17973"/>
                <a:gd name="connsiteY9" fmla="*/ 21003 h 35946"/>
                <a:gd name="connsiteX10" fmla="*/ 8858 w 17973"/>
                <a:gd name="connsiteY10" fmla="*/ 29681 h 35946"/>
                <a:gd name="connsiteX11" fmla="*/ 9115 w 17973"/>
                <a:gd name="connsiteY11" fmla="*/ 29707 h 35946"/>
                <a:gd name="connsiteX12" fmla="*/ 4237 w 17973"/>
                <a:gd name="connsiteY12" fmla="*/ 33096 h 35946"/>
                <a:gd name="connsiteX13" fmla="*/ 17408 w 17973"/>
                <a:gd name="connsiteY13" fmla="*/ 36280 h 35946"/>
                <a:gd name="connsiteX14" fmla="*/ 12016 w 17973"/>
                <a:gd name="connsiteY14" fmla="*/ 29784 h 35946"/>
                <a:gd name="connsiteX15" fmla="*/ 11759 w 17973"/>
                <a:gd name="connsiteY15" fmla="*/ 29758 h 35946"/>
                <a:gd name="connsiteX16" fmla="*/ 17434 w 17973"/>
                <a:gd name="connsiteY16" fmla="*/ 24316 h 3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73" h="35946">
                  <a:moveTo>
                    <a:pt x="17434" y="24316"/>
                  </a:moveTo>
                  <a:cubicBezTo>
                    <a:pt x="18358" y="20438"/>
                    <a:pt x="16022" y="16561"/>
                    <a:pt x="12196" y="15637"/>
                  </a:cubicBezTo>
                  <a:cubicBezTo>
                    <a:pt x="11117" y="15380"/>
                    <a:pt x="10039" y="15405"/>
                    <a:pt x="9012" y="15637"/>
                  </a:cubicBezTo>
                  <a:cubicBezTo>
                    <a:pt x="11066" y="14789"/>
                    <a:pt x="12735" y="12992"/>
                    <a:pt x="13300" y="10630"/>
                  </a:cubicBezTo>
                  <a:cubicBezTo>
                    <a:pt x="14224" y="6753"/>
                    <a:pt x="11888" y="2850"/>
                    <a:pt x="8062" y="1951"/>
                  </a:cubicBezTo>
                  <a:cubicBezTo>
                    <a:pt x="7959" y="1926"/>
                    <a:pt x="7857" y="1926"/>
                    <a:pt x="7780" y="1926"/>
                  </a:cubicBezTo>
                  <a:lnTo>
                    <a:pt x="1926" y="14584"/>
                  </a:lnTo>
                  <a:cubicBezTo>
                    <a:pt x="2721" y="15226"/>
                    <a:pt x="3646" y="15740"/>
                    <a:pt x="4724" y="15997"/>
                  </a:cubicBezTo>
                  <a:cubicBezTo>
                    <a:pt x="5803" y="16253"/>
                    <a:pt x="6881" y="16227"/>
                    <a:pt x="7908" y="15997"/>
                  </a:cubicBezTo>
                  <a:cubicBezTo>
                    <a:pt x="5854" y="16843"/>
                    <a:pt x="4185" y="18641"/>
                    <a:pt x="3620" y="21003"/>
                  </a:cubicBezTo>
                  <a:cubicBezTo>
                    <a:pt x="2696" y="24880"/>
                    <a:pt x="5032" y="28757"/>
                    <a:pt x="8858" y="29681"/>
                  </a:cubicBezTo>
                  <a:cubicBezTo>
                    <a:pt x="8935" y="29707"/>
                    <a:pt x="9038" y="29707"/>
                    <a:pt x="9115" y="29707"/>
                  </a:cubicBezTo>
                  <a:cubicBezTo>
                    <a:pt x="7112" y="30067"/>
                    <a:pt x="5315" y="31299"/>
                    <a:pt x="4237" y="33096"/>
                  </a:cubicBezTo>
                  <a:cubicBezTo>
                    <a:pt x="8884" y="33456"/>
                    <a:pt x="13326" y="34534"/>
                    <a:pt x="17408" y="36280"/>
                  </a:cubicBezTo>
                  <a:cubicBezTo>
                    <a:pt x="17203" y="33225"/>
                    <a:pt x="15097" y="30529"/>
                    <a:pt x="12016" y="29784"/>
                  </a:cubicBezTo>
                  <a:cubicBezTo>
                    <a:pt x="11939" y="29758"/>
                    <a:pt x="11836" y="29758"/>
                    <a:pt x="11759" y="29758"/>
                  </a:cubicBezTo>
                  <a:cubicBezTo>
                    <a:pt x="14455" y="29245"/>
                    <a:pt x="16766" y="27191"/>
                    <a:pt x="17434" y="24316"/>
                  </a:cubicBezTo>
                  <a:close/>
                </a:path>
              </a:pathLst>
            </a:custGeom>
            <a:solidFill>
              <a:srgbClr val="0C244C"/>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AU"/>
            </a:p>
          </p:txBody>
        </p:sp>
      </p:grpSp>
    </p:spTree>
    <p:extLst>
      <p:ext uri="{BB962C8B-B14F-4D97-AF65-F5344CB8AC3E}">
        <p14:creationId xmlns:p14="http://schemas.microsoft.com/office/powerpoint/2010/main" val="2667429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533A97-96FA-DB42-B88B-2247555B7E98}"/>
              </a:ext>
            </a:extLst>
          </p:cNvPr>
          <p:cNvSpPr>
            <a:spLocks noGrp="1"/>
          </p:cNvSpPr>
          <p:nvPr>
            <p:ph type="body" sz="quarter" idx="11"/>
          </p:nvPr>
        </p:nvSpPr>
        <p:spPr/>
        <p:txBody>
          <a:bodyPr/>
          <a:lstStyle/>
          <a:p>
            <a:r>
              <a:rPr lang="en-US"/>
              <a:t>Thank you</a:t>
            </a:r>
          </a:p>
        </p:txBody>
      </p:sp>
    </p:spTree>
    <p:extLst>
      <p:ext uri="{BB962C8B-B14F-4D97-AF65-F5344CB8AC3E}">
        <p14:creationId xmlns:p14="http://schemas.microsoft.com/office/powerpoint/2010/main" val="3485532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9B3793-BEA6-57D6-75A4-80D5DC349EA7}"/>
              </a:ext>
            </a:extLst>
          </p:cNvPr>
          <p:cNvSpPr>
            <a:spLocks noGrp="1"/>
          </p:cNvSpPr>
          <p:nvPr>
            <p:ph type="body" sz="quarter" idx="10"/>
          </p:nvPr>
        </p:nvSpPr>
        <p:spPr/>
        <p:txBody>
          <a:bodyPr lIns="91440" tIns="45720" rIns="91440" bIns="45720" anchor="t"/>
          <a:lstStyle/>
          <a:p>
            <a:pPr>
              <a:lnSpc>
                <a:spcPct val="100000"/>
              </a:lnSpc>
            </a:pPr>
            <a:r>
              <a:rPr lang="en-US" sz="2800"/>
              <a:t>Learning about challenges to the health, wellbeing and safety of others and our earth can be hard. If you are feeling worried or upset about anything you have learnt about through this resource, make sure you talk to your teacher or trusted adult. They can share your concerns via our </a:t>
            </a:r>
            <a:r>
              <a:rPr lang="en-US" sz="2800">
                <a:solidFill>
                  <a:srgbClr val="0563C1"/>
                </a:solidFill>
                <a:cs typeface="Segoe UI"/>
                <a:hlinkClick r:id="rId2"/>
              </a:rPr>
              <a:t>website</a:t>
            </a:r>
            <a:r>
              <a:rPr lang="en-US" sz="2800"/>
              <a:t>. </a:t>
            </a:r>
          </a:p>
          <a:p>
            <a:pPr marL="984250">
              <a:lnSpc>
                <a:spcPct val="100000"/>
              </a:lnSpc>
              <a:spcBef>
                <a:spcPts val="0"/>
              </a:spcBef>
              <a:spcAft>
                <a:spcPts val="600"/>
              </a:spcAft>
            </a:pPr>
            <a:endParaRPr lang="en-US" sz="2800"/>
          </a:p>
          <a:p>
            <a:pPr marL="1073150">
              <a:lnSpc>
                <a:spcPct val="100000"/>
              </a:lnSpc>
            </a:pPr>
            <a:r>
              <a:rPr lang="en-US" sz="2800"/>
              <a:t>Do you have an idea for how Caritas Australia can improve our school resources? We would love to hear it! Please email </a:t>
            </a:r>
            <a:r>
              <a:rPr lang="en-US" sz="2800">
                <a:hlinkClick r:id="rId3"/>
              </a:rPr>
              <a:t>education@caritas.org.au</a:t>
            </a:r>
            <a:r>
              <a:rPr lang="en-US" sz="2800"/>
              <a:t> </a:t>
            </a:r>
            <a:br>
              <a:rPr lang="en-US" sz="2400"/>
            </a:br>
            <a:r>
              <a:rPr lang="en-US" sz="2400"/>
              <a:t> </a:t>
            </a:r>
            <a:endParaRPr lang="en-US" sz="2400">
              <a:ea typeface="Roboto Light" panose="02000000000000000000" pitchFamily="2" charset="0"/>
            </a:endParaRPr>
          </a:p>
        </p:txBody>
      </p:sp>
      <p:sp>
        <p:nvSpPr>
          <p:cNvPr id="3" name="Title 2">
            <a:extLst>
              <a:ext uri="{FF2B5EF4-FFF2-40B4-BE49-F238E27FC236}">
                <a16:creationId xmlns:a16="http://schemas.microsoft.com/office/drawing/2014/main" id="{C60BAD57-7427-9655-71F0-104C6C8DD74C}"/>
              </a:ext>
            </a:extLst>
          </p:cNvPr>
          <p:cNvSpPr>
            <a:spLocks noGrp="1"/>
          </p:cNvSpPr>
          <p:nvPr>
            <p:ph type="title"/>
          </p:nvPr>
        </p:nvSpPr>
        <p:spPr/>
        <p:txBody>
          <a:bodyPr/>
          <a:lstStyle/>
          <a:p>
            <a:r>
              <a:rPr lang="en-US"/>
              <a:t>students</a:t>
            </a:r>
          </a:p>
        </p:txBody>
      </p:sp>
      <p:pic>
        <p:nvPicPr>
          <p:cNvPr id="5" name="Graphic 5" descr="Person with idea outline">
            <a:extLst>
              <a:ext uri="{FF2B5EF4-FFF2-40B4-BE49-F238E27FC236}">
                <a16:creationId xmlns:a16="http://schemas.microsoft.com/office/drawing/2014/main" id="{549ECDFA-AD65-CD5A-4EB8-46C2AFA554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9376" y="4444582"/>
            <a:ext cx="1037998" cy="1037998"/>
          </a:xfrm>
          <a:prstGeom prst="rect">
            <a:avLst/>
          </a:prstGeom>
        </p:spPr>
      </p:pic>
    </p:spTree>
    <p:extLst>
      <p:ext uri="{BB962C8B-B14F-4D97-AF65-F5344CB8AC3E}">
        <p14:creationId xmlns:p14="http://schemas.microsoft.com/office/powerpoint/2010/main" val="3486309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6109-87B0-C935-12CB-22966EB11B55}"/>
              </a:ext>
            </a:extLst>
          </p:cNvPr>
          <p:cNvSpPr>
            <a:spLocks noGrp="1"/>
          </p:cNvSpPr>
          <p:nvPr>
            <p:ph type="ctrTitle"/>
          </p:nvPr>
        </p:nvSpPr>
        <p:spPr>
          <a:xfrm>
            <a:off x="416754" y="3492583"/>
            <a:ext cx="9144000" cy="1264424"/>
          </a:xfrm>
        </p:spPr>
        <p:txBody>
          <a:bodyPr/>
          <a:lstStyle/>
          <a:p>
            <a:r>
              <a:rPr lang="en-US"/>
              <a:t>Refugees and </a:t>
            </a:r>
            <a:br>
              <a:rPr lang="en-US"/>
            </a:br>
            <a:r>
              <a:rPr lang="en-US"/>
              <a:t>Internally Displaced Peoples</a:t>
            </a:r>
          </a:p>
        </p:txBody>
      </p:sp>
      <p:pic>
        <p:nvPicPr>
          <p:cNvPr id="21" name="Picture Placeholder 20" descr="Refugee camp showing sprawling, tightly packed temporary shelters with plastic sheeting for the roof. ">
            <a:extLst>
              <a:ext uri="{FF2B5EF4-FFF2-40B4-BE49-F238E27FC236}">
                <a16:creationId xmlns:a16="http://schemas.microsoft.com/office/drawing/2014/main" id="{411A6EA4-F05B-40AF-91EE-DDC4BDB83A04}"/>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81804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CA65DD-C406-65E1-4268-22D7566D2A27}"/>
              </a:ext>
            </a:extLst>
          </p:cNvPr>
          <p:cNvSpPr>
            <a:spLocks noGrp="1"/>
          </p:cNvSpPr>
          <p:nvPr>
            <p:ph type="title"/>
          </p:nvPr>
        </p:nvSpPr>
        <p:spPr/>
        <p:txBody>
          <a:bodyPr/>
          <a:lstStyle/>
          <a:p>
            <a:r>
              <a:rPr lang="en-US">
                <a:solidFill>
                  <a:schemeClr val="bg1"/>
                </a:solidFill>
              </a:rPr>
              <a:t>Who are Refugees? </a:t>
            </a:r>
          </a:p>
        </p:txBody>
      </p:sp>
      <p:sp>
        <p:nvSpPr>
          <p:cNvPr id="2" name="Text Placeholder 1">
            <a:extLst>
              <a:ext uri="{FF2B5EF4-FFF2-40B4-BE49-F238E27FC236}">
                <a16:creationId xmlns:a16="http://schemas.microsoft.com/office/drawing/2014/main" id="{92F98503-080B-18EB-7FC3-8770B3C6520A}"/>
              </a:ext>
            </a:extLst>
          </p:cNvPr>
          <p:cNvSpPr>
            <a:spLocks noGrp="1"/>
          </p:cNvSpPr>
          <p:nvPr>
            <p:ph type="body" sz="quarter" idx="10"/>
          </p:nvPr>
        </p:nvSpPr>
        <p:spPr>
          <a:xfrm>
            <a:off x="479376" y="1601416"/>
            <a:ext cx="11132815" cy="4347864"/>
          </a:xfrm>
        </p:spPr>
        <p:txBody>
          <a:bodyPr lIns="91440" tIns="45720" rIns="91440" bIns="45720" anchor="t"/>
          <a:lstStyle/>
          <a:p>
            <a:pPr>
              <a:lnSpc>
                <a:spcPct val="110000"/>
              </a:lnSpc>
            </a:pPr>
            <a:r>
              <a:rPr lang="en-US" sz="2800" b="1"/>
              <a:t>Refugees</a:t>
            </a:r>
            <a:r>
              <a:rPr lang="en-US" sz="2800"/>
              <a:t> are people who have fled war, violence, conflict or persecution and have crossed an international border to find safety in another country.  </a:t>
            </a:r>
          </a:p>
          <a:p>
            <a:pPr>
              <a:lnSpc>
                <a:spcPct val="110000"/>
              </a:lnSpc>
            </a:pPr>
            <a:r>
              <a:rPr lang="en-US" sz="2800"/>
              <a:t>They are protected in international law.</a:t>
            </a:r>
            <a:endParaRPr lang="en-US"/>
          </a:p>
          <a:p>
            <a:pPr>
              <a:lnSpc>
                <a:spcPct val="110000"/>
              </a:lnSpc>
            </a:pPr>
            <a:r>
              <a:rPr lang="en-US" sz="2800" b="1"/>
              <a:t>Internally displaced persons </a:t>
            </a:r>
            <a:r>
              <a:rPr lang="en-US" sz="2800"/>
              <a:t>(IDPs) are people who have also been forced to leave their homes but who have not crossed an international border: they remain in their country.</a:t>
            </a:r>
          </a:p>
          <a:p>
            <a:pPr>
              <a:lnSpc>
                <a:spcPct val="110000"/>
              </a:lnSpc>
            </a:pPr>
            <a:endParaRPr lang="en-US"/>
          </a:p>
          <a:p>
            <a:pPr>
              <a:lnSpc>
                <a:spcPct val="110000"/>
              </a:lnSpc>
            </a:pPr>
            <a:r>
              <a:rPr lang="en-US" sz="1600"/>
              <a:t>Source: </a:t>
            </a:r>
            <a:r>
              <a:rPr lang="en-US" sz="1600">
                <a:hlinkClick r:id="rId2"/>
              </a:rPr>
              <a:t>UNHCR</a:t>
            </a:r>
            <a:endParaRPr lang="en-US"/>
          </a:p>
        </p:txBody>
      </p:sp>
    </p:spTree>
    <p:extLst>
      <p:ext uri="{BB962C8B-B14F-4D97-AF65-F5344CB8AC3E}">
        <p14:creationId xmlns:p14="http://schemas.microsoft.com/office/powerpoint/2010/main" val="185135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FCB27-9E97-460D-840C-27A92B589217}"/>
              </a:ext>
            </a:extLst>
          </p:cNvPr>
          <p:cNvSpPr>
            <a:spLocks noGrp="1"/>
          </p:cNvSpPr>
          <p:nvPr>
            <p:ph type="title"/>
          </p:nvPr>
        </p:nvSpPr>
        <p:spPr/>
        <p:txBody>
          <a:bodyPr/>
          <a:lstStyle/>
          <a:p>
            <a:r>
              <a:rPr lang="en-AU">
                <a:solidFill>
                  <a:schemeClr val="bg1"/>
                </a:solidFill>
              </a:rPr>
              <a:t>Who are refugees?</a:t>
            </a:r>
          </a:p>
        </p:txBody>
      </p:sp>
      <p:sp>
        <p:nvSpPr>
          <p:cNvPr id="3" name="Text Placeholder 2">
            <a:extLst>
              <a:ext uri="{FF2B5EF4-FFF2-40B4-BE49-F238E27FC236}">
                <a16:creationId xmlns:a16="http://schemas.microsoft.com/office/drawing/2014/main" id="{02B0F6CC-A959-4CCD-8636-A2A2CD6D6DB0}"/>
              </a:ext>
            </a:extLst>
          </p:cNvPr>
          <p:cNvSpPr>
            <a:spLocks noGrp="1"/>
          </p:cNvSpPr>
          <p:nvPr>
            <p:ph type="body" sz="quarter" idx="10"/>
          </p:nvPr>
        </p:nvSpPr>
        <p:spPr>
          <a:xfrm>
            <a:off x="364878" y="1429537"/>
            <a:ext cx="11127797" cy="4347864"/>
          </a:xfrm>
        </p:spPr>
        <p:txBody>
          <a:bodyPr/>
          <a:lstStyle/>
          <a:p>
            <a:r>
              <a:rPr lang="en-AU" sz="2800"/>
              <a:t>Watch this </a:t>
            </a:r>
            <a:r>
              <a:rPr lang="en-AU" sz="2800">
                <a:hlinkClick r:id="rId2"/>
              </a:rPr>
              <a:t>Refugee Animation</a:t>
            </a:r>
            <a:r>
              <a:rPr lang="en-AU" sz="2800"/>
              <a:t> to learn more.</a:t>
            </a:r>
          </a:p>
        </p:txBody>
      </p:sp>
      <p:pic>
        <p:nvPicPr>
          <p:cNvPr id="7" name="Picture 6" descr="Animated drawing of a family leaving their home.">
            <a:hlinkClick r:id="rId2"/>
            <a:extLst>
              <a:ext uri="{FF2B5EF4-FFF2-40B4-BE49-F238E27FC236}">
                <a16:creationId xmlns:a16="http://schemas.microsoft.com/office/drawing/2014/main" id="{5866D58B-9D48-4BD1-8B0F-8EFB70998D0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54658" y="2028180"/>
            <a:ext cx="6548235" cy="3683382"/>
          </a:xfrm>
          <a:prstGeom prst="rect">
            <a:avLst/>
          </a:prstGeom>
        </p:spPr>
      </p:pic>
      <p:sp>
        <p:nvSpPr>
          <p:cNvPr id="11" name="Rectangle: Rounded Corners 10">
            <a:hlinkClick r:id="rId2"/>
            <a:extLst>
              <a:ext uri="{FF2B5EF4-FFF2-40B4-BE49-F238E27FC236}">
                <a16:creationId xmlns:a16="http://schemas.microsoft.com/office/drawing/2014/main" id="{55ED19BE-FEC4-48E1-8DAD-42C97F13DC43}"/>
              </a:ext>
            </a:extLst>
          </p:cNvPr>
          <p:cNvSpPr/>
          <p:nvPr/>
        </p:nvSpPr>
        <p:spPr>
          <a:xfrm>
            <a:off x="5353552" y="3492596"/>
            <a:ext cx="1093155" cy="9487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Graphic 9" descr="Play">
            <a:hlinkClick r:id="rId2"/>
            <a:extLst>
              <a:ext uri="{FF2B5EF4-FFF2-40B4-BE49-F238E27FC236}">
                <a16:creationId xmlns:a16="http://schemas.microsoft.com/office/drawing/2014/main" id="{5E99307D-0012-4D5E-BFF8-145F8BED96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71575" y="3512362"/>
            <a:ext cx="914400" cy="914400"/>
          </a:xfrm>
          <a:prstGeom prst="rect">
            <a:avLst/>
          </a:prstGeom>
        </p:spPr>
      </p:pic>
      <p:sp>
        <p:nvSpPr>
          <p:cNvPr id="12" name="TextBox 11">
            <a:extLst>
              <a:ext uri="{FF2B5EF4-FFF2-40B4-BE49-F238E27FC236}">
                <a16:creationId xmlns:a16="http://schemas.microsoft.com/office/drawing/2014/main" id="{789D4935-F692-4763-8437-62BBB4D4F6AB}"/>
              </a:ext>
            </a:extLst>
          </p:cNvPr>
          <p:cNvSpPr txBox="1"/>
          <p:nvPr/>
        </p:nvSpPr>
        <p:spPr>
          <a:xfrm>
            <a:off x="2654658" y="5868737"/>
            <a:ext cx="6548235" cy="261610"/>
          </a:xfrm>
          <a:prstGeom prst="rect">
            <a:avLst/>
          </a:prstGeom>
          <a:noFill/>
        </p:spPr>
        <p:txBody>
          <a:bodyPr wrap="square" lIns="91440" tIns="45720" rIns="91440" bIns="45720" rtlCol="0" anchor="t">
            <a:spAutoFit/>
          </a:bodyPr>
          <a:lstStyle/>
          <a:p>
            <a:pPr algn="ctr"/>
            <a:r>
              <a:rPr lang="en-AU" sz="1100">
                <a:solidFill>
                  <a:schemeClr val="bg2">
                    <a:lumMod val="50000"/>
                  </a:schemeClr>
                </a:solidFill>
              </a:rPr>
              <a:t>Click on the image. You will need to be connected to the internet as it will play in your browser.</a:t>
            </a:r>
            <a:endParaRPr lang="en-AU" sz="1100">
              <a:solidFill>
                <a:schemeClr val="bg2">
                  <a:lumMod val="50000"/>
                </a:schemeClr>
              </a:solidFill>
              <a:cs typeface="Arial"/>
            </a:endParaRPr>
          </a:p>
        </p:txBody>
      </p:sp>
    </p:spTree>
    <p:extLst>
      <p:ext uri="{BB962C8B-B14F-4D97-AF65-F5344CB8AC3E}">
        <p14:creationId xmlns:p14="http://schemas.microsoft.com/office/powerpoint/2010/main" val="3876793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46BB58-13A7-DCD7-DD08-52AF9A83FE98}"/>
              </a:ext>
            </a:extLst>
          </p:cNvPr>
          <p:cNvSpPr>
            <a:spLocks noGrp="1"/>
          </p:cNvSpPr>
          <p:nvPr>
            <p:ph type="title"/>
          </p:nvPr>
        </p:nvSpPr>
        <p:spPr/>
        <p:txBody>
          <a:bodyPr anchor="ctr">
            <a:normAutofit/>
          </a:bodyPr>
          <a:lstStyle/>
          <a:p>
            <a:r>
              <a:rPr lang="en-US">
                <a:solidFill>
                  <a:schemeClr val="bg1"/>
                </a:solidFill>
              </a:rPr>
              <a:t>Why are people </a:t>
            </a:r>
            <a:r>
              <a:rPr lang="en-US" err="1">
                <a:solidFill>
                  <a:schemeClr val="bg1"/>
                </a:solidFill>
              </a:rPr>
              <a:t>forceD</a:t>
            </a:r>
            <a:r>
              <a:rPr lang="en-US">
                <a:solidFill>
                  <a:schemeClr val="bg1"/>
                </a:solidFill>
              </a:rPr>
              <a:t> to flee?</a:t>
            </a:r>
          </a:p>
        </p:txBody>
      </p:sp>
      <p:sp>
        <p:nvSpPr>
          <p:cNvPr id="2" name="Text Placeholder 1">
            <a:extLst>
              <a:ext uri="{FF2B5EF4-FFF2-40B4-BE49-F238E27FC236}">
                <a16:creationId xmlns:a16="http://schemas.microsoft.com/office/drawing/2014/main" id="{E7CB3AAC-E544-76BF-7B73-594DFE18EB1F}"/>
              </a:ext>
            </a:extLst>
          </p:cNvPr>
          <p:cNvSpPr>
            <a:spLocks noGrp="1"/>
          </p:cNvSpPr>
          <p:nvPr>
            <p:ph type="body" sz="quarter" idx="10"/>
          </p:nvPr>
        </p:nvSpPr>
        <p:spPr/>
        <p:txBody>
          <a:bodyPr lIns="91440" tIns="45720" rIns="91440" bIns="45720" anchor="t">
            <a:noAutofit/>
          </a:bodyPr>
          <a:lstStyle/>
          <a:p>
            <a:pPr>
              <a:lnSpc>
                <a:spcPct val="100000"/>
              </a:lnSpc>
              <a:spcBef>
                <a:spcPts val="0"/>
              </a:spcBef>
              <a:spcAft>
                <a:spcPts val="600"/>
              </a:spcAft>
            </a:pPr>
            <a:r>
              <a:rPr lang="en-AU" sz="2800"/>
              <a:t>There are many reasons people are forced to flee their homes:</a:t>
            </a:r>
          </a:p>
          <a:p>
            <a:pPr marL="571500" indent="-571500">
              <a:lnSpc>
                <a:spcPct val="100000"/>
              </a:lnSpc>
              <a:spcBef>
                <a:spcPts val="0"/>
              </a:spcBef>
              <a:spcAft>
                <a:spcPts val="600"/>
              </a:spcAft>
              <a:buFont typeface="Arial,Sans-Serif"/>
              <a:buChar char="•"/>
            </a:pPr>
            <a:r>
              <a:rPr lang="en-AU" sz="2800"/>
              <a:t>war</a:t>
            </a:r>
            <a:endParaRPr lang="en-US" sz="2800"/>
          </a:p>
          <a:p>
            <a:pPr marL="571500" indent="-571500">
              <a:lnSpc>
                <a:spcPct val="100000"/>
              </a:lnSpc>
              <a:spcBef>
                <a:spcPts val="0"/>
              </a:spcBef>
              <a:spcAft>
                <a:spcPts val="600"/>
              </a:spcAft>
              <a:buFont typeface="Arial,Sans-Serif"/>
              <a:buChar char="•"/>
            </a:pPr>
            <a:r>
              <a:rPr lang="en-AU" sz="2800"/>
              <a:t>persecution</a:t>
            </a:r>
            <a:endParaRPr lang="en-US" sz="2800"/>
          </a:p>
          <a:p>
            <a:pPr marL="571500" indent="-571500">
              <a:lnSpc>
                <a:spcPct val="100000"/>
              </a:lnSpc>
              <a:spcBef>
                <a:spcPts val="0"/>
              </a:spcBef>
              <a:spcAft>
                <a:spcPts val="600"/>
              </a:spcAft>
              <a:buFont typeface="Arial,Sans-Serif"/>
              <a:buChar char="•"/>
            </a:pPr>
            <a:r>
              <a:rPr lang="en-AU" sz="2800"/>
              <a:t>famine </a:t>
            </a:r>
            <a:endParaRPr lang="en-US" sz="2800"/>
          </a:p>
          <a:p>
            <a:pPr marL="571500" indent="-571500">
              <a:lnSpc>
                <a:spcPct val="100000"/>
              </a:lnSpc>
              <a:spcBef>
                <a:spcPts val="0"/>
              </a:spcBef>
              <a:spcAft>
                <a:spcPts val="600"/>
              </a:spcAft>
              <a:buFont typeface="Arial,Sans-Serif"/>
              <a:buChar char="•"/>
            </a:pPr>
            <a:r>
              <a:rPr lang="en-AU" sz="2800"/>
              <a:t>violence</a:t>
            </a:r>
            <a:endParaRPr lang="en-US" sz="2800"/>
          </a:p>
          <a:p>
            <a:pPr marL="571500" indent="-571500">
              <a:lnSpc>
                <a:spcPct val="100000"/>
              </a:lnSpc>
              <a:spcBef>
                <a:spcPts val="0"/>
              </a:spcBef>
              <a:spcAft>
                <a:spcPts val="600"/>
              </a:spcAft>
              <a:buFont typeface="Arial,Sans-Serif"/>
              <a:buChar char="•"/>
            </a:pPr>
            <a:r>
              <a:rPr lang="en-AU" sz="2800"/>
              <a:t>natural disasters</a:t>
            </a:r>
            <a:endParaRPr lang="en-US" sz="2800"/>
          </a:p>
          <a:p>
            <a:pPr marL="571500" indent="-571500">
              <a:lnSpc>
                <a:spcPct val="100000"/>
              </a:lnSpc>
              <a:spcBef>
                <a:spcPts val="0"/>
              </a:spcBef>
              <a:spcAft>
                <a:spcPts val="600"/>
              </a:spcAft>
              <a:buFont typeface="Arial,Sans-Serif"/>
              <a:buChar char="•"/>
            </a:pPr>
            <a:r>
              <a:rPr lang="en-AU" sz="2800"/>
              <a:t>fear </a:t>
            </a:r>
            <a:endParaRPr lang="en-US" sz="2800"/>
          </a:p>
          <a:p>
            <a:pPr>
              <a:lnSpc>
                <a:spcPct val="100000"/>
              </a:lnSpc>
              <a:spcBef>
                <a:spcPct val="20000"/>
              </a:spcBef>
              <a:spcAft>
                <a:spcPts val="600"/>
              </a:spcAft>
            </a:pPr>
            <a:endParaRPr lang="en-AU" sz="2800"/>
          </a:p>
          <a:p>
            <a:pPr>
              <a:lnSpc>
                <a:spcPct val="100000"/>
              </a:lnSpc>
              <a:spcAft>
                <a:spcPts val="600"/>
              </a:spcAft>
            </a:pPr>
            <a:endParaRPr lang="en-AU" sz="2800"/>
          </a:p>
        </p:txBody>
      </p:sp>
    </p:spTree>
    <p:extLst>
      <p:ext uri="{BB962C8B-B14F-4D97-AF65-F5344CB8AC3E}">
        <p14:creationId xmlns:p14="http://schemas.microsoft.com/office/powerpoint/2010/main" val="225105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E3878A2-6DCF-3EB5-C4F0-9F36CCDD1161}"/>
              </a:ext>
            </a:extLst>
          </p:cNvPr>
          <p:cNvSpPr>
            <a:spLocks noGrp="1"/>
          </p:cNvSpPr>
          <p:nvPr>
            <p:ph type="body" sz="quarter" idx="10"/>
          </p:nvPr>
        </p:nvSpPr>
        <p:spPr>
          <a:xfrm>
            <a:off x="335360" y="1708329"/>
            <a:ext cx="5184574" cy="3872357"/>
          </a:xfrm>
        </p:spPr>
        <p:txBody>
          <a:bodyPr lIns="91440" tIns="45720" rIns="91440" bIns="45720" anchor="t">
            <a:noAutofit/>
          </a:bodyPr>
          <a:lstStyle/>
          <a:p>
            <a:pPr>
              <a:lnSpc>
                <a:spcPct val="110000"/>
              </a:lnSpc>
            </a:pPr>
            <a:r>
              <a:rPr lang="en-US" sz="2800"/>
              <a:t>There are 35.3 million refugees worldwide.</a:t>
            </a:r>
            <a:endParaRPr lang="en-US"/>
          </a:p>
          <a:p>
            <a:pPr>
              <a:lnSpc>
                <a:spcPct val="110000"/>
              </a:lnSpc>
              <a:spcBef>
                <a:spcPts val="0"/>
              </a:spcBef>
              <a:spcAft>
                <a:spcPts val="1200"/>
              </a:spcAft>
            </a:pPr>
            <a:endParaRPr lang="en-AU" sz="2800"/>
          </a:p>
          <a:p>
            <a:pPr>
              <a:lnSpc>
                <a:spcPct val="110000"/>
              </a:lnSpc>
              <a:spcBef>
                <a:spcPts val="0"/>
              </a:spcBef>
              <a:spcAft>
                <a:spcPts val="1200"/>
              </a:spcAft>
            </a:pPr>
            <a:endParaRPr lang="en-AU" sz="2800"/>
          </a:p>
          <a:p>
            <a:pPr>
              <a:lnSpc>
                <a:spcPct val="110000"/>
              </a:lnSpc>
            </a:pPr>
            <a:endParaRPr lang="en-AU" sz="1200"/>
          </a:p>
          <a:p>
            <a:pPr>
              <a:lnSpc>
                <a:spcPct val="110000"/>
              </a:lnSpc>
            </a:pPr>
            <a:endParaRPr lang="en-AU" sz="1200"/>
          </a:p>
          <a:p>
            <a:pPr>
              <a:lnSpc>
                <a:spcPct val="110000"/>
              </a:lnSpc>
            </a:pPr>
            <a:endParaRPr lang="en-AU" sz="1200"/>
          </a:p>
          <a:p>
            <a:pPr>
              <a:lnSpc>
                <a:spcPct val="110000"/>
              </a:lnSpc>
            </a:pPr>
            <a:endParaRPr lang="en-AU" sz="1200"/>
          </a:p>
          <a:p>
            <a:pPr>
              <a:lnSpc>
                <a:spcPct val="110000"/>
              </a:lnSpc>
            </a:pPr>
            <a:r>
              <a:rPr lang="en-AU" sz="1200"/>
              <a:t>Source: </a:t>
            </a:r>
            <a:r>
              <a:rPr lang="en-AU" sz="1200">
                <a:hlinkClick r:id="rId2"/>
              </a:rPr>
              <a:t>UNHCR</a:t>
            </a:r>
            <a:endParaRPr lang="en-AU" sz="1200"/>
          </a:p>
        </p:txBody>
      </p:sp>
      <p:sp>
        <p:nvSpPr>
          <p:cNvPr id="3" name="Text Placeholder 2">
            <a:extLst>
              <a:ext uri="{FF2B5EF4-FFF2-40B4-BE49-F238E27FC236}">
                <a16:creationId xmlns:a16="http://schemas.microsoft.com/office/drawing/2014/main" id="{69070E08-0336-4B27-8CAA-65C21527DA50}"/>
              </a:ext>
            </a:extLst>
          </p:cNvPr>
          <p:cNvSpPr>
            <a:spLocks noGrp="1"/>
          </p:cNvSpPr>
          <p:nvPr>
            <p:ph type="body" sz="quarter" idx="11"/>
          </p:nvPr>
        </p:nvSpPr>
        <p:spPr/>
        <p:txBody>
          <a:bodyPr lIns="91440" tIns="45720" rIns="91440" bIns="45720" anchor="t">
            <a:noAutofit/>
          </a:bodyPr>
          <a:lstStyle/>
          <a:p>
            <a:r>
              <a:rPr lang="en-AU" sz="1000"/>
              <a:t>A general view of the Rohingya refugee camp in Cox’s Bazar, Bangladesh. Photo: </a:t>
            </a:r>
            <a:r>
              <a:rPr lang="en-AU" sz="1000" err="1"/>
              <a:t>Inmanuel</a:t>
            </a:r>
            <a:r>
              <a:rPr lang="en-AU" sz="1000"/>
              <a:t> Biswas/Caritas Bangladesh</a:t>
            </a:r>
          </a:p>
        </p:txBody>
      </p:sp>
      <p:sp>
        <p:nvSpPr>
          <p:cNvPr id="2" name="Title 1">
            <a:extLst>
              <a:ext uri="{FF2B5EF4-FFF2-40B4-BE49-F238E27FC236}">
                <a16:creationId xmlns:a16="http://schemas.microsoft.com/office/drawing/2014/main" id="{5B6DA410-FDB8-4258-A843-8A739F54EB56}"/>
              </a:ext>
            </a:extLst>
          </p:cNvPr>
          <p:cNvSpPr>
            <a:spLocks noGrp="1"/>
          </p:cNvSpPr>
          <p:nvPr>
            <p:ph type="title"/>
          </p:nvPr>
        </p:nvSpPr>
        <p:spPr/>
        <p:txBody>
          <a:bodyPr/>
          <a:lstStyle/>
          <a:p>
            <a:r>
              <a:rPr lang="en-AU"/>
              <a:t>FACTS</a:t>
            </a:r>
          </a:p>
        </p:txBody>
      </p:sp>
      <p:pic>
        <p:nvPicPr>
          <p:cNvPr id="11" name="Picture Placeholder 10" descr="Refugee camp showing sprawling, tightly packed temporary shelters with plastic sheeting for the roof. ">
            <a:extLst>
              <a:ext uri="{FF2B5EF4-FFF2-40B4-BE49-F238E27FC236}">
                <a16:creationId xmlns:a16="http://schemas.microsoft.com/office/drawing/2014/main" id="{167B8C00-18AE-49AF-BC52-447B83AD78BE}"/>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47079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E3878A2-6DCF-3EB5-C4F0-9F36CCDD1161}"/>
              </a:ext>
            </a:extLst>
          </p:cNvPr>
          <p:cNvSpPr>
            <a:spLocks noGrp="1"/>
          </p:cNvSpPr>
          <p:nvPr>
            <p:ph type="body" sz="quarter" idx="10"/>
          </p:nvPr>
        </p:nvSpPr>
        <p:spPr>
          <a:xfrm>
            <a:off x="335360" y="1701704"/>
            <a:ext cx="5184574" cy="4463600"/>
          </a:xfrm>
        </p:spPr>
        <p:txBody>
          <a:bodyPr lIns="91440" tIns="45720" rIns="91440" bIns="45720" anchor="t">
            <a:noAutofit/>
          </a:bodyPr>
          <a:lstStyle/>
          <a:p>
            <a:pPr>
              <a:lnSpc>
                <a:spcPct val="100000"/>
              </a:lnSpc>
            </a:pPr>
            <a:r>
              <a:rPr lang="en-US" sz="2800"/>
              <a:t>Around the world a further 71.1 million people are internally displaced.</a:t>
            </a:r>
            <a:endParaRPr lang="en-US"/>
          </a:p>
          <a:p>
            <a:pPr>
              <a:lnSpc>
                <a:spcPct val="100000"/>
              </a:lnSpc>
            </a:pPr>
            <a:endParaRPr lang="en-US"/>
          </a:p>
          <a:p>
            <a:pPr marL="879475" indent="-342900">
              <a:lnSpc>
                <a:spcPct val="100000"/>
              </a:lnSpc>
              <a:buFont typeface="Wingdings" panose="05000000000000000000" pitchFamily="2" charset="2"/>
              <a:buChar char="Ø"/>
            </a:pPr>
            <a:r>
              <a:rPr lang="en-US" sz="2400"/>
              <a:t> 62.5 million due to conflict</a:t>
            </a:r>
          </a:p>
          <a:p>
            <a:pPr marL="879475" indent="-342900">
              <a:lnSpc>
                <a:spcPct val="100000"/>
              </a:lnSpc>
              <a:buFont typeface="Wingdings" panose="05000000000000000000" pitchFamily="2" charset="2"/>
              <a:buChar char="Ø"/>
            </a:pPr>
            <a:r>
              <a:rPr lang="en-US" sz="2400"/>
              <a:t> 8.7 million due to disasters</a:t>
            </a:r>
            <a:endParaRPr lang="en-AU" sz="2400"/>
          </a:p>
          <a:p>
            <a:pPr>
              <a:lnSpc>
                <a:spcPct val="110000"/>
              </a:lnSpc>
            </a:pPr>
            <a:endParaRPr lang="en-AU" sz="1200"/>
          </a:p>
          <a:p>
            <a:pPr>
              <a:lnSpc>
                <a:spcPct val="110000"/>
              </a:lnSpc>
            </a:pPr>
            <a:endParaRPr lang="en-AU" sz="1200"/>
          </a:p>
          <a:p>
            <a:pPr>
              <a:lnSpc>
                <a:spcPct val="110000"/>
              </a:lnSpc>
            </a:pPr>
            <a:endParaRPr lang="en-AU" sz="1200"/>
          </a:p>
          <a:p>
            <a:pPr>
              <a:lnSpc>
                <a:spcPct val="110000"/>
              </a:lnSpc>
            </a:pPr>
            <a:endParaRPr lang="en-AU" sz="1200"/>
          </a:p>
          <a:p>
            <a:pPr>
              <a:lnSpc>
                <a:spcPct val="110000"/>
              </a:lnSpc>
            </a:pPr>
            <a:endParaRPr lang="en-AU" sz="1200"/>
          </a:p>
          <a:p>
            <a:pPr>
              <a:lnSpc>
                <a:spcPct val="110000"/>
              </a:lnSpc>
            </a:pPr>
            <a:r>
              <a:rPr lang="en-AU" sz="1200"/>
              <a:t>Source: </a:t>
            </a:r>
            <a:r>
              <a:rPr lang="en-AU" sz="1200">
                <a:hlinkClick r:id="rId2"/>
              </a:rPr>
              <a:t>Internal Displacement Monitoring Centre</a:t>
            </a:r>
            <a:endParaRPr lang="en-AU" sz="1200"/>
          </a:p>
        </p:txBody>
      </p:sp>
      <p:sp>
        <p:nvSpPr>
          <p:cNvPr id="3" name="Text Placeholder 2">
            <a:extLst>
              <a:ext uri="{FF2B5EF4-FFF2-40B4-BE49-F238E27FC236}">
                <a16:creationId xmlns:a16="http://schemas.microsoft.com/office/drawing/2014/main" id="{16407DE2-F221-4295-A35F-48C2C29343AC}"/>
              </a:ext>
            </a:extLst>
          </p:cNvPr>
          <p:cNvSpPr>
            <a:spLocks noGrp="1"/>
          </p:cNvSpPr>
          <p:nvPr>
            <p:ph type="body" sz="quarter" idx="11"/>
          </p:nvPr>
        </p:nvSpPr>
        <p:spPr/>
        <p:txBody>
          <a:bodyPr lIns="91440" tIns="45720" rIns="91440" bIns="45720" anchor="t">
            <a:noAutofit/>
          </a:bodyPr>
          <a:lstStyle/>
          <a:p>
            <a:r>
              <a:rPr lang="en-US" sz="1000"/>
              <a:t>Activities for displaced children in Ivano-Frankivsk. Photo: Caritas Ukraine</a:t>
            </a:r>
            <a:endParaRPr lang="en-AU" sz="1000"/>
          </a:p>
        </p:txBody>
      </p:sp>
      <p:sp>
        <p:nvSpPr>
          <p:cNvPr id="2" name="Title 1">
            <a:extLst>
              <a:ext uri="{FF2B5EF4-FFF2-40B4-BE49-F238E27FC236}">
                <a16:creationId xmlns:a16="http://schemas.microsoft.com/office/drawing/2014/main" id="{D543ED30-2C5D-416F-B400-00E7B9D1CAB7}"/>
              </a:ext>
            </a:extLst>
          </p:cNvPr>
          <p:cNvSpPr>
            <a:spLocks noGrp="1"/>
          </p:cNvSpPr>
          <p:nvPr>
            <p:ph type="title"/>
          </p:nvPr>
        </p:nvSpPr>
        <p:spPr/>
        <p:txBody>
          <a:bodyPr/>
          <a:lstStyle/>
          <a:p>
            <a:r>
              <a:rPr lang="en-AU"/>
              <a:t>FACTS</a:t>
            </a:r>
          </a:p>
        </p:txBody>
      </p:sp>
      <p:pic>
        <p:nvPicPr>
          <p:cNvPr id="11" name="Picture Placeholder 10" descr="Ariel photo showing 7 children sitting around a large piece of paper, drawing.">
            <a:extLst>
              <a:ext uri="{FF2B5EF4-FFF2-40B4-BE49-F238E27FC236}">
                <a16:creationId xmlns:a16="http://schemas.microsoft.com/office/drawing/2014/main" id="{8CB650D8-C813-4AD5-9EFD-D6C83FF7D571}"/>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5502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ducation PPT Template">
  <a:themeElements>
    <a:clrScheme name="Custom 36">
      <a:dk1>
        <a:srgbClr val="05243F"/>
      </a:dk1>
      <a:lt1>
        <a:sysClr val="window" lastClr="FFFFFF"/>
      </a:lt1>
      <a:dk2>
        <a:srgbClr val="05243F"/>
      </a:dk2>
      <a:lt2>
        <a:srgbClr val="FFFFFF"/>
      </a:lt2>
      <a:accent1>
        <a:srgbClr val="63B1A4"/>
      </a:accent1>
      <a:accent2>
        <a:srgbClr val="C3DDD7"/>
      </a:accent2>
      <a:accent3>
        <a:srgbClr val="D86075"/>
      </a:accent3>
      <a:accent4>
        <a:srgbClr val="DF918A"/>
      </a:accent4>
      <a:accent5>
        <a:srgbClr val="762000"/>
      </a:accent5>
      <a:accent6>
        <a:srgbClr val="E5DBCB"/>
      </a:accent6>
      <a:hlink>
        <a:srgbClr val="3296EE"/>
      </a:hlink>
      <a:folHlink>
        <a:srgbClr val="3296E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d0426e0c-4a75-4487-8a8c-05f70a1c3a62" xsi:nil="true"/>
    <Calendar_x0020_Year xmlns="a74f41e8-2c9a-4a9a-8a86-1b2eca9cb15f" xsi:nil="true"/>
    <Term xmlns="d0426e0c-4a75-4487-8a8c-05f70a1c3a62" xsi:nil="true"/>
    <ResourcesType xmlns="d0426e0c-4a75-4487-8a8c-05f70a1c3a62" xsi:nil="true"/>
    <ResourceAudience xmlns="d0426e0c-4a75-4487-8a8c-05f70a1c3a62" xsi:nil="true"/>
    <Cross_x002d_Curriculum_x0020_Priorities xmlns="d0426e0c-4a75-4487-8a8c-05f70a1c3a62" xsi:nil="true"/>
    <bc52f877b74e4892aa9edc07f5db4423 xmlns="d0426e0c-4a75-4487-8a8c-05f70a1c3a62">
      <Terms xmlns="http://schemas.microsoft.com/office/infopath/2007/PartnerControls"/>
    </bc52f877b74e4892aa9edc07f5db4423>
    <TaxCatchAll xmlns="a74f41e8-2c9a-4a9a-8a86-1b2eca9cb15f" xsi:nil="true"/>
    <ResourceTopic xmlns="d0426e0c-4a75-4487-8a8c-05f70a1c3a62" xsi:nil="true"/>
    <Curriculum xmlns="d0426e0c-4a75-4487-8a8c-05f70a1c3a62" xsi:nil="true"/>
    <lcf76f155ced4ddcb4097134ff3c332f xmlns="d0426e0c-4a75-4487-8a8c-05f70a1c3a62">
      <Terms xmlns="http://schemas.microsoft.com/office/infopath/2007/PartnerControls"/>
    </lcf76f155ced4ddcb4097134ff3c332f>
    <TaxKeywordTaxHTField xmlns="a74f41e8-2c9a-4a9a-8a86-1b2eca9cb15f">
      <Terms xmlns="http://schemas.microsoft.com/office/infopath/2007/PartnerControls"/>
    </TaxKeywordTaxHTField>
    <_ResourceType xmlns="http://schemas.microsoft.com/sharepoint/v3/fields" xsi:nil="true"/>
    <Document_x0020_Status xmlns="a74f41e8-2c9a-4a9a-8a86-1b2eca9cb15f" xsi:nil="true"/>
    <General_x0020_Capabilities xmlns="d0426e0c-4a75-4487-8a8c-05f70a1c3a6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A5B4263F7BA4B4FB1DEE6AB7F3265F0" ma:contentTypeVersion="36" ma:contentTypeDescription="Create a new document." ma:contentTypeScope="" ma:versionID="749d50841259068563e761e2feb9de11">
  <xsd:schema xmlns:xsd="http://www.w3.org/2001/XMLSchema" xmlns:xs="http://www.w3.org/2001/XMLSchema" xmlns:p="http://schemas.microsoft.com/office/2006/metadata/properties" xmlns:ns2="a74f41e8-2c9a-4a9a-8a86-1b2eca9cb15f" xmlns:ns3="http://schemas.microsoft.com/sharepoint/v3/fields" xmlns:ns4="d0426e0c-4a75-4487-8a8c-05f70a1c3a62" targetNamespace="http://schemas.microsoft.com/office/2006/metadata/properties" ma:root="true" ma:fieldsID="61e94646948ac0b72fb0fae39d36c74b" ns2:_="" ns3:_="" ns4:_="">
    <xsd:import namespace="a74f41e8-2c9a-4a9a-8a86-1b2eca9cb15f"/>
    <xsd:import namespace="http://schemas.microsoft.com/sharepoint/v3/fields"/>
    <xsd:import namespace="d0426e0c-4a75-4487-8a8c-05f70a1c3a62"/>
    <xsd:element name="properties">
      <xsd:complexType>
        <xsd:sequence>
          <xsd:element name="documentManagement">
            <xsd:complexType>
              <xsd:all>
                <xsd:element ref="ns2:Calendar_x0020_Year" minOccurs="0"/>
                <xsd:element ref="ns2:Document_x0020_Status" minOccurs="0"/>
                <xsd:element ref="ns3:_ResourceType" minOccurs="0"/>
                <xsd:element ref="ns4:bc52f877b74e4892aa9edc07f5db4423" minOccurs="0"/>
                <xsd:element ref="ns2:TaxCatchAll" minOccurs="0"/>
                <xsd:element ref="ns4:MediaServiceMetadata" minOccurs="0"/>
                <xsd:element ref="ns4:MediaServiceFastMetadata" minOccurs="0"/>
                <xsd:element ref="ns4:MediaServiceDateTaken" minOccurs="0"/>
                <xsd:element ref="ns4:MediaLengthInSeconds" minOccurs="0"/>
                <xsd:element ref="ns4:lcf76f155ced4ddcb4097134ff3c332f" minOccurs="0"/>
                <xsd:element ref="ns4:MediaServiceGenerationTime" minOccurs="0"/>
                <xsd:element ref="ns4:MediaServiceEventHashCode" minOccurs="0"/>
                <xsd:element ref="ns4:MediaServiceOCR" minOccurs="0"/>
                <xsd:element ref="ns2:TaxKeywordTaxHTField" minOccurs="0"/>
                <xsd:element ref="ns4:Cross_x002d_Curriculum_x0020_Priorities" minOccurs="0"/>
                <xsd:element ref="ns4:General_x0020_Capabilities" minOccurs="0"/>
                <xsd:element ref="ns2:SharedWithUsers" minOccurs="0"/>
                <xsd:element ref="ns2:SharedWithDetails" minOccurs="0"/>
                <xsd:element ref="ns4:ResourcesType" minOccurs="0"/>
                <xsd:element ref="ns4:ResourceAudience" minOccurs="0"/>
                <xsd:element ref="ns4:ResourceTopic" minOccurs="0"/>
                <xsd:element ref="ns4:Curriculum" minOccurs="0"/>
                <xsd:element ref="ns4:Term"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Calendar_x0020_Year" ma:index="8" nillable="true" ma:displayName="Calendar Year" ma:list="{efc841cf-c008-4849-acd6-eb31f33685a0}" ma:internalName="Calendar_x0020_Year" ma:showField="CalendarYear" ma:web="a74f41e8-2c9a-4a9a-8a86-1b2eca9cb15f">
      <xsd:simpleType>
        <xsd:restriction base="dms:Lookup"/>
      </xsd:simpleType>
    </xsd:element>
    <xsd:element name="Document_x0020_Status" ma:index="9" nillable="true" ma:displayName="Document Status" ma:list="{c6e27091-794f-4218-8873-7e1e6bc71942}" ma:internalName="Document_x0020_Status" ma:showField="Documentstatus" ma:web="a74f41e8-2c9a-4a9a-8a86-1b2eca9cb15f">
      <xsd:simpleType>
        <xsd:restriction base="dms:Lookup"/>
      </xsd:simpleType>
    </xsd:element>
    <xsd:element name="TaxCatchAll" ma:index="13"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TaxKeywordTaxHTField" ma:index="24" nillable="true" ma:taxonomy="true" ma:internalName="TaxKeywordTaxHTField" ma:taxonomyFieldName="TaxKeyword" ma:displayName="Enterprise Keywords" ma:fieldId="{23f27201-bee3-471e-b2e7-b64fd8b7ca38}" ma:taxonomyMulti="true" ma:sspId="fba56b17-20de-4e09-aefb-c97c0efd6dbe" ma:termSetId="00000000-0000-0000-0000-000000000000" ma:anchorId="00000000-0000-0000-0000-000000000000" ma:open="true" ma:isKeyword="true">
      <xsd:complexType>
        <xsd:sequence>
          <xsd:element ref="pc:Terms" minOccurs="0" maxOccurs="1"/>
        </xsd:sequence>
      </xsd:complexType>
    </xsd:element>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sourceType" ma:index="10" nillable="true" ma:displayName="Resource Type" ma:description="A set of categories, functions, genres or aggregation levels" ma:internalName="_ResourceTyp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426e0c-4a75-4487-8a8c-05f70a1c3a62" elementFormDefault="qualified">
    <xsd:import namespace="http://schemas.microsoft.com/office/2006/documentManagement/types"/>
    <xsd:import namespace="http://schemas.microsoft.com/office/infopath/2007/PartnerControls"/>
    <xsd:element name="bc52f877b74e4892aa9edc07f5db4423" ma:index="12" nillable="true" ma:taxonomy="true" ma:internalName="bc52f877b74e4892aa9edc07f5db4423" ma:taxonomyFieldName="Topic" ma:displayName="Topic" ma:default="" ma:fieldId="{bc52f877-b74e-4892-aa9e-dc07f5db4423}" ma:sspId="fba56b17-20de-4e09-aefb-c97c0efd6dbe" ma:termSetId="43fe0924-5d85-4bf5-8df1-467cebe12fdd" ma:anchorId="00000000-0000-0000-0000-000000000000" ma:open="fals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Cross_x002d_Curriculum_x0020_Priorities" ma:index="25" nillable="true" ma:displayName="Cross-Curriculum Priorities" ma:format="Dropdown" ma:internalName="Cross_x002d_Curriculum_x0020_Priorities">
      <xsd:complexType>
        <xsd:complexContent>
          <xsd:extension base="dms:MultiChoice">
            <xsd:sequence>
              <xsd:element name="Value" maxOccurs="unbounded" minOccurs="0" nillable="true">
                <xsd:simpleType>
                  <xsd:restriction base="dms:Choice">
                    <xsd:enumeration value="Aboriginal and Torres Strait Islander Histories and Cultures"/>
                    <xsd:enumeration value="Asia and Australia's Engagement with Asia"/>
                    <xsd:enumeration value="Sustainability"/>
                  </xsd:restriction>
                </xsd:simpleType>
              </xsd:element>
            </xsd:sequence>
          </xsd:extension>
        </xsd:complexContent>
      </xsd:complexType>
    </xsd:element>
    <xsd:element name="General_x0020_Capabilities" ma:index="26" nillable="true" ma:displayName="General Capabilities" ma:format="Dropdown" ma:internalName="General_x0020_Capabilities">
      <xsd:complexType>
        <xsd:complexContent>
          <xsd:extension base="dms:MultiChoice">
            <xsd:sequence>
              <xsd:element name="Value" maxOccurs="unbounded" minOccurs="0" nillable="true">
                <xsd:simpleType>
                  <xsd:restriction base="dms:Choice">
                    <xsd:enumeration value="Literacy"/>
                    <xsd:enumeration value="Numeracy"/>
                    <xsd:enumeration value="Information and Communication Technology (ICT) Capability"/>
                    <xsd:enumeration value="Critical and Creative Thinking"/>
                    <xsd:enumeration value="Personal and Social Capability"/>
                    <xsd:enumeration value="Ethical Understanding"/>
                    <xsd:enumeration value="Intercultural Understanding"/>
                  </xsd:restriction>
                </xsd:simpleType>
              </xsd:element>
            </xsd:sequence>
          </xsd:extension>
        </xsd:complexContent>
      </xsd:complexType>
    </xsd:element>
    <xsd:element name="ResourcesType" ma:index="29" nillable="true" ma:displayName="Resources Type" ma:format="Dropdown" ma:internalName="ResourcesType">
      <xsd:complexType>
        <xsd:complexContent>
          <xsd:extension base="dms:MultiChoice">
            <xsd:sequence>
              <xsd:element name="Value" maxOccurs="unbounded" minOccurs="0" nillable="true">
                <xsd:simpleType>
                  <xsd:restriction base="dms:Choice">
                    <xsd:enumeration value="Assembly"/>
                    <xsd:enumeration value="Fact Sheet and Report"/>
                    <xsd:enumeration value="Film"/>
                    <xsd:enumeration value="Fundraising"/>
                    <xsd:enumeration value="Game"/>
                    <xsd:enumeration value="Guide"/>
                    <xsd:enumeration value="Image"/>
                    <xsd:enumeration value="Lesson and Unit"/>
                    <xsd:enumeration value="Poster"/>
                    <xsd:enumeration value="Prayer / Reflection"/>
                    <xsd:enumeration value="Quiz"/>
                    <xsd:enumeration value="Case Study"/>
                  </xsd:restriction>
                </xsd:simpleType>
              </xsd:element>
            </xsd:sequence>
          </xsd:extension>
        </xsd:complexContent>
      </xsd:complexType>
    </xsd:element>
    <xsd:element name="ResourceAudience" ma:index="30" nillable="true" ma:displayName="Resource Audience" ma:format="Dropdown" ma:internalName="ResourceAudience">
      <xsd:complexType>
        <xsd:complexContent>
          <xsd:extension base="dms:MultiChoice">
            <xsd:sequence>
              <xsd:element name="Value" maxOccurs="unbounded" minOccurs="0" nillable="true">
                <xsd:simpleType>
                  <xsd:restriction base="dms:Choice">
                    <xsd:enumeration value="Lower Primary F-2"/>
                    <xsd:enumeration value="Middle primary 3-4"/>
                    <xsd:enumeration value="Upper Primary 5-6"/>
                    <xsd:enumeration value="Upper Primary 3-6"/>
                    <xsd:enumeration value="Secondary"/>
                    <xsd:enumeration value="Youth"/>
                    <xsd:enumeration value="Parish"/>
                    <xsd:enumeration value="Teacher"/>
                    <xsd:enumeration value="Choice 9"/>
                  </xsd:restriction>
                </xsd:simpleType>
              </xsd:element>
            </xsd:sequence>
          </xsd:extension>
        </xsd:complexContent>
      </xsd:complexType>
    </xsd:element>
    <xsd:element name="ResourceTopic" ma:index="31" nillable="true" ma:displayName="Resource Topic" ma:format="Dropdown" ma:internalName="ResourceTopic">
      <xsd:complexType>
        <xsd:complexContent>
          <xsd:extension base="dms:MultiChoice">
            <xsd:sequence>
              <xsd:element name="Value" maxOccurs="unbounded" minOccurs="0" nillable="true">
                <xsd:simpleType>
                  <xsd:restriction base="dms:Choice">
                    <xsd:enumeration value="About Caritas"/>
                    <xsd:enumeration value="Advocacy and Campaigns"/>
                    <xsd:enumeration value="Catholic Identity"/>
                    <xsd:enumeration value="Catholic Social Teaching"/>
                    <xsd:enumeration value="Disability"/>
                    <xsd:enumeration value="Emergencies"/>
                    <xsd:enumeration value="Environment, Climate Justice, DRR"/>
                    <xsd:enumeration value="Food Security and Agriculture"/>
                    <xsd:enumeration value="Gender Equality / Women"/>
                    <xsd:enumeration value="Health"/>
                    <xsd:enumeration value="Human Trafficking, Modern Slavery and Fair Trade"/>
                    <xsd:enumeration value="Indigenous Peoples"/>
                    <xsd:enumeration value="Laudato Si'"/>
                    <xsd:enumeration value="Peace and Conflict"/>
                    <xsd:enumeration value="Poverty"/>
                    <xsd:enumeration value="Project Compassion"/>
                    <xsd:enumeration value="Refugees and Forced Migration"/>
                    <xsd:enumeration value="Sustainable Development Goals and Human Rights"/>
                    <xsd:enumeration value="Water and Sanitation"/>
                    <xsd:enumeration value="Religion"/>
                    <xsd:enumeration value="First Nations Australians"/>
                    <xsd:enumeration value="Choice 22"/>
                  </xsd:restriction>
                </xsd:simpleType>
              </xsd:element>
            </xsd:sequence>
          </xsd:extension>
        </xsd:complexContent>
      </xsd:complexType>
    </xsd:element>
    <xsd:element name="Curriculum" ma:index="32" nillable="true" ma:displayName="Curriculum" ma:format="Dropdown" ma:internalName="Curriculum">
      <xsd:complexType>
        <xsd:complexContent>
          <xsd:extension base="dms:MultiChoice">
            <xsd:sequence>
              <xsd:element name="Value" maxOccurs="unbounded" minOccurs="0" nillable="true">
                <xsd:simpleType>
                  <xsd:restriction base="dms:Choice">
                    <xsd:enumeration value="Civics and Citizenship"/>
                    <xsd:enumeration value="Economics and Business"/>
                    <xsd:enumeration value="English"/>
                    <xsd:enumeration value="Geography"/>
                    <xsd:enumeration value="HASS"/>
                    <xsd:enumeration value="Health and PE"/>
                    <xsd:enumeration value="History"/>
                    <xsd:enumeration value="Languages"/>
                    <xsd:enumeration value="Mathematics"/>
                    <xsd:enumeration value="Religious Education"/>
                    <xsd:enumeration value="Science"/>
                    <xsd:enumeration value="Technologies "/>
                    <xsd:enumeration value="Choice 13"/>
                  </xsd:restriction>
                </xsd:simpleType>
              </xsd:element>
            </xsd:sequence>
          </xsd:extension>
        </xsd:complexContent>
      </xsd:complexType>
    </xsd:element>
    <xsd:element name="Term" ma:index="33" nillable="true" ma:displayName="Term" ma:format="Dropdown" ma:internalName="Term">
      <xsd:complexType>
        <xsd:complexContent>
          <xsd:extension base="dms:MultiChoice">
            <xsd:sequence>
              <xsd:element name="Value" maxOccurs="unbounded" minOccurs="0" nillable="true">
                <xsd:simpleType>
                  <xsd:restriction base="dms:Choice">
                    <xsd:enumeration value="Term 1 "/>
                    <xsd:enumeration value="Term 2"/>
                    <xsd:enumeration value="Term 3"/>
                    <xsd:enumeration value="Term 4"/>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10F89C-9F27-40E2-B07B-DA746ED61B30}">
  <ds:schemaRefs>
    <ds:schemaRef ds:uri="http://schemas.microsoft.com/sharepoint/v3/contenttype/forms"/>
  </ds:schemaRefs>
</ds:datastoreItem>
</file>

<file path=customXml/itemProps2.xml><?xml version="1.0" encoding="utf-8"?>
<ds:datastoreItem xmlns:ds="http://schemas.openxmlformats.org/officeDocument/2006/customXml" ds:itemID="{79CE9FC7-F488-4CBC-BC57-3C13B4B4EA8E}">
  <ds:schemaRefs>
    <ds:schemaRef ds:uri="a74f41e8-2c9a-4a9a-8a86-1b2eca9cb15f"/>
    <ds:schemaRef ds:uri="d0426e0c-4a75-4487-8a8c-05f70a1c3a6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42D6C72-65CA-40E7-BC0D-23AA99BF27E0}">
  <ds:schemaRefs>
    <ds:schemaRef ds:uri="a74f41e8-2c9a-4a9a-8a86-1b2eca9cb15f"/>
    <ds:schemaRef ds:uri="d0426e0c-4a75-4487-8a8c-05f70a1c3a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27</Slides>
  <Notes>6</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Education PPT Template</vt:lpstr>
      <vt:lpstr>Teacher Information</vt:lpstr>
      <vt:lpstr>Teacher Background</vt:lpstr>
      <vt:lpstr>students</vt:lpstr>
      <vt:lpstr>Refugees and  Internally Displaced Peoples</vt:lpstr>
      <vt:lpstr>Who are Refugees? </vt:lpstr>
      <vt:lpstr>Who are refugees?</vt:lpstr>
      <vt:lpstr>Why are people forceD to flee?</vt:lpstr>
      <vt:lpstr>FACTS</vt:lpstr>
      <vt:lpstr>FACTS</vt:lpstr>
      <vt:lpstr>FACTS</vt:lpstr>
      <vt:lpstr>FACTS</vt:lpstr>
      <vt:lpstr>FACTS</vt:lpstr>
      <vt:lpstr>Which countries are Refugees from?</vt:lpstr>
      <vt:lpstr>Which countries are Refugees going to?</vt:lpstr>
      <vt:lpstr>PowerPoint Presentation</vt:lpstr>
      <vt:lpstr>Reflect – A Catholic perspective</vt:lpstr>
      <vt:lpstr>Caritas Australia's Response</vt:lpstr>
      <vt:lpstr>Caritas Australia's Response</vt:lpstr>
      <vt:lpstr>CASE STUDY – Jamila (Bangladesh)</vt:lpstr>
      <vt:lpstr>CASE STUDY – Jamila (Bangladesh)</vt:lpstr>
      <vt:lpstr>CASE STUDY – Jamila (Bangladesh)</vt:lpstr>
      <vt:lpstr>CASE STUDY – Jamila (Bangladesh)</vt:lpstr>
      <vt:lpstr>PowerPoint Presentation</vt:lpstr>
      <vt:lpstr>TAKE ACTION</vt:lpstr>
      <vt:lpstr>REFUGEE WEEK</vt:lpstr>
      <vt:lpstr>PRAY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Caritas Refugee PPT - Primary</dc:title>
  <dc:creator>Marlin Communications</dc:creator>
  <cp:revision>7</cp:revision>
  <dcterms:created xsi:type="dcterms:W3CDTF">2014-11-30T23:21:17Z</dcterms:created>
  <dcterms:modified xsi:type="dcterms:W3CDTF">2023-06-16T02:30:08Z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0x01010000D18022CAF0CF4E8F2A2F1633DCF88F</vt:lpwstr>
  </property>
  <property fmtid="{D5CDD505-2E9C-101B-9397-08002B2CF9AE}" pid="3" name="_dlc_DocIdItemGuid">
    <vt:lpwstr>d7ee03d9-074b-4786-bb99-1c6adf13a550</vt:lpwstr>
  </property>
  <property fmtid="{D5CDD505-2E9C-101B-9397-08002B2CF9AE}" pid="4" name="_ExtendedDescription">
    <vt:lpwstr/>
  </property>
  <property fmtid="{D5CDD505-2E9C-101B-9397-08002B2CF9AE}" pid="5" name="MediaServiceImageTags">
    <vt:lpwstr/>
  </property>
  <property fmtid="{D5CDD505-2E9C-101B-9397-08002B2CF9AE}" pid="6" name="Topic">
    <vt:lpwstr/>
  </property>
  <property fmtid="{D5CDD505-2E9C-101B-9397-08002B2CF9AE}" pid="7" name="xd_ProgID">
    <vt:lpwstr/>
  </property>
  <property fmtid="{D5CDD505-2E9C-101B-9397-08002B2CF9AE}" pid="8" name="TemplateUrl">
    <vt:lpwstr/>
  </property>
  <property fmtid="{D5CDD505-2E9C-101B-9397-08002B2CF9AE}" pid="9" name="ComplianceAssetId">
    <vt:lpwstr/>
  </property>
  <property fmtid="{D5CDD505-2E9C-101B-9397-08002B2CF9AE}" pid="10" name="TriggerFlowInfo">
    <vt:lpwstr/>
  </property>
  <property fmtid="{D5CDD505-2E9C-101B-9397-08002B2CF9AE}" pid="11" name="xd_Signature">
    <vt:bool>false</vt:bool>
  </property>
  <property fmtid="{D5CDD505-2E9C-101B-9397-08002B2CF9AE}" pid="12" name="TaxKeyword">
    <vt:lpwstr/>
  </property>
</Properties>
</file>