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0" r:id="rId4"/>
  </p:sldMasterIdLst>
  <p:notesMasterIdLst>
    <p:notesMasterId r:id="rId32"/>
  </p:notesMasterIdLst>
  <p:sldIdLst>
    <p:sldId id="285" r:id="rId5"/>
    <p:sldId id="503" r:id="rId6"/>
    <p:sldId id="478" r:id="rId7"/>
    <p:sldId id="258" r:id="rId8"/>
    <p:sldId id="510" r:id="rId9"/>
    <p:sldId id="515" r:id="rId10"/>
    <p:sldId id="264" r:id="rId11"/>
    <p:sldId id="514" r:id="rId12"/>
    <p:sldId id="297" r:id="rId13"/>
    <p:sldId id="506" r:id="rId14"/>
    <p:sldId id="292" r:id="rId15"/>
    <p:sldId id="293" r:id="rId16"/>
    <p:sldId id="298" r:id="rId17"/>
    <p:sldId id="294" r:id="rId18"/>
    <p:sldId id="513" r:id="rId19"/>
    <p:sldId id="276" r:id="rId20"/>
    <p:sldId id="295" r:id="rId21"/>
    <p:sldId id="473" r:id="rId22"/>
    <p:sldId id="471" r:id="rId23"/>
    <p:sldId id="472" r:id="rId24"/>
    <p:sldId id="475" r:id="rId25"/>
    <p:sldId id="474" r:id="rId26"/>
    <p:sldId id="507" r:id="rId27"/>
    <p:sldId id="260" r:id="rId28"/>
    <p:sldId id="512" r:id="rId29"/>
    <p:sldId id="274" r:id="rId30"/>
    <p:sldId id="509" r:id="rId31"/>
  </p:sldIdLst>
  <p:sldSz cx="12192000" cy="6858000"/>
  <p:notesSz cx="6858000" cy="9144000"/>
  <p:embeddedFontLst>
    <p:embeddedFont>
      <p:font typeface="Calibri" panose="020F0502020204030204" pitchFamily="34" charset="0"/>
      <p:regular r:id="rId33"/>
      <p:bold r:id="rId34"/>
      <p:italic r:id="rId35"/>
      <p:boldItalic r:id="rId36"/>
    </p:embeddedFont>
  </p:embeddedFontLst>
  <p:photoAlbum/>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8A5FC5AE-2BC3-118D-8ADA-AAC5FDAB8CD0}" name="Tim Lam" initials="TL" userId="S::tim.lam@caritas.org.au::50ad375a-c4a0-4ecc-a31f-75e03868e30d" providerId="AD"/>
  <p188:author id="{88DD36BE-2BF0-8C51-4147-0272E405388E}" name="Sally Murphy" initials="SM" userId="S::Sally.Murphy@caritas.org.au::dc8129e8-3764-4b90-858b-69271ffb6e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2" clrIdx="0">
    <p:extLst>
      <p:ext uri="{19B8F6BF-5375-455C-9EA6-DF929625EA0E}">
        <p15:presenceInfo xmlns:p15="http://schemas.microsoft.com/office/powerpoint/2012/main" userId="S-1-5-21-568877940-3399399001-4121681156-2163" providerId="AD"/>
      </p:ext>
    </p:extLst>
  </p:cmAuthor>
  <p:cmAuthor id="2" name="Sally Murphy" initials="SM" lastIdx="3" clrIdx="1">
    <p:extLst>
      <p:ext uri="{19B8F6BF-5375-455C-9EA6-DF929625EA0E}">
        <p15:presenceInfo xmlns:p15="http://schemas.microsoft.com/office/powerpoint/2012/main" userId="S::Sally.Murphy@caritas.org.au::dc8129e8-3764-4b90-858b-69271ffb6e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2E1B"/>
    <a:srgbClr val="B82E1B"/>
    <a:srgbClr val="B8290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D938D8-058F-4464-B6B2-41676F60B7FA}" v="23" dt="2024-05-23T01:55:13.1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2.fntdata"/><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2dc4cf58-dc7e-422a-950b-38460c74cb76" providerId="ADAL" clId="{B2E7BD42-C309-4BAE-9082-0FC60E9C5FE9}"/>
    <pc:docChg chg="custSel delSld modSld">
      <pc:chgData name="Nicole Dobrohotoff" userId="2dc4cf58-dc7e-422a-950b-38460c74cb76" providerId="ADAL" clId="{B2E7BD42-C309-4BAE-9082-0FC60E9C5FE9}" dt="2024-05-23T01:05:09.462" v="4" actId="2696"/>
      <pc:docMkLst>
        <pc:docMk/>
      </pc:docMkLst>
      <pc:sldChg chg="del">
        <pc:chgData name="Nicole Dobrohotoff" userId="2dc4cf58-dc7e-422a-950b-38460c74cb76" providerId="ADAL" clId="{B2E7BD42-C309-4BAE-9082-0FC60E9C5FE9}" dt="2024-05-23T01:05:09.462" v="4" actId="2696"/>
        <pc:sldMkLst>
          <pc:docMk/>
          <pc:sldMk cId="441658931" sldId="276"/>
        </pc:sldMkLst>
      </pc:sldChg>
      <pc:sldChg chg="delSp modSp modNotesTx">
        <pc:chgData name="Nicole Dobrohotoff" userId="2dc4cf58-dc7e-422a-950b-38460c74cb76" providerId="ADAL" clId="{B2E7BD42-C309-4BAE-9082-0FC60E9C5FE9}" dt="2024-05-23T01:04:44.307" v="3" actId="6549"/>
        <pc:sldMkLst>
          <pc:docMk/>
          <pc:sldMk cId="3134954828" sldId="506"/>
        </pc:sldMkLst>
        <pc:spChg chg="mod">
          <ac:chgData name="Nicole Dobrohotoff" userId="2dc4cf58-dc7e-422a-950b-38460c74cb76" providerId="ADAL" clId="{B2E7BD42-C309-4BAE-9082-0FC60E9C5FE9}" dt="2024-05-23T01:04:34.459" v="0" actId="20577"/>
          <ac:spMkLst>
            <pc:docMk/>
            <pc:sldMk cId="3134954828" sldId="506"/>
            <ac:spMk id="2" creationId="{59360F71-A243-41B0-BC31-8BEBC478A777}"/>
          </ac:spMkLst>
        </pc:spChg>
        <pc:spChg chg="del mod">
          <ac:chgData name="Nicole Dobrohotoff" userId="2dc4cf58-dc7e-422a-950b-38460c74cb76" providerId="ADAL" clId="{B2E7BD42-C309-4BAE-9082-0FC60E9C5FE9}" dt="2024-05-23T01:04:40.478" v="2" actId="478"/>
          <ac:spMkLst>
            <pc:docMk/>
            <pc:sldMk cId="3134954828" sldId="506"/>
            <ac:spMk id="4" creationId="{FB69F50F-456E-4D1A-841F-2AD06223505F}"/>
          </ac:spMkLst>
        </pc:spChg>
      </pc:sldChg>
    </pc:docChg>
  </pc:docChgLst>
  <pc:docChgLst>
    <pc:chgData name="Sally Murphy" userId="dc8129e8-3764-4b90-858b-69271ffb6ebe" providerId="ADAL" clId="{F9D938D8-058F-4464-B6B2-41676F60B7FA}"/>
    <pc:docChg chg="undo custSel addSld delSld modSld">
      <pc:chgData name="Sally Murphy" userId="dc8129e8-3764-4b90-858b-69271ffb6ebe" providerId="ADAL" clId="{F9D938D8-058F-4464-B6B2-41676F60B7FA}" dt="2024-05-23T01:55:13.151" v="238"/>
      <pc:docMkLst>
        <pc:docMk/>
      </pc:docMkLst>
      <pc:sldChg chg="modSp add del mod">
        <pc:chgData name="Sally Murphy" userId="dc8129e8-3764-4b90-858b-69271ffb6ebe" providerId="ADAL" clId="{F9D938D8-058F-4464-B6B2-41676F60B7FA}" dt="2024-05-23T01:04:24.171" v="237" actId="20577"/>
        <pc:sldMkLst>
          <pc:docMk/>
          <pc:sldMk cId="4206464054" sldId="260"/>
        </pc:sldMkLst>
        <pc:spChg chg="mod">
          <ac:chgData name="Sally Murphy" userId="dc8129e8-3764-4b90-858b-69271ffb6ebe" providerId="ADAL" clId="{F9D938D8-058F-4464-B6B2-41676F60B7FA}" dt="2024-05-23T01:04:24.171" v="237" actId="20577"/>
          <ac:spMkLst>
            <pc:docMk/>
            <pc:sldMk cId="4206464054" sldId="260"/>
            <ac:spMk id="4" creationId="{346FD54C-3C5A-908D-B0C8-A24F729C53DE}"/>
          </ac:spMkLst>
        </pc:spChg>
      </pc:sldChg>
      <pc:sldChg chg="add">
        <pc:chgData name="Sally Murphy" userId="dc8129e8-3764-4b90-858b-69271ffb6ebe" providerId="ADAL" clId="{F9D938D8-058F-4464-B6B2-41676F60B7FA}" dt="2024-05-23T01:55:13.151" v="238"/>
        <pc:sldMkLst>
          <pc:docMk/>
          <pc:sldMk cId="441658931" sldId="276"/>
        </pc:sldMkLst>
      </pc:sldChg>
      <pc:sldChg chg="modSp mod">
        <pc:chgData name="Sally Murphy" userId="dc8129e8-3764-4b90-858b-69271ffb6ebe" providerId="ADAL" clId="{F9D938D8-058F-4464-B6B2-41676F60B7FA}" dt="2024-05-22T04:53:06.811" v="162" actId="20577"/>
        <pc:sldMkLst>
          <pc:docMk/>
          <pc:sldMk cId="799711756" sldId="285"/>
        </pc:sldMkLst>
        <pc:spChg chg="mod">
          <ac:chgData name="Sally Murphy" userId="dc8129e8-3764-4b90-858b-69271ffb6ebe" providerId="ADAL" clId="{F9D938D8-058F-4464-B6B2-41676F60B7FA}" dt="2024-05-22T03:57:15.879" v="98" actId="20577"/>
          <ac:spMkLst>
            <pc:docMk/>
            <pc:sldMk cId="799711756" sldId="285"/>
            <ac:spMk id="3" creationId="{00AE73BA-3645-424C-ADBE-7A8F9843458B}"/>
          </ac:spMkLst>
        </pc:spChg>
        <pc:spChg chg="mod">
          <ac:chgData name="Sally Murphy" userId="dc8129e8-3764-4b90-858b-69271ffb6ebe" providerId="ADAL" clId="{F9D938D8-058F-4464-B6B2-41676F60B7FA}" dt="2024-05-22T04:53:06.811" v="162" actId="20577"/>
          <ac:spMkLst>
            <pc:docMk/>
            <pc:sldMk cId="799711756" sldId="285"/>
            <ac:spMk id="4" creationId="{6D3B0B2F-2625-44BB-9B26-69CB27EF687E}"/>
          </ac:spMkLst>
        </pc:spChg>
        <pc:picChg chg="mod">
          <ac:chgData name="Sally Murphy" userId="dc8129e8-3764-4b90-858b-69271ffb6ebe" providerId="ADAL" clId="{F9D938D8-058F-4464-B6B2-41676F60B7FA}" dt="2024-05-22T04:00:32.542" v="149" actId="1035"/>
          <ac:picMkLst>
            <pc:docMk/>
            <pc:sldMk cId="799711756" sldId="285"/>
            <ac:picMk id="5" creationId="{F40D0B3B-CCAE-4E60-97C6-A038F4BA7923}"/>
          </ac:picMkLst>
        </pc:picChg>
      </pc:sldChg>
      <pc:sldChg chg="del">
        <pc:chgData name="Sally Murphy" userId="dc8129e8-3764-4b90-858b-69271ffb6ebe" providerId="ADAL" clId="{F9D938D8-058F-4464-B6B2-41676F60B7FA}" dt="2024-05-22T04:54:05.083" v="172" actId="47"/>
        <pc:sldMkLst>
          <pc:docMk/>
          <pc:sldMk cId="937116625" sldId="288"/>
        </pc:sldMkLst>
      </pc:sldChg>
      <pc:sldChg chg="del">
        <pc:chgData name="Sally Murphy" userId="dc8129e8-3764-4b90-858b-69271ffb6ebe" providerId="ADAL" clId="{F9D938D8-058F-4464-B6B2-41676F60B7FA}" dt="2024-05-22T05:22:42.002" v="193" actId="47"/>
        <pc:sldMkLst>
          <pc:docMk/>
          <pc:sldMk cId="1764448301" sldId="289"/>
        </pc:sldMkLst>
      </pc:sldChg>
      <pc:sldChg chg="modNotesTx">
        <pc:chgData name="Sally Murphy" userId="dc8129e8-3764-4b90-858b-69271ffb6ebe" providerId="ADAL" clId="{F9D938D8-058F-4464-B6B2-41676F60B7FA}" dt="2024-05-22T05:24:36.200" v="194" actId="6549"/>
        <pc:sldMkLst>
          <pc:docMk/>
          <pc:sldMk cId="190308656" sldId="297"/>
        </pc:sldMkLst>
      </pc:sldChg>
      <pc:sldChg chg="modNotesTx">
        <pc:chgData name="Sally Murphy" userId="dc8129e8-3764-4b90-858b-69271ffb6ebe" providerId="ADAL" clId="{F9D938D8-058F-4464-B6B2-41676F60B7FA}" dt="2024-05-22T05:25:04.416" v="195" actId="6549"/>
        <pc:sldMkLst>
          <pc:docMk/>
          <pc:sldMk cId="2729376561" sldId="298"/>
        </pc:sldMkLst>
      </pc:sldChg>
      <pc:sldChg chg="modSp mod">
        <pc:chgData name="Sally Murphy" userId="dc8129e8-3764-4b90-858b-69271ffb6ebe" providerId="ADAL" clId="{F9D938D8-058F-4464-B6B2-41676F60B7FA}" dt="2024-05-22T05:28:48.808" v="223" actId="6549"/>
        <pc:sldMkLst>
          <pc:docMk/>
          <pc:sldMk cId="3951537941" sldId="471"/>
        </pc:sldMkLst>
        <pc:spChg chg="mod">
          <ac:chgData name="Sally Murphy" userId="dc8129e8-3764-4b90-858b-69271ffb6ebe" providerId="ADAL" clId="{F9D938D8-058F-4464-B6B2-41676F60B7FA}" dt="2024-05-22T05:28:48.808" v="223" actId="6549"/>
          <ac:spMkLst>
            <pc:docMk/>
            <pc:sldMk cId="3951537941" sldId="471"/>
            <ac:spMk id="2" creationId="{E12390D7-F040-4021-AA56-0FF180529622}"/>
          </ac:spMkLst>
        </pc:spChg>
      </pc:sldChg>
      <pc:sldChg chg="modSp mod">
        <pc:chgData name="Sally Murphy" userId="dc8129e8-3764-4b90-858b-69271ffb6ebe" providerId="ADAL" clId="{F9D938D8-058F-4464-B6B2-41676F60B7FA}" dt="2024-05-22T04:53:20.947" v="171" actId="20577"/>
        <pc:sldMkLst>
          <pc:docMk/>
          <pc:sldMk cId="38311100" sldId="503"/>
        </pc:sldMkLst>
        <pc:spChg chg="mod">
          <ac:chgData name="Sally Murphy" userId="dc8129e8-3764-4b90-858b-69271ffb6ebe" providerId="ADAL" clId="{F9D938D8-058F-4464-B6B2-41676F60B7FA}" dt="2024-05-22T04:53:20.947" v="171" actId="20577"/>
          <ac:spMkLst>
            <pc:docMk/>
            <pc:sldMk cId="38311100" sldId="503"/>
            <ac:spMk id="2" creationId="{E59B3793-BEA6-57D6-75A4-80D5DC349EA7}"/>
          </ac:spMkLst>
        </pc:spChg>
        <pc:spChg chg="mod">
          <ac:chgData name="Sally Murphy" userId="dc8129e8-3764-4b90-858b-69271ffb6ebe" providerId="ADAL" clId="{F9D938D8-058F-4464-B6B2-41676F60B7FA}" dt="2024-05-22T03:43:53.071" v="92" actId="20577"/>
          <ac:spMkLst>
            <pc:docMk/>
            <pc:sldMk cId="38311100" sldId="503"/>
            <ac:spMk id="7" creationId="{06A173CE-3E27-4896-A22C-1D617A2BD8FE}"/>
          </ac:spMkLst>
        </pc:spChg>
      </pc:sldChg>
      <pc:sldChg chg="del">
        <pc:chgData name="Sally Murphy" userId="dc8129e8-3764-4b90-858b-69271ffb6ebe" providerId="ADAL" clId="{F9D938D8-058F-4464-B6B2-41676F60B7FA}" dt="2024-05-22T04:54:05.083" v="172" actId="47"/>
        <pc:sldMkLst>
          <pc:docMk/>
          <pc:sldMk cId="3703048734" sldId="511"/>
        </pc:sldMkLst>
      </pc:sldChg>
      <pc:sldChg chg="modSp add mod">
        <pc:chgData name="Sally Murphy" userId="dc8129e8-3764-4b90-858b-69271ffb6ebe" providerId="ADAL" clId="{F9D938D8-058F-4464-B6B2-41676F60B7FA}" dt="2024-05-22T05:22:30.638" v="192" actId="20577"/>
        <pc:sldMkLst>
          <pc:docMk/>
          <pc:sldMk cId="2052582046" sldId="515"/>
        </pc:sldMkLst>
        <pc:spChg chg="mod">
          <ac:chgData name="Sally Murphy" userId="dc8129e8-3764-4b90-858b-69271ffb6ebe" providerId="ADAL" clId="{F9D938D8-058F-4464-B6B2-41676F60B7FA}" dt="2024-05-22T05:22:30.638" v="192" actId="20577"/>
          <ac:spMkLst>
            <pc:docMk/>
            <pc:sldMk cId="2052582046" sldId="515"/>
            <ac:spMk id="3" creationId="{B8CC5AB7-B898-45A9-9499-8CF79062BF2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1C2EE-4F0B-425B-BEAC-B6CF5C650C53}" type="datetimeFigureOut">
              <a:rPr lang="en-AU" smtClean="0"/>
              <a:t>23/05/2024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6A2B6-B394-4F2F-8DB1-ED3D0D595861}" type="slidenum">
              <a:rPr lang="en-AU" smtClean="0"/>
              <a:t>‹#›</a:t>
            </a:fld>
            <a:endParaRPr lang="en-AU"/>
          </a:p>
        </p:txBody>
      </p:sp>
    </p:spTree>
    <p:extLst>
      <p:ext uri="{BB962C8B-B14F-4D97-AF65-F5344CB8AC3E}">
        <p14:creationId xmlns:p14="http://schemas.microsoft.com/office/powerpoint/2010/main" val="2853348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meo.com/60068937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1330815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F6A2B6-B394-4F2F-8DB1-ED3D0D595861}" type="slidenum">
              <a:rPr lang="en-AU" smtClean="0"/>
              <a:t>22</a:t>
            </a:fld>
            <a:endParaRPr lang="en-AU"/>
          </a:p>
        </p:txBody>
      </p:sp>
    </p:spTree>
    <p:extLst>
      <p:ext uri="{BB962C8B-B14F-4D97-AF65-F5344CB8AC3E}">
        <p14:creationId xmlns:p14="http://schemas.microsoft.com/office/powerpoint/2010/main" val="2049554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F6A2B6-B394-4F2F-8DB1-ED3D0D595861}" type="slidenum">
              <a:rPr lang="en-AU" smtClean="0"/>
              <a:t>23</a:t>
            </a:fld>
            <a:endParaRPr lang="en-AU"/>
          </a:p>
        </p:txBody>
      </p:sp>
    </p:spTree>
    <p:extLst>
      <p:ext uri="{BB962C8B-B14F-4D97-AF65-F5344CB8AC3E}">
        <p14:creationId xmlns:p14="http://schemas.microsoft.com/office/powerpoint/2010/main" val="2026726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9F6A2B6-B394-4F2F-8DB1-ED3D0D595861}" type="slidenum">
              <a:rPr lang="en-AU" smtClean="0"/>
              <a:t>24</a:t>
            </a:fld>
            <a:endParaRPr lang="en-AU"/>
          </a:p>
        </p:txBody>
      </p:sp>
    </p:spTree>
    <p:extLst>
      <p:ext uri="{BB962C8B-B14F-4D97-AF65-F5344CB8AC3E}">
        <p14:creationId xmlns:p14="http://schemas.microsoft.com/office/powerpoint/2010/main" val="3624975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Women farming in Nepal. </a:t>
            </a:r>
            <a:r>
              <a:rPr lang="en-AU" sz="1200">
                <a:effectLst/>
                <a:latin typeface="Arial" panose="020B0604020202020204" pitchFamily="34" charset="0"/>
                <a:ea typeface="Calibri" panose="020F0502020204030204" pitchFamily="34" charset="0"/>
                <a:cs typeface="Arial" panose="020B0604020202020204" pitchFamily="34" charset="0"/>
              </a:rPr>
              <a:t>Photo: Richard Wainwright/Caritas Australia  </a:t>
            </a:r>
          </a:p>
        </p:txBody>
      </p:sp>
      <p:sp>
        <p:nvSpPr>
          <p:cNvPr id="4" name="Slide Number Placeholder 3"/>
          <p:cNvSpPr>
            <a:spLocks noGrp="1"/>
          </p:cNvSpPr>
          <p:nvPr>
            <p:ph type="sldNum" sz="quarter" idx="5"/>
          </p:nvPr>
        </p:nvSpPr>
        <p:spPr/>
        <p:txBody>
          <a:bodyPr/>
          <a:lstStyle/>
          <a:p>
            <a:fld id="{59F6A2B6-B394-4F2F-8DB1-ED3D0D595861}" type="slidenum">
              <a:rPr lang="en-AU" smtClean="0"/>
              <a:t>25</a:t>
            </a:fld>
            <a:endParaRPr lang="en-AU"/>
          </a:p>
        </p:txBody>
      </p:sp>
    </p:spTree>
    <p:extLst>
      <p:ext uri="{BB962C8B-B14F-4D97-AF65-F5344CB8AC3E}">
        <p14:creationId xmlns:p14="http://schemas.microsoft.com/office/powerpoint/2010/main" val="771702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9F6A2B6-B394-4F2F-8DB1-ED3D0D595861}" type="slidenum">
              <a:rPr lang="en-AU" smtClean="0"/>
              <a:t>26</a:t>
            </a:fld>
            <a:endParaRPr lang="en-AU"/>
          </a:p>
        </p:txBody>
      </p:sp>
    </p:spTree>
    <p:extLst>
      <p:ext uri="{BB962C8B-B14F-4D97-AF65-F5344CB8AC3E}">
        <p14:creationId xmlns:p14="http://schemas.microsoft.com/office/powerpoint/2010/main" val="2236638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Photo credit: Laz </a:t>
            </a:r>
            <a:r>
              <a:rPr lang="en-AU" err="1"/>
              <a:t>Harfa</a:t>
            </a:r>
            <a:r>
              <a:rPr lang="en-AU"/>
              <a:t> </a:t>
            </a:r>
          </a:p>
        </p:txBody>
      </p:sp>
      <p:sp>
        <p:nvSpPr>
          <p:cNvPr id="4" name="Slide Number Placeholder 3"/>
          <p:cNvSpPr>
            <a:spLocks noGrp="1"/>
          </p:cNvSpPr>
          <p:nvPr>
            <p:ph type="sldNum" sz="quarter" idx="5"/>
          </p:nvPr>
        </p:nvSpPr>
        <p:spPr/>
        <p:txBody>
          <a:bodyPr/>
          <a:lstStyle/>
          <a:p>
            <a:fld id="{59F6A2B6-B394-4F2F-8DB1-ED3D0D595861}" type="slidenum">
              <a:rPr lang="en-AU" smtClean="0"/>
              <a:t>4</a:t>
            </a:fld>
            <a:endParaRPr lang="en-AU"/>
          </a:p>
        </p:txBody>
      </p:sp>
    </p:spTree>
    <p:extLst>
      <p:ext uri="{BB962C8B-B14F-4D97-AF65-F5344CB8AC3E}">
        <p14:creationId xmlns:p14="http://schemas.microsoft.com/office/powerpoint/2010/main" val="2732655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Watch the video and stop at each of the ‘pause points’. </a:t>
            </a:r>
            <a:r>
              <a:rPr lang="en-US" b="0" i="0">
                <a:solidFill>
                  <a:srgbClr val="05243F"/>
                </a:solidFill>
                <a:effectLst/>
                <a:latin typeface="Arial" panose="020B0604020202020204" pitchFamily="34" charset="0"/>
                <a:cs typeface="Arial" panose="020B0604020202020204" pitchFamily="34" charset="0"/>
              </a:rPr>
              <a:t>Discuss the questions as a class or ask students to write them down as a reflection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NOTE: This video will open in a web browser.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5243F"/>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5243F"/>
                </a:solidFill>
                <a:effectLst/>
                <a:latin typeface="Arial" panose="020B0604020202020204" pitchFamily="34" charset="0"/>
                <a:cs typeface="Arial" panose="020B0604020202020204" pitchFamily="34" charset="0"/>
              </a:rPr>
              <a:t>Source: </a:t>
            </a:r>
            <a:r>
              <a:rPr lang="en-US">
                <a:latin typeface="Arial" panose="020B0604020202020204" pitchFamily="34" charset="0"/>
                <a:cs typeface="Arial" panose="020B0604020202020204" pitchFamily="34" charset="0"/>
                <a:hlinkClick r:id="rId3"/>
              </a:rPr>
              <a:t>CST - Human Dignity on Vimeo</a:t>
            </a:r>
            <a:r>
              <a:rPr lang="en-US">
                <a:latin typeface="Arial" panose="020B0604020202020204" pitchFamily="34" charset="0"/>
                <a:cs typeface="Arial" panose="020B0604020202020204" pitchFamily="34" charset="0"/>
              </a:rPr>
              <a:t>: https://vimeo.com/600689371 </a:t>
            </a:r>
            <a:endParaRPr lang="en-US" b="0" i="0">
              <a:solidFill>
                <a:srgbClr val="05243F"/>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9F6A2B6-B394-4F2F-8DB1-ED3D0D595861}" type="slidenum">
              <a:rPr lang="en-AU" smtClean="0"/>
              <a:t>5</a:t>
            </a:fld>
            <a:endParaRPr lang="en-AU"/>
          </a:p>
        </p:txBody>
      </p:sp>
    </p:spTree>
    <p:extLst>
      <p:ext uri="{BB962C8B-B14F-4D97-AF65-F5344CB8AC3E}">
        <p14:creationId xmlns:p14="http://schemas.microsoft.com/office/powerpoint/2010/main" val="174398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F6A2B6-B394-4F2F-8DB1-ED3D0D595861}" type="slidenum">
              <a:rPr lang="en-AU" smtClean="0"/>
              <a:t>9</a:t>
            </a:fld>
            <a:endParaRPr lang="en-AU"/>
          </a:p>
        </p:txBody>
      </p:sp>
    </p:spTree>
    <p:extLst>
      <p:ext uri="{BB962C8B-B14F-4D97-AF65-F5344CB8AC3E}">
        <p14:creationId xmlns:p14="http://schemas.microsoft.com/office/powerpoint/2010/main" val="3378067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F6A2B6-B394-4F2F-8DB1-ED3D0D595861}" type="slidenum">
              <a:rPr lang="en-AU" smtClean="0"/>
              <a:t>10</a:t>
            </a:fld>
            <a:endParaRPr lang="en-AU"/>
          </a:p>
        </p:txBody>
      </p:sp>
    </p:spTree>
    <p:extLst>
      <p:ext uri="{BB962C8B-B14F-4D97-AF65-F5344CB8AC3E}">
        <p14:creationId xmlns:p14="http://schemas.microsoft.com/office/powerpoint/2010/main" val="1763060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F6A2B6-B394-4F2F-8DB1-ED3D0D595861}" type="slidenum">
              <a:rPr lang="en-AU" smtClean="0"/>
              <a:t>13</a:t>
            </a:fld>
            <a:endParaRPr lang="en-AU"/>
          </a:p>
        </p:txBody>
      </p:sp>
    </p:spTree>
    <p:extLst>
      <p:ext uri="{BB962C8B-B14F-4D97-AF65-F5344CB8AC3E}">
        <p14:creationId xmlns:p14="http://schemas.microsoft.com/office/powerpoint/2010/main" val="1233426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
        <p:nvSpPr>
          <p:cNvPr id="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F2C03B97-A563-4E8A-8581-4D88140A84FC}" type="slidenum">
              <a:rPr lang="en-AU" altLang="en-US">
                <a:latin typeface="Arial" panose="020B0604020202020204" pitchFamily="34" charset="0"/>
              </a:rPr>
              <a:pPr/>
              <a:t>14</a:t>
            </a:fld>
            <a:endParaRPr lang="en-AU" altLang="en-US">
              <a:latin typeface="Arial" panose="020B0604020202020204" pitchFamily="34" charset="0"/>
            </a:endParaRPr>
          </a:p>
        </p:txBody>
      </p:sp>
    </p:spTree>
    <p:extLst>
      <p:ext uri="{BB962C8B-B14F-4D97-AF65-F5344CB8AC3E}">
        <p14:creationId xmlns:p14="http://schemas.microsoft.com/office/powerpoint/2010/main" val="186042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b="1" dirty="0">
                <a:latin typeface="Arial" panose="020B0604020202020204" pitchFamily="34" charset="0"/>
                <a:cs typeface="Arial" panose="020B0604020202020204" pitchFamily="34" charset="0"/>
              </a:rPr>
              <a:t>Photo captions (L-R):</a:t>
            </a:r>
          </a:p>
          <a:p>
            <a:endParaRPr lang="en-AU" alt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Arial" panose="020B0604020202020204" pitchFamily="34" charset="0"/>
                <a:ea typeface="+mn-ea"/>
                <a:cs typeface="Arial" panose="020B0604020202020204" pitchFamily="34" charset="0"/>
              </a:rPr>
              <a:t>Memory sweeping leaves from the ground outside her family home in Mwanza district, southern Malawi. Photo: Tim Lam/Caritas Australia</a:t>
            </a:r>
          </a:p>
          <a:p>
            <a:endParaRPr lang="en-AU"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Arial" panose="020B0604020202020204" pitchFamily="34" charset="0"/>
                <a:ea typeface="+mn-ea"/>
                <a:cs typeface="Arial" panose="020B0604020202020204" pitchFamily="34" charset="0"/>
              </a:rPr>
              <a:t>Memory (centre) with her parents, Lector and Lute, and siblings in their village in Mwanza district, southern Malawi. Photo: Tim Lam/Caritas Australia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Arial" panose="020B0604020202020204" pitchFamily="34" charset="0"/>
                <a:ea typeface="+mn-ea"/>
                <a:cs typeface="Arial" panose="020B0604020202020204" pitchFamily="34" charset="0"/>
              </a:rPr>
              <a:t>Memory’s former teacher Billy trains the next generation of carpenters at a technical college near the city of Blantyre. Photo: Tim Lam/Caritas Australia</a:t>
            </a:r>
          </a:p>
          <a:p>
            <a:endParaRPr lang="en-AU" altLang="en-US" dirty="0">
              <a:latin typeface="Arial" panose="020B0604020202020204" pitchFamily="34" charset="0"/>
              <a:cs typeface="Arial" panose="020B0604020202020204" pitchFamily="34" charset="0"/>
            </a:endParaRPr>
          </a:p>
          <a:p>
            <a:endParaRPr lang="en-AU" altLang="en-US" dirty="0"/>
          </a:p>
        </p:txBody>
      </p:sp>
      <p:sp>
        <p:nvSpPr>
          <p:cNvPr id="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B389B523-F1CF-4B9F-97A5-C6E803D3CED7}" type="slidenum">
              <a:rPr lang="en-AU" altLang="en-US">
                <a:latin typeface="Arial" panose="020B0604020202020204" pitchFamily="34" charset="0"/>
              </a:rPr>
              <a:pPr/>
              <a:t>16</a:t>
            </a:fld>
            <a:endParaRPr lang="en-AU" altLang="en-US">
              <a:latin typeface="Arial" panose="020B0604020202020204" pitchFamily="34" charset="0"/>
            </a:endParaRPr>
          </a:p>
        </p:txBody>
      </p:sp>
    </p:spTree>
    <p:extLst>
      <p:ext uri="{BB962C8B-B14F-4D97-AF65-F5344CB8AC3E}">
        <p14:creationId xmlns:p14="http://schemas.microsoft.com/office/powerpoint/2010/main" val="3873108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F6A2B6-B394-4F2F-8DB1-ED3D0D595861}" type="slidenum">
              <a:rPr lang="en-AU" smtClean="0"/>
              <a:t>21</a:t>
            </a:fld>
            <a:endParaRPr lang="en-AU"/>
          </a:p>
        </p:txBody>
      </p:sp>
    </p:spTree>
    <p:extLst>
      <p:ext uri="{BB962C8B-B14F-4D97-AF65-F5344CB8AC3E}">
        <p14:creationId xmlns:p14="http://schemas.microsoft.com/office/powerpoint/2010/main" val="640048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7F056-CD89-2942-8EAC-A48A2605674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873B1A09-AD05-CA40-8B5F-FD5E308641CB}"/>
              </a:ext>
            </a:extLst>
          </p:cNvPr>
          <p:cNvSpPr/>
          <p:nvPr/>
        </p:nvSpPr>
        <p:spPr>
          <a:xfrm>
            <a:off x="-2165" y="0"/>
            <a:ext cx="12192000" cy="6858000"/>
          </a:xfrm>
          <a:prstGeom prst="rect">
            <a:avLst/>
          </a:prstGeom>
          <a:solidFill>
            <a:srgbClr val="762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29" name="Title 28">
            <a:extLst>
              <a:ext uri="{FF2B5EF4-FFF2-40B4-BE49-F238E27FC236}">
                <a16:creationId xmlns:a16="http://schemas.microsoft.com/office/drawing/2014/main" id="{31CFC8E2-F8BD-744D-B390-3DDBA3C50E2D}"/>
              </a:ext>
            </a:extLst>
          </p:cNvPr>
          <p:cNvSpPr>
            <a:spLocks noGrp="1"/>
          </p:cNvSpPr>
          <p:nvPr>
            <p:ph type="title"/>
          </p:nvPr>
        </p:nvSpPr>
        <p:spPr>
          <a:xfrm>
            <a:off x="837903" y="2474338"/>
            <a:ext cx="10516196" cy="535777"/>
          </a:xfrm>
          <a:prstGeom prst="rect">
            <a:avLst/>
          </a:prstGeom>
        </p:spPr>
        <p:txBody>
          <a:bodyPr/>
          <a:lstStyle>
            <a:lvl1pPr>
              <a:defRPr sz="2531"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A71E0ED4-636A-8C4B-8D27-014D03B83789}"/>
              </a:ext>
            </a:extLst>
          </p:cNvPr>
          <p:cNvSpPr>
            <a:spLocks noGrp="1"/>
          </p:cNvSpPr>
          <p:nvPr>
            <p:ph type="body" sz="quarter" idx="10"/>
          </p:nvPr>
        </p:nvSpPr>
        <p:spPr>
          <a:xfrm>
            <a:off x="855222" y="3331595"/>
            <a:ext cx="7686972" cy="399604"/>
          </a:xfrm>
          <a:prstGeom prst="rect">
            <a:avLst/>
          </a:prstGeom>
        </p:spPr>
        <p:txBody>
          <a:bodyPr/>
          <a:lstStyle>
            <a:lvl1pPr>
              <a:defRPr sz="1687"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pic>
        <p:nvPicPr>
          <p:cNvPr id="10" name="Picture 9">
            <a:extLst>
              <a:ext uri="{FF2B5EF4-FFF2-40B4-BE49-F238E27FC236}">
                <a16:creationId xmlns:a16="http://schemas.microsoft.com/office/drawing/2014/main" id="{4E23B04B-9FCC-A044-879F-737068099DCB}"/>
              </a:ext>
            </a:extLst>
          </p:cNvPr>
          <p:cNvPicPr>
            <a:picLocks noChangeAspect="1"/>
          </p:cNvPicPr>
          <p:nvPr userDrawn="1"/>
        </p:nvPicPr>
        <p:blipFill>
          <a:blip r:embed="rId3"/>
          <a:stretch>
            <a:fillRect/>
          </a:stretch>
        </p:blipFill>
        <p:spPr>
          <a:xfrm>
            <a:off x="10580083" y="6215063"/>
            <a:ext cx="1302177" cy="386797"/>
          </a:xfrm>
          <a:prstGeom prst="rect">
            <a:avLst/>
          </a:prstGeom>
        </p:spPr>
      </p:pic>
    </p:spTree>
    <p:extLst>
      <p:ext uri="{BB962C8B-B14F-4D97-AF65-F5344CB8AC3E}">
        <p14:creationId xmlns:p14="http://schemas.microsoft.com/office/powerpoint/2010/main" val="3314436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9" y="1406426"/>
            <a:ext cx="6616052" cy="4540746"/>
          </a:xfrm>
          <a:prstGeom prst="rect">
            <a:avLst/>
          </a:prstGeom>
        </p:spPr>
        <p:txBody>
          <a:bodyPr/>
          <a:lstStyle>
            <a:lvl1pPr marL="0" indent="0">
              <a:lnSpc>
                <a:spcPct val="113000"/>
              </a:lnSpc>
              <a:spcAft>
                <a:spcPts val="1200"/>
              </a:spcAft>
              <a:buNone/>
              <a:defRPr sz="2400">
                <a:solidFill>
                  <a:schemeClr val="tx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6" y="0"/>
            <a:ext cx="12192006" cy="1071563"/>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573128" y="168812"/>
            <a:ext cx="10296777" cy="728621"/>
          </a:xfrm>
          <a:prstGeom prst="rect">
            <a:avLst/>
          </a:prstGeom>
        </p:spPr>
        <p:txBody>
          <a:bodyPr/>
          <a:lstStyle>
            <a:lvl1pPr>
              <a:defRPr sz="36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CDDAF1E4-88B5-1247-8078-EA498E82C1F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19082" r="20121"/>
          <a:stretch/>
        </p:blipFill>
        <p:spPr>
          <a:xfrm>
            <a:off x="11292919" y="0"/>
            <a:ext cx="899081" cy="910828"/>
          </a:xfrm>
          <a:prstGeom prst="rect">
            <a:avLst/>
          </a:prstGeom>
        </p:spPr>
      </p:pic>
      <p:sp>
        <p:nvSpPr>
          <p:cNvPr id="3" name="Picture Placeholder 2">
            <a:extLst>
              <a:ext uri="{FF2B5EF4-FFF2-40B4-BE49-F238E27FC236}">
                <a16:creationId xmlns:a16="http://schemas.microsoft.com/office/drawing/2014/main" id="{AA0E740E-644F-4710-BC2B-BAC1F19F9A4F}"/>
              </a:ext>
            </a:extLst>
          </p:cNvPr>
          <p:cNvSpPr>
            <a:spLocks noGrp="1"/>
          </p:cNvSpPr>
          <p:nvPr>
            <p:ph type="pic" sz="quarter" idx="10"/>
          </p:nvPr>
        </p:nvSpPr>
        <p:spPr>
          <a:xfrm>
            <a:off x="7543800" y="1447800"/>
            <a:ext cx="4286250" cy="3914166"/>
          </a:xfrm>
          <a:prstGeom prst="rect">
            <a:avLst/>
          </a:prstGeom>
        </p:spPr>
        <p:txBody>
          <a:bodyPr/>
          <a:lstStyle/>
          <a:p>
            <a:endParaRPr lang="en-AU"/>
          </a:p>
        </p:txBody>
      </p:sp>
      <p:sp>
        <p:nvSpPr>
          <p:cNvPr id="8" name="Text Placeholder 7">
            <a:extLst>
              <a:ext uri="{FF2B5EF4-FFF2-40B4-BE49-F238E27FC236}">
                <a16:creationId xmlns:a16="http://schemas.microsoft.com/office/drawing/2014/main" id="{F6D8465E-9A1C-4C3C-881B-3AB59D559720}"/>
              </a:ext>
            </a:extLst>
          </p:cNvPr>
          <p:cNvSpPr>
            <a:spLocks noGrp="1"/>
          </p:cNvSpPr>
          <p:nvPr>
            <p:ph type="body" sz="quarter" idx="11" hasCustomPrompt="1"/>
          </p:nvPr>
        </p:nvSpPr>
        <p:spPr>
          <a:xfrm>
            <a:off x="7543800" y="5475136"/>
            <a:ext cx="4286250" cy="410679"/>
          </a:xfrm>
          <a:prstGeom prst="rect">
            <a:avLst/>
          </a:prstGeom>
        </p:spPr>
        <p:txBody>
          <a:bodyPr/>
          <a:lstStyle>
            <a:lvl1pPr>
              <a:defRPr sz="1000">
                <a:solidFill>
                  <a:schemeClr val="tx2"/>
                </a:solidFill>
              </a:defRPr>
            </a:lvl1pPr>
            <a:lvl2pPr>
              <a:defRPr sz="1000">
                <a:solidFill>
                  <a:schemeClr val="tx2"/>
                </a:solidFill>
              </a:defRPr>
            </a:lvl2pPr>
            <a:lvl3pPr>
              <a:defRPr sz="1000">
                <a:solidFill>
                  <a:schemeClr val="tx2"/>
                </a:solidFill>
              </a:defRPr>
            </a:lvl3pPr>
            <a:lvl4pPr>
              <a:defRPr sz="1000">
                <a:solidFill>
                  <a:schemeClr val="tx2"/>
                </a:solidFill>
              </a:defRPr>
            </a:lvl4pPr>
            <a:lvl5pPr>
              <a:defRPr sz="1000">
                <a:solidFill>
                  <a:schemeClr val="tx2"/>
                </a:solidFill>
              </a:defRPr>
            </a:lvl5pPr>
          </a:lstStyle>
          <a:p>
            <a:pPr lvl="0"/>
            <a:r>
              <a:rPr lang="en-US"/>
              <a:t>Photo caption</a:t>
            </a:r>
            <a:endParaRPr lang="en-AU"/>
          </a:p>
        </p:txBody>
      </p:sp>
    </p:spTree>
    <p:extLst>
      <p:ext uri="{BB962C8B-B14F-4D97-AF65-F5344CB8AC3E}">
        <p14:creationId xmlns:p14="http://schemas.microsoft.com/office/powerpoint/2010/main" val="3222949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8" y="1406426"/>
            <a:ext cx="11011839" cy="454074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7" y="0"/>
            <a:ext cx="11605264" cy="1071563"/>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573128" y="334863"/>
            <a:ext cx="10296777" cy="562570"/>
          </a:xfrm>
          <a:prstGeom prst="rect">
            <a:avLst/>
          </a:prstGeom>
        </p:spPr>
        <p:txBody>
          <a:bodyPr/>
          <a:lstStyle>
            <a:lvl1pPr>
              <a:defRPr sz="225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56312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18E8412-2C06-BF47-92C2-8FB5BC4D918D}"/>
              </a:ext>
            </a:extLst>
          </p:cNvPr>
          <p:cNvSpPr>
            <a:spLocks noGrp="1"/>
          </p:cNvSpPr>
          <p:nvPr>
            <p:ph type="pic" sz="quarter" idx="13"/>
          </p:nvPr>
        </p:nvSpPr>
        <p:spPr>
          <a:xfrm>
            <a:off x="4381500" y="1406426"/>
            <a:ext cx="3419048" cy="4308114"/>
          </a:xfrm>
          <a:prstGeom prst="rect">
            <a:avLst/>
          </a:prstGeom>
        </p:spPr>
        <p:txBody>
          <a:bodyPr vert="horz"/>
          <a:lstStyle>
            <a:lvl1pPr>
              <a:defRPr sz="554">
                <a:latin typeface="Arial"/>
                <a:cs typeface="Arial"/>
              </a:defRPr>
            </a:lvl1pPr>
          </a:lstStyle>
          <a:p>
            <a:r>
              <a:rPr lang="en-US"/>
              <a:t>Click icon to add picture</a:t>
            </a:r>
          </a:p>
        </p:txBody>
      </p:sp>
      <p:sp>
        <p:nvSpPr>
          <p:cNvPr id="6" name="Picture Placeholder 4">
            <a:extLst>
              <a:ext uri="{FF2B5EF4-FFF2-40B4-BE49-F238E27FC236}">
                <a16:creationId xmlns:a16="http://schemas.microsoft.com/office/drawing/2014/main" id="{9C888353-3042-214A-9A36-C0914127F13A}"/>
              </a:ext>
            </a:extLst>
          </p:cNvPr>
          <p:cNvSpPr>
            <a:spLocks noGrp="1"/>
          </p:cNvSpPr>
          <p:nvPr>
            <p:ph type="pic" sz="quarter" idx="14"/>
          </p:nvPr>
        </p:nvSpPr>
        <p:spPr>
          <a:xfrm>
            <a:off x="8195470" y="1406426"/>
            <a:ext cx="3419048" cy="4308114"/>
          </a:xfrm>
          <a:prstGeom prst="rect">
            <a:avLst/>
          </a:prstGeom>
        </p:spPr>
        <p:txBody>
          <a:bodyPr vert="horz"/>
          <a:lstStyle>
            <a:lvl1pPr>
              <a:defRPr sz="554">
                <a:latin typeface="Arial"/>
                <a:cs typeface="Arial"/>
              </a:defRPr>
            </a:lvl1pPr>
          </a:lstStyle>
          <a:p>
            <a:r>
              <a:rPr lang="en-US"/>
              <a:t>Click icon to add picture</a:t>
            </a:r>
          </a:p>
        </p:txBody>
      </p:sp>
      <p:sp>
        <p:nvSpPr>
          <p:cNvPr id="7" name="Picture Placeholder 4">
            <a:extLst>
              <a:ext uri="{FF2B5EF4-FFF2-40B4-BE49-F238E27FC236}">
                <a16:creationId xmlns:a16="http://schemas.microsoft.com/office/drawing/2014/main" id="{41FEA056-2464-554C-BF2C-BF0CAE9D54AE}"/>
              </a:ext>
            </a:extLst>
          </p:cNvPr>
          <p:cNvSpPr>
            <a:spLocks noGrp="1"/>
          </p:cNvSpPr>
          <p:nvPr>
            <p:ph type="pic" sz="quarter" idx="15"/>
          </p:nvPr>
        </p:nvSpPr>
        <p:spPr>
          <a:xfrm>
            <a:off x="567529" y="1406425"/>
            <a:ext cx="3419048" cy="4308114"/>
          </a:xfrm>
          <a:prstGeom prst="rect">
            <a:avLst/>
          </a:prstGeom>
        </p:spPr>
        <p:txBody>
          <a:bodyPr vert="horz"/>
          <a:lstStyle>
            <a:lvl1pPr>
              <a:defRPr sz="554">
                <a:latin typeface="Arial"/>
                <a:cs typeface="Arial"/>
              </a:defRPr>
            </a:lvl1pPr>
          </a:lstStyle>
          <a:p>
            <a:r>
              <a:rPr lang="en-US"/>
              <a:t>Click icon to add picture</a:t>
            </a:r>
          </a:p>
        </p:txBody>
      </p:sp>
      <p:sp>
        <p:nvSpPr>
          <p:cNvPr id="8" name="Text Placeholder 15">
            <a:extLst>
              <a:ext uri="{FF2B5EF4-FFF2-40B4-BE49-F238E27FC236}">
                <a16:creationId xmlns:a16="http://schemas.microsoft.com/office/drawing/2014/main" id="{D42A0009-3A56-C545-8DB2-395775BC310B}"/>
              </a:ext>
            </a:extLst>
          </p:cNvPr>
          <p:cNvSpPr>
            <a:spLocks noGrp="1"/>
          </p:cNvSpPr>
          <p:nvPr>
            <p:ph type="body" sz="quarter" idx="11"/>
          </p:nvPr>
        </p:nvSpPr>
        <p:spPr>
          <a:xfrm>
            <a:off x="586743" y="5843677"/>
            <a:ext cx="3410659"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105" indent="0">
              <a:buFontTx/>
              <a:buNone/>
              <a:defRPr sz="738">
                <a:latin typeface=""/>
              </a:defRPr>
            </a:lvl2pPr>
            <a:lvl3pPr marL="482211" indent="0">
              <a:buFontTx/>
              <a:buNone/>
              <a:defRPr sz="738">
                <a:latin typeface=""/>
              </a:defRPr>
            </a:lvl3pPr>
            <a:lvl4pPr marL="723316" indent="0">
              <a:buFontTx/>
              <a:buNone/>
              <a:defRPr sz="738">
                <a:latin typeface=""/>
              </a:defRPr>
            </a:lvl4pPr>
            <a:lvl5pPr marL="964420" indent="0">
              <a:buFontTx/>
              <a:buNone/>
              <a:defRPr sz="738">
                <a:latin typeface=""/>
              </a:defRPr>
            </a:lvl5pPr>
          </a:lstStyle>
          <a:p>
            <a:pPr lvl="0"/>
            <a:r>
              <a:rPr lang="en-US"/>
              <a:t>Edit Master text styles</a:t>
            </a:r>
          </a:p>
        </p:txBody>
      </p:sp>
      <p:sp>
        <p:nvSpPr>
          <p:cNvPr id="9" name="Text Placeholder 15">
            <a:extLst>
              <a:ext uri="{FF2B5EF4-FFF2-40B4-BE49-F238E27FC236}">
                <a16:creationId xmlns:a16="http://schemas.microsoft.com/office/drawing/2014/main" id="{6B696367-8FB6-F14F-B0D0-3745F9EEE5AA}"/>
              </a:ext>
            </a:extLst>
          </p:cNvPr>
          <p:cNvSpPr>
            <a:spLocks noGrp="1"/>
          </p:cNvSpPr>
          <p:nvPr>
            <p:ph type="body" sz="quarter" idx="16"/>
          </p:nvPr>
        </p:nvSpPr>
        <p:spPr>
          <a:xfrm>
            <a:off x="4397466" y="5843677"/>
            <a:ext cx="3410659"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105" indent="0">
              <a:buFontTx/>
              <a:buNone/>
              <a:defRPr sz="738">
                <a:latin typeface=""/>
              </a:defRPr>
            </a:lvl2pPr>
            <a:lvl3pPr marL="482211" indent="0">
              <a:buFontTx/>
              <a:buNone/>
              <a:defRPr sz="738">
                <a:latin typeface=""/>
              </a:defRPr>
            </a:lvl3pPr>
            <a:lvl4pPr marL="723316" indent="0">
              <a:buFontTx/>
              <a:buNone/>
              <a:defRPr sz="738">
                <a:latin typeface=""/>
              </a:defRPr>
            </a:lvl4pPr>
            <a:lvl5pPr marL="964420" indent="0">
              <a:buFontTx/>
              <a:buNone/>
              <a:defRPr sz="738">
                <a:latin typeface=""/>
              </a:defRPr>
            </a:lvl5pPr>
          </a:lstStyle>
          <a:p>
            <a:pPr lvl="0"/>
            <a:r>
              <a:rPr lang="en-US"/>
              <a:t>Edit Master text styles</a:t>
            </a:r>
          </a:p>
        </p:txBody>
      </p:sp>
      <p:sp>
        <p:nvSpPr>
          <p:cNvPr id="10" name="Text Placeholder 15">
            <a:extLst>
              <a:ext uri="{FF2B5EF4-FFF2-40B4-BE49-F238E27FC236}">
                <a16:creationId xmlns:a16="http://schemas.microsoft.com/office/drawing/2014/main" id="{32323A13-C6D9-3A40-8D0A-9BBCD33A5B9E}"/>
              </a:ext>
            </a:extLst>
          </p:cNvPr>
          <p:cNvSpPr>
            <a:spLocks noGrp="1"/>
          </p:cNvSpPr>
          <p:nvPr>
            <p:ph type="body" sz="quarter" idx="17"/>
          </p:nvPr>
        </p:nvSpPr>
        <p:spPr>
          <a:xfrm>
            <a:off x="8194599" y="5843677"/>
            <a:ext cx="3410659"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105" indent="0">
              <a:buFontTx/>
              <a:buNone/>
              <a:defRPr sz="738">
                <a:latin typeface=""/>
              </a:defRPr>
            </a:lvl2pPr>
            <a:lvl3pPr marL="482211" indent="0">
              <a:buFontTx/>
              <a:buNone/>
              <a:defRPr sz="738">
                <a:latin typeface=""/>
              </a:defRPr>
            </a:lvl3pPr>
            <a:lvl4pPr marL="723316" indent="0">
              <a:buFontTx/>
              <a:buNone/>
              <a:defRPr sz="738">
                <a:latin typeface=""/>
              </a:defRPr>
            </a:lvl4pPr>
            <a:lvl5pPr marL="964420" indent="0">
              <a:buFontTx/>
              <a:buNone/>
              <a:defRPr sz="738">
                <a:latin typeface=""/>
              </a:defRPr>
            </a:lvl5pPr>
          </a:lstStyle>
          <a:p>
            <a:pPr lvl="0"/>
            <a:r>
              <a:rPr lang="en-US"/>
              <a:t>Edit Master text styles</a:t>
            </a:r>
          </a:p>
        </p:txBody>
      </p:sp>
      <p:sp>
        <p:nvSpPr>
          <p:cNvPr id="12" name="Round Diagonal Corner Rectangle 14">
            <a:extLst>
              <a:ext uri="{FF2B5EF4-FFF2-40B4-BE49-F238E27FC236}">
                <a16:creationId xmlns:a16="http://schemas.microsoft.com/office/drawing/2014/main" id="{729A77BC-4C4D-0649-B6E4-F3EDD705BBDB}"/>
              </a:ext>
            </a:extLst>
          </p:cNvPr>
          <p:cNvSpPr/>
          <p:nvPr userDrawn="1"/>
        </p:nvSpPr>
        <p:spPr>
          <a:xfrm flipH="1">
            <a:off x="-7" y="0"/>
            <a:ext cx="11605264" cy="1071563"/>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latin typeface="Arial" panose="020B0604020202020204" pitchFamily="34" charset="0"/>
            </a:endParaRPr>
          </a:p>
        </p:txBody>
      </p:sp>
      <p:sp>
        <p:nvSpPr>
          <p:cNvPr id="13" name="Title 1">
            <a:extLst>
              <a:ext uri="{FF2B5EF4-FFF2-40B4-BE49-F238E27FC236}">
                <a16:creationId xmlns:a16="http://schemas.microsoft.com/office/drawing/2014/main" id="{790BDF88-CB51-434E-90A7-C6C0523A866F}"/>
              </a:ext>
            </a:extLst>
          </p:cNvPr>
          <p:cNvSpPr>
            <a:spLocks noGrp="1"/>
          </p:cNvSpPr>
          <p:nvPr>
            <p:ph type="title"/>
          </p:nvPr>
        </p:nvSpPr>
        <p:spPr>
          <a:xfrm>
            <a:off x="573128" y="334863"/>
            <a:ext cx="10296777" cy="562570"/>
          </a:xfrm>
          <a:prstGeom prst="rect">
            <a:avLst/>
          </a:prstGeom>
        </p:spPr>
        <p:txBody>
          <a:bodyPr/>
          <a:lstStyle>
            <a:lvl1pPr>
              <a:defRPr sz="225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13958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F3B66C-BB33-A14A-A2D1-CD2D9BFF0D00}"/>
              </a:ext>
            </a:extLst>
          </p:cNvPr>
          <p:cNvSpPr>
            <a:spLocks noGrp="1"/>
          </p:cNvSpPr>
          <p:nvPr>
            <p:ph type="title"/>
          </p:nvPr>
        </p:nvSpPr>
        <p:spPr>
          <a:xfrm>
            <a:off x="567531" y="365004"/>
            <a:ext cx="8314446"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3">
            <a:extLst>
              <a:ext uri="{FF2B5EF4-FFF2-40B4-BE49-F238E27FC236}">
                <a16:creationId xmlns:a16="http://schemas.microsoft.com/office/drawing/2014/main" id="{88DE90EA-C8E1-1941-9D09-581C22AB6D3D}"/>
              </a:ext>
            </a:extLst>
          </p:cNvPr>
          <p:cNvSpPr>
            <a:spLocks noGrp="1"/>
          </p:cNvSpPr>
          <p:nvPr>
            <p:ph type="body" sz="half" idx="11"/>
          </p:nvPr>
        </p:nvSpPr>
        <p:spPr>
          <a:xfrm>
            <a:off x="552377" y="1553766"/>
            <a:ext cx="11115577"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170048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F274B70-CF4E-5542-8B45-18C01CA224DE}"/>
              </a:ext>
            </a:extLst>
          </p:cNvPr>
          <p:cNvSpPr>
            <a:spLocks noGrp="1"/>
          </p:cNvSpPr>
          <p:nvPr>
            <p:ph type="body" sz="half" idx="2"/>
          </p:nvPr>
        </p:nvSpPr>
        <p:spPr>
          <a:xfrm>
            <a:off x="4774408" y="1556490"/>
            <a:ext cx="6865215" cy="4390682"/>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5" name="Title 1">
            <a:extLst>
              <a:ext uri="{FF2B5EF4-FFF2-40B4-BE49-F238E27FC236}">
                <a16:creationId xmlns:a16="http://schemas.microsoft.com/office/drawing/2014/main" id="{CDE189DD-6F3D-4843-BE78-E1AEE5601261}"/>
              </a:ext>
            </a:extLst>
          </p:cNvPr>
          <p:cNvSpPr>
            <a:spLocks noGrp="1"/>
          </p:cNvSpPr>
          <p:nvPr>
            <p:ph type="title"/>
          </p:nvPr>
        </p:nvSpPr>
        <p:spPr>
          <a:xfrm>
            <a:off x="567531" y="365004"/>
            <a:ext cx="8314446"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3">
            <a:extLst>
              <a:ext uri="{FF2B5EF4-FFF2-40B4-BE49-F238E27FC236}">
                <a16:creationId xmlns:a16="http://schemas.microsoft.com/office/drawing/2014/main" id="{6B8C8C86-18E6-F84C-833C-74BF02BAA744}"/>
              </a:ext>
            </a:extLst>
          </p:cNvPr>
          <p:cNvSpPr>
            <a:spLocks noGrp="1"/>
          </p:cNvSpPr>
          <p:nvPr>
            <p:ph type="body" sz="half" idx="11"/>
          </p:nvPr>
        </p:nvSpPr>
        <p:spPr>
          <a:xfrm>
            <a:off x="552377" y="1553766"/>
            <a:ext cx="3775598"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3152789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7A375350-5B64-5441-8015-DECDC39935C7}"/>
              </a:ext>
            </a:extLst>
          </p:cNvPr>
          <p:cNvSpPr>
            <a:spLocks noGrp="1"/>
          </p:cNvSpPr>
          <p:nvPr>
            <p:ph type="pic" sz="quarter" idx="10"/>
          </p:nvPr>
        </p:nvSpPr>
        <p:spPr>
          <a:xfrm>
            <a:off x="1" y="3"/>
            <a:ext cx="12192000" cy="6268638"/>
          </a:xfrm>
          <a:prstGeom prst="rect">
            <a:avLst/>
          </a:prstGeom>
        </p:spPr>
        <p:txBody>
          <a:bodyPr/>
          <a:lstStyle>
            <a:lvl1pPr>
              <a:defRPr>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831312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141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2192000" cy="3107531"/>
          </a:xfrm>
          <a:prstGeom prst="rect">
            <a:avLst/>
          </a:prstGeom>
        </p:spPr>
        <p:txBody>
          <a:bodyPr/>
          <a:lstStyle>
            <a:lvl1pPr>
              <a:defRPr>
                <a:latin typeface="Arial" panose="020B0604020202020204" pitchFamily="34" charset="0"/>
              </a:defRPr>
            </a:lvl1pPr>
          </a:lstStyle>
          <a:p>
            <a:r>
              <a:rPr lang="en-US"/>
              <a:t>Click icon to add picture</a:t>
            </a:r>
          </a:p>
        </p:txBody>
      </p:sp>
      <p:sp>
        <p:nvSpPr>
          <p:cNvPr id="4" name="object 3">
            <a:extLst>
              <a:ext uri="{FF2B5EF4-FFF2-40B4-BE49-F238E27FC236}">
                <a16:creationId xmlns:a16="http://schemas.microsoft.com/office/drawing/2014/main" id="{2A4C3A94-BAD1-A84D-A77A-FB679380A73C}"/>
              </a:ext>
            </a:extLst>
          </p:cNvPr>
          <p:cNvSpPr/>
          <p:nvPr/>
        </p:nvSpPr>
        <p:spPr>
          <a:xfrm>
            <a:off x="0" y="3107531"/>
            <a:ext cx="12192000" cy="3107531"/>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E5DBCB"/>
          </a:solidFill>
        </p:spPr>
        <p:txBody>
          <a:bodyPr wrap="square" lIns="0" tIns="0" rIns="0" bIns="0" rtlCol="0"/>
          <a:lstStyle/>
          <a:p>
            <a:endParaRPr sz="1266">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837902" y="3559310"/>
            <a:ext cx="10516196" cy="482203"/>
          </a:xfrm>
          <a:prstGeom prst="rect">
            <a:avLst/>
          </a:prstGeom>
        </p:spPr>
        <p:txBody>
          <a:bodyPr/>
          <a:lstStyle>
            <a:lvl1pPr>
              <a:defRPr sz="3164"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7A887E09-E8B7-0A4C-B05B-C8492CA5474D}"/>
              </a:ext>
            </a:extLst>
          </p:cNvPr>
          <p:cNvSpPr>
            <a:spLocks noGrp="1"/>
          </p:cNvSpPr>
          <p:nvPr>
            <p:ph type="body" sz="half" idx="12"/>
          </p:nvPr>
        </p:nvSpPr>
        <p:spPr>
          <a:xfrm>
            <a:off x="1238250" y="4279840"/>
            <a:ext cx="10115847" cy="2058686"/>
          </a:xfrm>
          <a:prstGeom prst="rect">
            <a:avLst/>
          </a:prstGeom>
        </p:spPr>
        <p:txBody>
          <a:bodyPr/>
          <a:lstStyle>
            <a:lvl1pPr marL="0" indent="0">
              <a:buNone/>
              <a:defRPr sz="2109">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936471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lank">
    <p:bg>
      <p:bgPr>
        <a:solidFill>
          <a:srgbClr val="762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8D785-FDBD-0C47-B7F3-614D06993E53}"/>
              </a:ext>
            </a:extLst>
          </p:cNvPr>
          <p:cNvPicPr>
            <a:picLocks noChangeAspect="1"/>
          </p:cNvPicPr>
          <p:nvPr userDrawn="1"/>
        </p:nvPicPr>
        <p:blipFill>
          <a:blip r:embed="rId2"/>
          <a:stretch>
            <a:fillRect/>
          </a:stretch>
        </p:blipFill>
        <p:spPr>
          <a:xfrm>
            <a:off x="10580083" y="6215063"/>
            <a:ext cx="1302177" cy="386797"/>
          </a:xfrm>
          <a:prstGeom prst="rect">
            <a:avLst/>
          </a:prstGeom>
        </p:spPr>
      </p:pic>
    </p:spTree>
    <p:extLst>
      <p:ext uri="{BB962C8B-B14F-4D97-AF65-F5344CB8AC3E}">
        <p14:creationId xmlns:p14="http://schemas.microsoft.com/office/powerpoint/2010/main" val="514802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2192000" cy="3107531"/>
          </a:xfrm>
          <a:prstGeom prst="rect">
            <a:avLst/>
          </a:prstGeom>
        </p:spPr>
        <p:txBody>
          <a:bodyPr/>
          <a:lstStyle>
            <a:lvl1pPr>
              <a:defRPr>
                <a:latin typeface="Arial" panose="020B0604020202020204" pitchFamily="34" charset="0"/>
              </a:defRPr>
            </a:lvl1pPr>
          </a:lstStyle>
          <a:p>
            <a:r>
              <a:rPr lang="en-US"/>
              <a:t>Click icon to add picture</a:t>
            </a:r>
          </a:p>
        </p:txBody>
      </p:sp>
      <p:sp>
        <p:nvSpPr>
          <p:cNvPr id="4" name="object 3">
            <a:extLst>
              <a:ext uri="{FF2B5EF4-FFF2-40B4-BE49-F238E27FC236}">
                <a16:creationId xmlns:a16="http://schemas.microsoft.com/office/drawing/2014/main" id="{2A4C3A94-BAD1-A84D-A77A-FB679380A73C}"/>
              </a:ext>
            </a:extLst>
          </p:cNvPr>
          <p:cNvSpPr/>
          <p:nvPr/>
        </p:nvSpPr>
        <p:spPr>
          <a:xfrm>
            <a:off x="0" y="3107531"/>
            <a:ext cx="12192000" cy="3107531"/>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E5DBCB"/>
          </a:solidFill>
        </p:spPr>
        <p:txBody>
          <a:bodyPr wrap="square" lIns="0" tIns="0" rIns="0" bIns="0" rtlCol="0"/>
          <a:lstStyle/>
          <a:p>
            <a:endParaRPr sz="1266">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837902" y="3559310"/>
            <a:ext cx="10516196" cy="482203"/>
          </a:xfrm>
          <a:prstGeom prst="rect">
            <a:avLst/>
          </a:prstGeom>
        </p:spPr>
        <p:txBody>
          <a:bodyPr/>
          <a:lstStyle>
            <a:lvl1pPr>
              <a:defRPr sz="3164"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7A887E09-E8B7-0A4C-B05B-C8492CA5474D}"/>
              </a:ext>
            </a:extLst>
          </p:cNvPr>
          <p:cNvSpPr>
            <a:spLocks noGrp="1"/>
          </p:cNvSpPr>
          <p:nvPr>
            <p:ph type="body" sz="half" idx="12"/>
          </p:nvPr>
        </p:nvSpPr>
        <p:spPr>
          <a:xfrm>
            <a:off x="1238250" y="4279840"/>
            <a:ext cx="10115847" cy="2058686"/>
          </a:xfrm>
          <a:prstGeom prst="rect">
            <a:avLst/>
          </a:prstGeom>
        </p:spPr>
        <p:txBody>
          <a:bodyPr/>
          <a:lstStyle>
            <a:lvl1pPr marL="0" indent="0">
              <a:buNone/>
              <a:defRPr sz="2109">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243668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A4C3A94-BAD1-A84D-A77A-FB679380A73C}"/>
              </a:ext>
            </a:extLst>
          </p:cNvPr>
          <p:cNvSpPr/>
          <p:nvPr/>
        </p:nvSpPr>
        <p:spPr>
          <a:xfrm>
            <a:off x="0" y="0"/>
            <a:ext cx="12192000" cy="2035969"/>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762000"/>
          </a:solidFill>
        </p:spPr>
        <p:txBody>
          <a:bodyPr wrap="square" lIns="0" tIns="0" rIns="0" bIns="0" rtlCol="0"/>
          <a:lstStyle/>
          <a:p>
            <a:endParaRPr sz="1266">
              <a:latin typeface="Arial" panose="020B0604020202020204" pitchFamily="34" charset="0"/>
            </a:endParaRPr>
          </a:p>
        </p:txBody>
      </p:sp>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2035969"/>
            <a:ext cx="12192000" cy="4822031"/>
          </a:xfrm>
          <a:prstGeom prst="rect">
            <a:avLst/>
          </a:prstGeom>
        </p:spPr>
        <p:txBody>
          <a:bodyPr/>
          <a:lstStyle>
            <a:lvl1pPr>
              <a:defRPr>
                <a:latin typeface="Arial" panose="020B0604020202020204" pitchFamily="34" charset="0"/>
              </a:defRPr>
            </a:lvl1pPr>
          </a:lstStyle>
          <a:p>
            <a:r>
              <a:rPr lang="en-US"/>
              <a:t>Click icon to add picture</a:t>
            </a:r>
          </a:p>
        </p:txBody>
      </p:sp>
      <p:sp>
        <p:nvSpPr>
          <p:cNvPr id="5" name="Title 2">
            <a:extLst>
              <a:ext uri="{FF2B5EF4-FFF2-40B4-BE49-F238E27FC236}">
                <a16:creationId xmlns:a16="http://schemas.microsoft.com/office/drawing/2014/main" id="{2759081A-B6AB-644D-9661-6F05675BE8F7}"/>
              </a:ext>
            </a:extLst>
          </p:cNvPr>
          <p:cNvSpPr>
            <a:spLocks noGrp="1"/>
          </p:cNvSpPr>
          <p:nvPr>
            <p:ph type="title"/>
          </p:nvPr>
        </p:nvSpPr>
        <p:spPr>
          <a:xfrm>
            <a:off x="524045" y="750094"/>
            <a:ext cx="7678404" cy="482203"/>
          </a:xfrm>
          <a:prstGeom prst="rect">
            <a:avLst/>
          </a:prstGeom>
        </p:spPr>
        <p:txBody>
          <a:bodyPr/>
          <a:lstStyle>
            <a:lvl1pPr>
              <a:defRPr sz="2391"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7">
            <a:extLst>
              <a:ext uri="{FF2B5EF4-FFF2-40B4-BE49-F238E27FC236}">
                <a16:creationId xmlns:a16="http://schemas.microsoft.com/office/drawing/2014/main" id="{A5D3FA25-B21C-8D4F-AFEF-F5BD65FF2933}"/>
              </a:ext>
            </a:extLst>
          </p:cNvPr>
          <p:cNvSpPr>
            <a:spLocks noGrp="1"/>
          </p:cNvSpPr>
          <p:nvPr>
            <p:ph type="body" sz="quarter" idx="11"/>
          </p:nvPr>
        </p:nvSpPr>
        <p:spPr>
          <a:xfrm>
            <a:off x="515477" y="1339912"/>
            <a:ext cx="7686972" cy="399604"/>
          </a:xfrm>
          <a:prstGeom prst="rect">
            <a:avLst/>
          </a:prstGeom>
        </p:spPr>
        <p:txBody>
          <a:bodyPr/>
          <a:lstStyle>
            <a:lvl1pPr>
              <a:defRPr sz="1687"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pic>
        <p:nvPicPr>
          <p:cNvPr id="9" name="Picture 8">
            <a:extLst>
              <a:ext uri="{FF2B5EF4-FFF2-40B4-BE49-F238E27FC236}">
                <a16:creationId xmlns:a16="http://schemas.microsoft.com/office/drawing/2014/main" id="{CDB20D4B-5C1A-1141-8709-5A3DAF1A578A}"/>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t="19011" r="18760"/>
          <a:stretch/>
        </p:blipFill>
        <p:spPr>
          <a:xfrm>
            <a:off x="10589458" y="0"/>
            <a:ext cx="1602542" cy="1597691"/>
          </a:xfrm>
          <a:prstGeom prst="rect">
            <a:avLst/>
          </a:prstGeom>
        </p:spPr>
      </p:pic>
    </p:spTree>
    <p:extLst>
      <p:ext uri="{BB962C8B-B14F-4D97-AF65-F5344CB8AC3E}">
        <p14:creationId xmlns:p14="http://schemas.microsoft.com/office/powerpoint/2010/main" val="4193101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97155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811310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userDrawn="1"/>
        </p:nvPicPr>
        <p:blipFill>
          <a:blip r:embed="rId2"/>
          <a:stretch>
            <a:fillRect/>
          </a:stretch>
        </p:blipFill>
        <p:spPr>
          <a:xfrm>
            <a:off x="4569095" y="3172533"/>
            <a:ext cx="3053808" cy="837935"/>
          </a:xfrm>
          <a:prstGeom prst="rect">
            <a:avLst/>
          </a:prstGeom>
        </p:spPr>
      </p:pic>
      <p:sp>
        <p:nvSpPr>
          <p:cNvPr id="4" name="Rectangle 3">
            <a:extLst>
              <a:ext uri="{FF2B5EF4-FFF2-40B4-BE49-F238E27FC236}">
                <a16:creationId xmlns:a16="http://schemas.microsoft.com/office/drawing/2014/main" id="{39CEFDC1-E79D-41CA-855B-A71091D2BEB5}"/>
              </a:ext>
            </a:extLst>
          </p:cNvPr>
          <p:cNvSpPr/>
          <p:nvPr userDrawn="1"/>
        </p:nvSpPr>
        <p:spPr>
          <a:xfrm>
            <a:off x="4718507" y="2256674"/>
            <a:ext cx="2754985" cy="707886"/>
          </a:xfrm>
          <a:prstGeom prst="rect">
            <a:avLst/>
          </a:prstGeom>
        </p:spPr>
        <p:txBody>
          <a:bodyPr wrap="none">
            <a:spAutoFit/>
          </a:bodyPr>
          <a:lstStyle/>
          <a:p>
            <a:pPr lvl="0"/>
            <a:r>
              <a:rPr lang="en-AU" sz="4000" b="1">
                <a:solidFill>
                  <a:schemeClr val="bg1"/>
                </a:solidFill>
              </a:rPr>
              <a:t>Thank You</a:t>
            </a:r>
          </a:p>
        </p:txBody>
      </p:sp>
    </p:spTree>
    <p:extLst>
      <p:ext uri="{BB962C8B-B14F-4D97-AF65-F5344CB8AC3E}">
        <p14:creationId xmlns:p14="http://schemas.microsoft.com/office/powerpoint/2010/main" val="1355636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71BA86-DB97-B145-B7D9-552E1C12A420}"/>
              </a:ext>
            </a:extLst>
          </p:cNvPr>
          <p:cNvSpPr/>
          <p:nvPr userDrawn="1"/>
        </p:nvSpPr>
        <p:spPr>
          <a:xfrm>
            <a:off x="0" y="2286000"/>
            <a:ext cx="12192000" cy="3929063"/>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2192000" cy="2286000"/>
          </a:xfrm>
          <a:prstGeom prst="rect">
            <a:avLst/>
          </a:prstGeom>
        </p:spPr>
        <p:txBody>
          <a:bodyPr/>
          <a:lstStyle>
            <a:lvl1pPr>
              <a:defRPr>
                <a:solidFill>
                  <a:schemeClr val="bg1"/>
                </a:solidFill>
                <a:latin typeface="Arial" panose="020B0604020202020204" pitchFamily="34" charset="0"/>
              </a:defRPr>
            </a:lvl1pPr>
          </a:lstStyle>
          <a:p>
            <a:r>
              <a:rPr lang="en-US"/>
              <a:t>Click icon to add picture</a:t>
            </a: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524045" y="2625328"/>
            <a:ext cx="10516196" cy="482203"/>
          </a:xfrm>
          <a:prstGeom prst="rect">
            <a:avLst/>
          </a:prstGeom>
        </p:spPr>
        <p:txBody>
          <a:bodyPr/>
          <a:lstStyle>
            <a:lvl1pPr>
              <a:defRPr sz="2391"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086FE831-9EFD-2A42-A1FF-193C4DB34CFC}"/>
              </a:ext>
            </a:extLst>
          </p:cNvPr>
          <p:cNvSpPr>
            <a:spLocks noGrp="1"/>
          </p:cNvSpPr>
          <p:nvPr>
            <p:ph type="body" sz="quarter" idx="11"/>
          </p:nvPr>
        </p:nvSpPr>
        <p:spPr>
          <a:xfrm>
            <a:off x="515477" y="3215147"/>
            <a:ext cx="7686972" cy="399604"/>
          </a:xfrm>
          <a:prstGeom prst="rect">
            <a:avLst/>
          </a:prstGeom>
        </p:spPr>
        <p:txBody>
          <a:bodyPr/>
          <a:lstStyle>
            <a:lvl1pPr>
              <a:defRPr sz="1687"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117767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807C11-8019-A447-A073-2318EA172DBF}"/>
              </a:ext>
            </a:extLst>
          </p:cNvPr>
          <p:cNvSpPr/>
          <p:nvPr userDrawn="1"/>
        </p:nvSpPr>
        <p:spPr>
          <a:xfrm>
            <a:off x="2" y="0"/>
            <a:ext cx="4302324" cy="6215063"/>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19" name="Holder 3">
            <a:extLst>
              <a:ext uri="{FF2B5EF4-FFF2-40B4-BE49-F238E27FC236}">
                <a16:creationId xmlns:a16="http://schemas.microsoft.com/office/drawing/2014/main" id="{40DBD631-BA29-BE40-8B11-B919145B490E}"/>
              </a:ext>
            </a:extLst>
          </p:cNvPr>
          <p:cNvSpPr txBox="1">
            <a:spLocks/>
          </p:cNvSpPr>
          <p:nvPr/>
        </p:nvSpPr>
        <p:spPr>
          <a:xfrm>
            <a:off x="5101065" y="1821658"/>
            <a:ext cx="6509917" cy="194797"/>
          </a:xfrm>
          <a:prstGeom prst="rect">
            <a:avLst/>
          </a:prstGeom>
        </p:spPr>
        <p:txBody>
          <a:bodyPr wrap="square" lIns="0" tIns="0" rIns="0" bIns="0">
            <a:spAutoFit/>
          </a:bodyPr>
          <a:lstStyle>
            <a:lvl1pPr marL="0">
              <a:defRPr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AU" sz="1266" kern="0"/>
          </a:p>
        </p:txBody>
      </p:sp>
      <p:sp>
        <p:nvSpPr>
          <p:cNvPr id="20" name="Text Placeholder 3">
            <a:extLst>
              <a:ext uri="{FF2B5EF4-FFF2-40B4-BE49-F238E27FC236}">
                <a16:creationId xmlns:a16="http://schemas.microsoft.com/office/drawing/2014/main" id="{FC71D308-35EE-6742-B7B9-63114E7C12DD}"/>
              </a:ext>
            </a:extLst>
          </p:cNvPr>
          <p:cNvSpPr>
            <a:spLocks noGrp="1"/>
          </p:cNvSpPr>
          <p:nvPr>
            <p:ph type="body" sz="half" idx="2"/>
          </p:nvPr>
        </p:nvSpPr>
        <p:spPr>
          <a:xfrm>
            <a:off x="4649435" y="1553766"/>
            <a:ext cx="6961547" cy="439340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7" name="Title 1">
            <a:extLst>
              <a:ext uri="{FF2B5EF4-FFF2-40B4-BE49-F238E27FC236}">
                <a16:creationId xmlns:a16="http://schemas.microsoft.com/office/drawing/2014/main" id="{5F076659-4A47-0A47-9C86-2C2765B2F45A}"/>
              </a:ext>
            </a:extLst>
          </p:cNvPr>
          <p:cNvSpPr>
            <a:spLocks noGrp="1"/>
          </p:cNvSpPr>
          <p:nvPr>
            <p:ph type="title"/>
          </p:nvPr>
        </p:nvSpPr>
        <p:spPr>
          <a:xfrm>
            <a:off x="567531" y="365004"/>
            <a:ext cx="3385409"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82A171B1-404F-3D4A-933A-397EF1DC9623}"/>
              </a:ext>
            </a:extLst>
          </p:cNvPr>
          <p:cNvSpPr>
            <a:spLocks noGrp="1"/>
          </p:cNvSpPr>
          <p:nvPr>
            <p:ph type="body" sz="half" idx="11"/>
          </p:nvPr>
        </p:nvSpPr>
        <p:spPr>
          <a:xfrm>
            <a:off x="552377" y="1553766"/>
            <a:ext cx="3385409"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118506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B3D24A-A257-0244-929D-991D26CD0651}"/>
              </a:ext>
            </a:extLst>
          </p:cNvPr>
          <p:cNvSpPr/>
          <p:nvPr/>
        </p:nvSpPr>
        <p:spPr>
          <a:xfrm>
            <a:off x="2" y="0"/>
            <a:ext cx="4302324" cy="6215063"/>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2" name="Title 1">
            <a:extLst>
              <a:ext uri="{FF2B5EF4-FFF2-40B4-BE49-F238E27FC236}">
                <a16:creationId xmlns:a16="http://schemas.microsoft.com/office/drawing/2014/main" id="{A9A6CBA2-86C1-F04D-AA7C-3C4EB11E9B26}"/>
              </a:ext>
            </a:extLst>
          </p:cNvPr>
          <p:cNvSpPr>
            <a:spLocks noGrp="1"/>
          </p:cNvSpPr>
          <p:nvPr>
            <p:ph type="title"/>
          </p:nvPr>
        </p:nvSpPr>
        <p:spPr>
          <a:xfrm>
            <a:off x="567531" y="365004"/>
            <a:ext cx="3385409"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Picture Placeholder 5">
            <a:extLst>
              <a:ext uri="{FF2B5EF4-FFF2-40B4-BE49-F238E27FC236}">
                <a16:creationId xmlns:a16="http://schemas.microsoft.com/office/drawing/2014/main" id="{F8254C09-A383-FD4E-AA86-65587D5F261C}"/>
              </a:ext>
            </a:extLst>
          </p:cNvPr>
          <p:cNvSpPr>
            <a:spLocks noGrp="1"/>
          </p:cNvSpPr>
          <p:nvPr>
            <p:ph type="pic" sz="quarter" idx="10"/>
          </p:nvPr>
        </p:nvSpPr>
        <p:spPr>
          <a:xfrm>
            <a:off x="4302325" y="0"/>
            <a:ext cx="7889378" cy="6215063"/>
          </a:xfrm>
          <a:prstGeom prst="rect">
            <a:avLst/>
          </a:prstGeom>
        </p:spPr>
        <p:txBody>
          <a:bodyPr/>
          <a:lstStyle>
            <a:lvl1pPr>
              <a:defRPr>
                <a:latin typeface="Arial" panose="020B0604020202020204" pitchFamily="34" charset="0"/>
              </a:defRPr>
            </a:lvl1pPr>
          </a:lstStyle>
          <a:p>
            <a:r>
              <a:rPr lang="en-US"/>
              <a:t>Click icon to add picture</a:t>
            </a:r>
          </a:p>
        </p:txBody>
      </p:sp>
      <p:sp>
        <p:nvSpPr>
          <p:cNvPr id="9" name="Text Placeholder 3">
            <a:extLst>
              <a:ext uri="{FF2B5EF4-FFF2-40B4-BE49-F238E27FC236}">
                <a16:creationId xmlns:a16="http://schemas.microsoft.com/office/drawing/2014/main" id="{3582AC81-985B-A44D-818C-DF395338CB61}"/>
              </a:ext>
            </a:extLst>
          </p:cNvPr>
          <p:cNvSpPr>
            <a:spLocks noGrp="1"/>
          </p:cNvSpPr>
          <p:nvPr>
            <p:ph type="body" sz="half" idx="11"/>
          </p:nvPr>
        </p:nvSpPr>
        <p:spPr>
          <a:xfrm>
            <a:off x="552377" y="1553766"/>
            <a:ext cx="3385409"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324012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ound Single Corner Rectangle 10">
            <a:extLst>
              <a:ext uri="{FF2B5EF4-FFF2-40B4-BE49-F238E27FC236}">
                <a16:creationId xmlns:a16="http://schemas.microsoft.com/office/drawing/2014/main" id="{A54D3892-4BE9-3D46-848D-C1FECDD94F0E}"/>
              </a:ext>
            </a:extLst>
          </p:cNvPr>
          <p:cNvSpPr/>
          <p:nvPr/>
        </p:nvSpPr>
        <p:spPr>
          <a:xfrm>
            <a:off x="2" y="0"/>
            <a:ext cx="4302324" cy="6215063"/>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8" name="Text Placeholder 3">
            <a:extLst>
              <a:ext uri="{FF2B5EF4-FFF2-40B4-BE49-F238E27FC236}">
                <a16:creationId xmlns:a16="http://schemas.microsoft.com/office/drawing/2014/main" id="{24C0B974-A769-2046-81AB-F134BAB354C8}"/>
              </a:ext>
            </a:extLst>
          </p:cNvPr>
          <p:cNvSpPr>
            <a:spLocks noGrp="1"/>
          </p:cNvSpPr>
          <p:nvPr>
            <p:ph type="body" sz="half" idx="12"/>
          </p:nvPr>
        </p:nvSpPr>
        <p:spPr>
          <a:xfrm>
            <a:off x="4649435" y="1553766"/>
            <a:ext cx="6990188" cy="439340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6" name="Title 1">
            <a:extLst>
              <a:ext uri="{FF2B5EF4-FFF2-40B4-BE49-F238E27FC236}">
                <a16:creationId xmlns:a16="http://schemas.microsoft.com/office/drawing/2014/main" id="{E3B36807-E341-B447-ACC7-74E26584768A}"/>
              </a:ext>
            </a:extLst>
          </p:cNvPr>
          <p:cNvSpPr>
            <a:spLocks noGrp="1"/>
          </p:cNvSpPr>
          <p:nvPr>
            <p:ph type="title"/>
          </p:nvPr>
        </p:nvSpPr>
        <p:spPr>
          <a:xfrm>
            <a:off x="567531" y="365004"/>
            <a:ext cx="3385409"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3">
            <a:extLst>
              <a:ext uri="{FF2B5EF4-FFF2-40B4-BE49-F238E27FC236}">
                <a16:creationId xmlns:a16="http://schemas.microsoft.com/office/drawing/2014/main" id="{14BF3F3F-B3E2-0047-B97B-2F4B3AB98C57}"/>
              </a:ext>
            </a:extLst>
          </p:cNvPr>
          <p:cNvSpPr>
            <a:spLocks noGrp="1"/>
          </p:cNvSpPr>
          <p:nvPr>
            <p:ph type="body" sz="half" idx="11"/>
          </p:nvPr>
        </p:nvSpPr>
        <p:spPr>
          <a:xfrm>
            <a:off x="552377" y="1553766"/>
            <a:ext cx="3385409"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207642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A96BED09-5A6D-9C48-8ECB-AAA749AF46F7}"/>
              </a:ext>
            </a:extLst>
          </p:cNvPr>
          <p:cNvSpPr>
            <a:spLocks noGrp="1"/>
          </p:cNvSpPr>
          <p:nvPr>
            <p:ph type="pic" sz="quarter" idx="10"/>
          </p:nvPr>
        </p:nvSpPr>
        <p:spPr>
          <a:xfrm>
            <a:off x="4595858" y="1553766"/>
            <a:ext cx="7062888" cy="4393406"/>
          </a:xfrm>
          <a:prstGeom prst="rect">
            <a:avLst/>
          </a:prstGeom>
        </p:spPr>
        <p:txBody>
          <a:bodyPr/>
          <a:lstStyle>
            <a:lvl1pPr>
              <a:defRPr>
                <a:latin typeface="Arial" panose="020B0604020202020204" pitchFamily="34" charset="0"/>
              </a:defRPr>
            </a:lvl1pPr>
          </a:lstStyle>
          <a:p>
            <a:r>
              <a:rPr lang="en-US"/>
              <a:t>Click icon to add picture</a:t>
            </a:r>
          </a:p>
        </p:txBody>
      </p:sp>
      <p:sp>
        <p:nvSpPr>
          <p:cNvPr id="6" name="Round Single Corner Rectangle 10">
            <a:extLst>
              <a:ext uri="{FF2B5EF4-FFF2-40B4-BE49-F238E27FC236}">
                <a16:creationId xmlns:a16="http://schemas.microsoft.com/office/drawing/2014/main" id="{79EF0DDB-1E8D-BD4F-8DFC-C0F9866B590A}"/>
              </a:ext>
            </a:extLst>
          </p:cNvPr>
          <p:cNvSpPr/>
          <p:nvPr userDrawn="1"/>
        </p:nvSpPr>
        <p:spPr>
          <a:xfrm>
            <a:off x="2" y="0"/>
            <a:ext cx="4302324" cy="6215063"/>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8" name="Title 1">
            <a:extLst>
              <a:ext uri="{FF2B5EF4-FFF2-40B4-BE49-F238E27FC236}">
                <a16:creationId xmlns:a16="http://schemas.microsoft.com/office/drawing/2014/main" id="{BE71E93D-1D97-4647-9F10-46AB5BDFC298}"/>
              </a:ext>
            </a:extLst>
          </p:cNvPr>
          <p:cNvSpPr>
            <a:spLocks noGrp="1"/>
          </p:cNvSpPr>
          <p:nvPr>
            <p:ph type="title"/>
          </p:nvPr>
        </p:nvSpPr>
        <p:spPr>
          <a:xfrm>
            <a:off x="567531" y="365004"/>
            <a:ext cx="3385409"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3">
            <a:extLst>
              <a:ext uri="{FF2B5EF4-FFF2-40B4-BE49-F238E27FC236}">
                <a16:creationId xmlns:a16="http://schemas.microsoft.com/office/drawing/2014/main" id="{D262A088-96B9-C84C-A537-710C64F971BC}"/>
              </a:ext>
            </a:extLst>
          </p:cNvPr>
          <p:cNvSpPr>
            <a:spLocks noGrp="1"/>
          </p:cNvSpPr>
          <p:nvPr>
            <p:ph type="body" sz="half" idx="11"/>
          </p:nvPr>
        </p:nvSpPr>
        <p:spPr>
          <a:xfrm>
            <a:off x="552377" y="1553766"/>
            <a:ext cx="3385409"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1265576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4CB5152-B6B0-D240-B013-4F3D0B9D4E3F}"/>
              </a:ext>
            </a:extLst>
          </p:cNvPr>
          <p:cNvSpPr/>
          <p:nvPr/>
        </p:nvSpPr>
        <p:spPr>
          <a:xfrm>
            <a:off x="0" y="0"/>
            <a:ext cx="12192000" cy="6215063"/>
          </a:xfrm>
          <a:custGeom>
            <a:avLst/>
            <a:gdLst/>
            <a:ahLst/>
            <a:cxnLst/>
            <a:rect l="l" t="t" r="r" b="b"/>
            <a:pathLst>
              <a:path w="13004800" h="8991600">
                <a:moveTo>
                  <a:pt x="13004800" y="0"/>
                </a:moveTo>
                <a:lnTo>
                  <a:pt x="0" y="0"/>
                </a:lnTo>
                <a:lnTo>
                  <a:pt x="0" y="8991600"/>
                </a:lnTo>
                <a:lnTo>
                  <a:pt x="13004800" y="8991600"/>
                </a:lnTo>
                <a:lnTo>
                  <a:pt x="13004800" y="0"/>
                </a:lnTo>
                <a:close/>
              </a:path>
            </a:pathLst>
          </a:custGeom>
          <a:solidFill>
            <a:srgbClr val="E5DBCB"/>
          </a:solidFill>
        </p:spPr>
        <p:txBody>
          <a:bodyPr wrap="square" lIns="0" tIns="0" rIns="0" bIns="0" rtlCol="0"/>
          <a:lstStyle/>
          <a:p>
            <a:endParaRPr sz="1266">
              <a:solidFill>
                <a:srgbClr val="7D9292"/>
              </a:solidFill>
              <a:latin typeface="Arial" panose="020B0604020202020204" pitchFamily="34" charset="0"/>
            </a:endParaRPr>
          </a:p>
        </p:txBody>
      </p:sp>
      <p:sp>
        <p:nvSpPr>
          <p:cNvPr id="9" name="object 10">
            <a:extLst>
              <a:ext uri="{FF2B5EF4-FFF2-40B4-BE49-F238E27FC236}">
                <a16:creationId xmlns:a16="http://schemas.microsoft.com/office/drawing/2014/main" id="{271C3A81-C965-1144-84FE-37FF060858B9}"/>
              </a:ext>
            </a:extLst>
          </p:cNvPr>
          <p:cNvSpPr/>
          <p:nvPr/>
        </p:nvSpPr>
        <p:spPr>
          <a:xfrm>
            <a:off x="567531" y="817066"/>
            <a:ext cx="11029157" cy="5397996"/>
          </a:xfrm>
          <a:custGeom>
            <a:avLst/>
            <a:gdLst/>
            <a:ahLst/>
            <a:cxnLst/>
            <a:rect l="l" t="t" r="r" b="b"/>
            <a:pathLst>
              <a:path w="12244705" h="7086600">
                <a:moveTo>
                  <a:pt x="11101349" y="0"/>
                </a:moveTo>
                <a:lnTo>
                  <a:pt x="0" y="0"/>
                </a:lnTo>
                <a:lnTo>
                  <a:pt x="0" y="5943600"/>
                </a:lnTo>
                <a:lnTo>
                  <a:pt x="1002" y="5991916"/>
                </a:lnTo>
                <a:lnTo>
                  <a:pt x="3984" y="6039721"/>
                </a:lnTo>
                <a:lnTo>
                  <a:pt x="8905" y="6086976"/>
                </a:lnTo>
                <a:lnTo>
                  <a:pt x="15726" y="6133640"/>
                </a:lnTo>
                <a:lnTo>
                  <a:pt x="24406" y="6179674"/>
                </a:lnTo>
                <a:lnTo>
                  <a:pt x="34907" y="6225037"/>
                </a:lnTo>
                <a:lnTo>
                  <a:pt x="47189" y="6269692"/>
                </a:lnTo>
                <a:lnTo>
                  <a:pt x="61212" y="6313597"/>
                </a:lnTo>
                <a:lnTo>
                  <a:pt x="76936" y="6356713"/>
                </a:lnTo>
                <a:lnTo>
                  <a:pt x="94321" y="6399001"/>
                </a:lnTo>
                <a:lnTo>
                  <a:pt x="113329" y="6440420"/>
                </a:lnTo>
                <a:lnTo>
                  <a:pt x="133919" y="6480932"/>
                </a:lnTo>
                <a:lnTo>
                  <a:pt x="156051" y="6520496"/>
                </a:lnTo>
                <a:lnTo>
                  <a:pt x="179687" y="6559072"/>
                </a:lnTo>
                <a:lnTo>
                  <a:pt x="204786" y="6596622"/>
                </a:lnTo>
                <a:lnTo>
                  <a:pt x="231308" y="6633105"/>
                </a:lnTo>
                <a:lnTo>
                  <a:pt x="259214" y="6668482"/>
                </a:lnTo>
                <a:lnTo>
                  <a:pt x="288465" y="6702713"/>
                </a:lnTo>
                <a:lnTo>
                  <a:pt x="319020" y="6735759"/>
                </a:lnTo>
                <a:lnTo>
                  <a:pt x="350840" y="6767579"/>
                </a:lnTo>
                <a:lnTo>
                  <a:pt x="383886" y="6798134"/>
                </a:lnTo>
                <a:lnTo>
                  <a:pt x="418117" y="6827385"/>
                </a:lnTo>
                <a:lnTo>
                  <a:pt x="453494" y="6855291"/>
                </a:lnTo>
                <a:lnTo>
                  <a:pt x="489977" y="6881813"/>
                </a:lnTo>
                <a:lnTo>
                  <a:pt x="527527" y="6906912"/>
                </a:lnTo>
                <a:lnTo>
                  <a:pt x="566103" y="6930548"/>
                </a:lnTo>
                <a:lnTo>
                  <a:pt x="605667" y="6952680"/>
                </a:lnTo>
                <a:lnTo>
                  <a:pt x="646179" y="6973270"/>
                </a:lnTo>
                <a:lnTo>
                  <a:pt x="687598" y="6992278"/>
                </a:lnTo>
                <a:lnTo>
                  <a:pt x="729886" y="7009663"/>
                </a:lnTo>
                <a:lnTo>
                  <a:pt x="773002" y="7025387"/>
                </a:lnTo>
                <a:lnTo>
                  <a:pt x="816907" y="7039410"/>
                </a:lnTo>
                <a:lnTo>
                  <a:pt x="861562" y="7051692"/>
                </a:lnTo>
                <a:lnTo>
                  <a:pt x="906925" y="7062193"/>
                </a:lnTo>
                <a:lnTo>
                  <a:pt x="952959" y="7070873"/>
                </a:lnTo>
                <a:lnTo>
                  <a:pt x="999623" y="7077694"/>
                </a:lnTo>
                <a:lnTo>
                  <a:pt x="1046878" y="7082615"/>
                </a:lnTo>
                <a:lnTo>
                  <a:pt x="1094683" y="7085597"/>
                </a:lnTo>
                <a:lnTo>
                  <a:pt x="1143000" y="7086600"/>
                </a:lnTo>
                <a:lnTo>
                  <a:pt x="12244349" y="7086600"/>
                </a:lnTo>
                <a:lnTo>
                  <a:pt x="12244349" y="1143000"/>
                </a:lnTo>
                <a:lnTo>
                  <a:pt x="12243346" y="1094683"/>
                </a:lnTo>
                <a:lnTo>
                  <a:pt x="12240364" y="1046878"/>
                </a:lnTo>
                <a:lnTo>
                  <a:pt x="12235443" y="999623"/>
                </a:lnTo>
                <a:lnTo>
                  <a:pt x="12228623" y="952959"/>
                </a:lnTo>
                <a:lnTo>
                  <a:pt x="12219942" y="906925"/>
                </a:lnTo>
                <a:lnTo>
                  <a:pt x="12209441" y="861562"/>
                </a:lnTo>
                <a:lnTo>
                  <a:pt x="12197159" y="816907"/>
                </a:lnTo>
                <a:lnTo>
                  <a:pt x="12183137" y="773002"/>
                </a:lnTo>
                <a:lnTo>
                  <a:pt x="12167413" y="729886"/>
                </a:lnTo>
                <a:lnTo>
                  <a:pt x="12150027" y="687598"/>
                </a:lnTo>
                <a:lnTo>
                  <a:pt x="12131019" y="646179"/>
                </a:lnTo>
                <a:lnTo>
                  <a:pt x="12110429" y="605667"/>
                </a:lnTo>
                <a:lnTo>
                  <a:pt x="12088297" y="566103"/>
                </a:lnTo>
                <a:lnTo>
                  <a:pt x="12064661" y="527527"/>
                </a:lnTo>
                <a:lnTo>
                  <a:pt x="12039563" y="489977"/>
                </a:lnTo>
                <a:lnTo>
                  <a:pt x="12013040" y="453494"/>
                </a:lnTo>
                <a:lnTo>
                  <a:pt x="11985134" y="418117"/>
                </a:lnTo>
                <a:lnTo>
                  <a:pt x="11955883" y="383886"/>
                </a:lnTo>
                <a:lnTo>
                  <a:pt x="11925328" y="350840"/>
                </a:lnTo>
                <a:lnTo>
                  <a:pt x="11893508" y="319020"/>
                </a:lnTo>
                <a:lnTo>
                  <a:pt x="11860463" y="288465"/>
                </a:lnTo>
                <a:lnTo>
                  <a:pt x="11826232" y="259214"/>
                </a:lnTo>
                <a:lnTo>
                  <a:pt x="11790855" y="231308"/>
                </a:lnTo>
                <a:lnTo>
                  <a:pt x="11754371" y="204786"/>
                </a:lnTo>
                <a:lnTo>
                  <a:pt x="11716822" y="179687"/>
                </a:lnTo>
                <a:lnTo>
                  <a:pt x="11678245" y="156051"/>
                </a:lnTo>
                <a:lnTo>
                  <a:pt x="11638681" y="133919"/>
                </a:lnTo>
                <a:lnTo>
                  <a:pt x="11598170" y="113329"/>
                </a:lnTo>
                <a:lnTo>
                  <a:pt x="11556750" y="94321"/>
                </a:lnTo>
                <a:lnTo>
                  <a:pt x="11514463" y="76936"/>
                </a:lnTo>
                <a:lnTo>
                  <a:pt x="11471346" y="61212"/>
                </a:lnTo>
                <a:lnTo>
                  <a:pt x="11427441" y="47189"/>
                </a:lnTo>
                <a:lnTo>
                  <a:pt x="11382787" y="34907"/>
                </a:lnTo>
                <a:lnTo>
                  <a:pt x="11337423" y="24406"/>
                </a:lnTo>
                <a:lnTo>
                  <a:pt x="11291389" y="15726"/>
                </a:lnTo>
                <a:lnTo>
                  <a:pt x="11244725" y="8905"/>
                </a:lnTo>
                <a:lnTo>
                  <a:pt x="11197471" y="3984"/>
                </a:lnTo>
                <a:lnTo>
                  <a:pt x="11149665" y="1002"/>
                </a:lnTo>
                <a:lnTo>
                  <a:pt x="11101349" y="0"/>
                </a:lnTo>
                <a:close/>
              </a:path>
            </a:pathLst>
          </a:custGeom>
          <a:solidFill>
            <a:srgbClr val="FFFFFF"/>
          </a:solidFill>
        </p:spPr>
        <p:txBody>
          <a:bodyPr wrap="square" lIns="0" tIns="0" rIns="0" bIns="0" rtlCol="0"/>
          <a:lstStyle/>
          <a:p>
            <a:endParaRPr sz="1266">
              <a:latin typeface="Arial" panose="020B0604020202020204" pitchFamily="34" charset="0"/>
            </a:endParaRPr>
          </a:p>
        </p:txBody>
      </p:sp>
      <p:sp>
        <p:nvSpPr>
          <p:cNvPr id="10" name="Title 1">
            <a:extLst>
              <a:ext uri="{FF2B5EF4-FFF2-40B4-BE49-F238E27FC236}">
                <a16:creationId xmlns:a16="http://schemas.microsoft.com/office/drawing/2014/main" id="{ACA6DB7A-499B-9845-988C-1FB13887AEE7}"/>
              </a:ext>
            </a:extLst>
          </p:cNvPr>
          <p:cNvSpPr>
            <a:spLocks noGrp="1"/>
          </p:cNvSpPr>
          <p:nvPr>
            <p:ph type="title"/>
          </p:nvPr>
        </p:nvSpPr>
        <p:spPr>
          <a:xfrm>
            <a:off x="567529" y="254496"/>
            <a:ext cx="7385833" cy="442020"/>
          </a:xfrm>
          <a:prstGeom prst="rect">
            <a:avLst/>
          </a:prstGeom>
        </p:spPr>
        <p:txBody>
          <a:bodyPr/>
          <a:lstStyle>
            <a:lvl1pPr>
              <a:defRPr sz="225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3">
            <a:extLst>
              <a:ext uri="{FF2B5EF4-FFF2-40B4-BE49-F238E27FC236}">
                <a16:creationId xmlns:a16="http://schemas.microsoft.com/office/drawing/2014/main" id="{E3D2A790-CC80-D547-9306-B2F765D6799E}"/>
              </a:ext>
            </a:extLst>
          </p:cNvPr>
          <p:cNvSpPr>
            <a:spLocks noGrp="1"/>
          </p:cNvSpPr>
          <p:nvPr>
            <p:ph type="body" sz="half" idx="2"/>
          </p:nvPr>
        </p:nvSpPr>
        <p:spPr>
          <a:xfrm>
            <a:off x="899080" y="1178719"/>
            <a:ext cx="10393839" cy="4714875"/>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3932658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8" y="1406426"/>
            <a:ext cx="11011839" cy="4540746"/>
          </a:xfrm>
          <a:prstGeom prst="rect">
            <a:avLst/>
          </a:prstGeom>
        </p:spPr>
        <p:txBody>
          <a:bodyPr/>
          <a:lstStyle>
            <a:lvl1pPr marL="0" indent="0">
              <a:lnSpc>
                <a:spcPct val="113000"/>
              </a:lnSpc>
              <a:spcAft>
                <a:spcPts val="1200"/>
              </a:spcAft>
              <a:buNone/>
              <a:defRPr sz="2400">
                <a:solidFill>
                  <a:schemeClr val="tx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6" y="0"/>
            <a:ext cx="12192006" cy="1071563"/>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573128" y="168812"/>
            <a:ext cx="10296777" cy="728621"/>
          </a:xfrm>
          <a:prstGeom prst="rect">
            <a:avLst/>
          </a:prstGeom>
        </p:spPr>
        <p:txBody>
          <a:bodyPr/>
          <a:lstStyle>
            <a:lvl1pPr>
              <a:defRPr sz="36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CDDAF1E4-88B5-1247-8078-EA498E82C1F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19082" r="20121"/>
          <a:stretch/>
        </p:blipFill>
        <p:spPr>
          <a:xfrm>
            <a:off x="11292919" y="0"/>
            <a:ext cx="899081" cy="910828"/>
          </a:xfrm>
          <a:prstGeom prst="rect">
            <a:avLst/>
          </a:prstGeom>
        </p:spPr>
      </p:pic>
    </p:spTree>
    <p:extLst>
      <p:ext uri="{BB962C8B-B14F-4D97-AF65-F5344CB8AC3E}">
        <p14:creationId xmlns:p14="http://schemas.microsoft.com/office/powerpoint/2010/main" val="413344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A4CF13-7575-BB4C-BA1F-12AA261AD9E9}"/>
              </a:ext>
            </a:extLst>
          </p:cNvPr>
          <p:cNvSpPr/>
          <p:nvPr/>
        </p:nvSpPr>
        <p:spPr>
          <a:xfrm>
            <a:off x="0" y="6215062"/>
            <a:ext cx="12192000" cy="642938"/>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pic>
        <p:nvPicPr>
          <p:cNvPr id="6" name="Picture 5">
            <a:extLst>
              <a:ext uri="{FF2B5EF4-FFF2-40B4-BE49-F238E27FC236}">
                <a16:creationId xmlns:a16="http://schemas.microsoft.com/office/drawing/2014/main" id="{DE45CDE0-9D75-B340-B2B3-489F58002FDB}"/>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10700978" y="6367958"/>
            <a:ext cx="1131102" cy="337146"/>
          </a:xfrm>
          <a:prstGeom prst="rect">
            <a:avLst/>
          </a:prstGeom>
        </p:spPr>
      </p:pic>
    </p:spTree>
    <p:extLst>
      <p:ext uri="{BB962C8B-B14F-4D97-AF65-F5344CB8AC3E}">
        <p14:creationId xmlns:p14="http://schemas.microsoft.com/office/powerpoint/2010/main" val="140733362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60" r:id="rId20"/>
    <p:sldLayoutId id="2147483761" r:id="rId21"/>
  </p:sldLayoutIdLst>
  <p:txStyles>
    <p:titleStyle>
      <a:lvl1pPr eaLnBrk="1" hangingPunct="1">
        <a:defRPr baseline="0">
          <a:latin typeface="+mj-lt"/>
          <a:ea typeface="+mj-ea"/>
          <a:cs typeface="+mj-cs"/>
        </a:defRPr>
      </a:lvl1pPr>
    </p:titleStyle>
    <p:bodyStyle>
      <a:lvl1pPr marL="0" eaLnBrk="1" hangingPunct="1">
        <a:defRPr baseline="0">
          <a:solidFill>
            <a:schemeClr val="tx1">
              <a:lumMod val="85000"/>
              <a:lumOff val="15000"/>
            </a:schemeClr>
          </a:solidFill>
          <a:latin typeface="+mn-lt"/>
          <a:ea typeface="+mn-ea"/>
          <a:cs typeface="+mn-cs"/>
        </a:defRPr>
      </a:lvl1pPr>
      <a:lvl2pPr marL="321473" eaLnBrk="1" hangingPunct="1">
        <a:defRPr>
          <a:latin typeface="+mn-lt"/>
          <a:ea typeface="+mn-ea"/>
          <a:cs typeface="+mn-cs"/>
        </a:defRPr>
      </a:lvl2pPr>
      <a:lvl3pPr marL="642947" eaLnBrk="1" hangingPunct="1">
        <a:defRPr>
          <a:latin typeface="+mn-lt"/>
          <a:ea typeface="+mn-ea"/>
          <a:cs typeface="+mn-cs"/>
        </a:defRPr>
      </a:lvl3pPr>
      <a:lvl4pPr marL="964420" eaLnBrk="1" hangingPunct="1">
        <a:defRPr>
          <a:latin typeface="+mn-lt"/>
          <a:ea typeface="+mn-ea"/>
          <a:cs typeface="+mn-cs"/>
        </a:defRPr>
      </a:lvl4pPr>
      <a:lvl5pPr marL="1285894" eaLnBrk="1" hangingPunct="1">
        <a:defRPr>
          <a:latin typeface="+mn-lt"/>
          <a:ea typeface="+mn-ea"/>
          <a:cs typeface="+mn-cs"/>
        </a:defRPr>
      </a:lvl5pPr>
      <a:lvl6pPr marL="1607367" eaLnBrk="1" hangingPunct="1">
        <a:defRPr>
          <a:latin typeface="+mn-lt"/>
          <a:ea typeface="+mn-ea"/>
          <a:cs typeface="+mn-cs"/>
        </a:defRPr>
      </a:lvl6pPr>
      <a:lvl7pPr marL="1928840" eaLnBrk="1" hangingPunct="1">
        <a:defRPr>
          <a:latin typeface="+mn-lt"/>
          <a:ea typeface="+mn-ea"/>
          <a:cs typeface="+mn-cs"/>
        </a:defRPr>
      </a:lvl7pPr>
      <a:lvl8pPr marL="2250314" eaLnBrk="1" hangingPunct="1">
        <a:defRPr>
          <a:latin typeface="+mn-lt"/>
          <a:ea typeface="+mn-ea"/>
          <a:cs typeface="+mn-cs"/>
        </a:defRPr>
      </a:lvl8pPr>
      <a:lvl9pPr marL="2571787" eaLnBrk="1" hangingPunct="1">
        <a:defRPr>
          <a:latin typeface="+mn-lt"/>
          <a:ea typeface="+mn-ea"/>
          <a:cs typeface="+mn-cs"/>
        </a:defRPr>
      </a:lvl9pPr>
    </p:bodyStyle>
    <p:otherStyle>
      <a:lvl1pPr marL="0" eaLnBrk="1" hangingPunct="1">
        <a:defRPr>
          <a:latin typeface="+mn-lt"/>
          <a:ea typeface="+mn-ea"/>
          <a:cs typeface="+mn-cs"/>
        </a:defRPr>
      </a:lvl1pPr>
      <a:lvl2pPr marL="321473" eaLnBrk="1" hangingPunct="1">
        <a:defRPr>
          <a:latin typeface="+mn-lt"/>
          <a:ea typeface="+mn-ea"/>
          <a:cs typeface="+mn-cs"/>
        </a:defRPr>
      </a:lvl2pPr>
      <a:lvl3pPr marL="642947" eaLnBrk="1" hangingPunct="1">
        <a:defRPr>
          <a:latin typeface="+mn-lt"/>
          <a:ea typeface="+mn-ea"/>
          <a:cs typeface="+mn-cs"/>
        </a:defRPr>
      </a:lvl3pPr>
      <a:lvl4pPr marL="964420" eaLnBrk="1" hangingPunct="1">
        <a:defRPr>
          <a:latin typeface="+mn-lt"/>
          <a:ea typeface="+mn-ea"/>
          <a:cs typeface="+mn-cs"/>
        </a:defRPr>
      </a:lvl4pPr>
      <a:lvl5pPr marL="1285894" eaLnBrk="1" hangingPunct="1">
        <a:defRPr>
          <a:latin typeface="+mn-lt"/>
          <a:ea typeface="+mn-ea"/>
          <a:cs typeface="+mn-cs"/>
        </a:defRPr>
      </a:lvl5pPr>
      <a:lvl6pPr marL="1607367" eaLnBrk="1" hangingPunct="1">
        <a:defRPr>
          <a:latin typeface="+mn-lt"/>
          <a:ea typeface="+mn-ea"/>
          <a:cs typeface="+mn-cs"/>
        </a:defRPr>
      </a:lvl6pPr>
      <a:lvl7pPr marL="1928840" eaLnBrk="1" hangingPunct="1">
        <a:defRPr>
          <a:latin typeface="+mn-lt"/>
          <a:ea typeface="+mn-ea"/>
          <a:cs typeface="+mn-cs"/>
        </a:defRPr>
      </a:lvl7pPr>
      <a:lvl8pPr marL="2250314" eaLnBrk="1" hangingPunct="1">
        <a:defRPr>
          <a:latin typeface="+mn-lt"/>
          <a:ea typeface="+mn-ea"/>
          <a:cs typeface="+mn-cs"/>
        </a:defRPr>
      </a:lvl8pPr>
      <a:lvl9pPr marL="2571787"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caritas.org.au/resources/parish-materials/" TargetMode="External"/><Relationship Id="rId1" Type="http://schemas.openxmlformats.org/officeDocument/2006/relationships/slideLayout" Target="../slideLayouts/slideLayout13.xml"/><Relationship Id="rId4" Type="http://schemas.openxmlformats.org/officeDocument/2006/relationships/hyperlink" Target="https://www.caritas.org.au/copyright-polic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mailto:education@caritas.org.au" TargetMode="External"/><Relationship Id="rId2" Type="http://schemas.openxmlformats.org/officeDocument/2006/relationships/hyperlink" Target="https://www.caritas.org.au/complaints/" TargetMode="External"/><Relationship Id="rId1" Type="http://schemas.openxmlformats.org/officeDocument/2006/relationships/slideLayout" Target="../slideLayouts/slideLayout16.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un.org/sustainabledevelopment/water-and-sanitation"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hyperlink" Target="https://www.caritas.org.au/about/what-is-caritas/our-approach/" TargetMode="External"/><Relationship Id="rId4" Type="http://schemas.openxmlformats.org/officeDocument/2006/relationships/hyperlink" Target="https://www.caritas.org.au/news/blog/from-aid-to-empowerment-the-evolution-of-caritas-australia-s-program-work-in-africa/"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vimeo.com/600689371"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AE73BA-3645-424C-ADBE-7A8F9843458B}"/>
              </a:ext>
            </a:extLst>
          </p:cNvPr>
          <p:cNvSpPr>
            <a:spLocks noGrp="1"/>
          </p:cNvSpPr>
          <p:nvPr>
            <p:ph type="title"/>
          </p:nvPr>
        </p:nvSpPr>
        <p:spPr>
          <a:prstGeom prst="rect">
            <a:avLst/>
          </a:prstGeom>
        </p:spPr>
        <p:txBody>
          <a:bodyPr/>
          <a:lstStyle/>
          <a:p>
            <a:r>
              <a:rPr lang="en-AU" sz="3600"/>
              <a:t>In</a:t>
            </a:r>
            <a:r>
              <a:rPr lang="en-AU" sz="3600" b="1"/>
              <a:t>formation For P</a:t>
            </a:r>
            <a:r>
              <a:rPr lang="en-AU" sz="3600"/>
              <a:t>arishes</a:t>
            </a:r>
            <a:endParaRPr lang="en-AU" sz="3600" b="1"/>
          </a:p>
        </p:txBody>
      </p:sp>
      <p:sp>
        <p:nvSpPr>
          <p:cNvPr id="4" name="Text Placeholder 3">
            <a:extLst>
              <a:ext uri="{FF2B5EF4-FFF2-40B4-BE49-F238E27FC236}">
                <a16:creationId xmlns:a16="http://schemas.microsoft.com/office/drawing/2014/main" id="{6D3B0B2F-2625-44BB-9B26-69CB27EF687E}"/>
              </a:ext>
            </a:extLst>
          </p:cNvPr>
          <p:cNvSpPr>
            <a:spLocks noGrp="1"/>
          </p:cNvSpPr>
          <p:nvPr>
            <p:ph type="body" sz="half" idx="11"/>
          </p:nvPr>
        </p:nvSpPr>
        <p:spPr>
          <a:xfrm>
            <a:off x="567531" y="1125141"/>
            <a:ext cx="11115577" cy="4393406"/>
          </a:xfrm>
        </p:spPr>
        <p:txBody>
          <a:bodyPr/>
          <a:lstStyle/>
          <a:p>
            <a:pPr>
              <a:lnSpc>
                <a:spcPct val="113000"/>
              </a:lnSpc>
              <a:spcAft>
                <a:spcPts val="1200"/>
              </a:spcAft>
            </a:pPr>
            <a:r>
              <a:rPr lang="en-AU" sz="1600"/>
              <a:t>This PowerPoint contains information on the strengths-based approach to community development (SBA). It begins with an exploration the Catholic Social Teaching principle of Human Dignity, explores the main principles of the SBA and what it looks like in practice in Caritas Australia’s programs in Malawi and then encourages parishioners to think about their collective strengths. </a:t>
            </a:r>
          </a:p>
          <a:p>
            <a:pPr>
              <a:lnSpc>
                <a:spcPct val="113000"/>
              </a:lnSpc>
              <a:spcAft>
                <a:spcPts val="1200"/>
              </a:spcAft>
            </a:pPr>
            <a:r>
              <a:rPr lang="en-AU" sz="1600"/>
              <a:t>This approach to development strongly aligns with current research and practice related to the concept of resilience. It is an approach that can provide useful reflections for our lives and that of our parish communities. </a:t>
            </a:r>
          </a:p>
          <a:p>
            <a:pPr>
              <a:lnSpc>
                <a:spcPct val="113000"/>
              </a:lnSpc>
              <a:spcAft>
                <a:spcPts val="1200"/>
              </a:spcAft>
            </a:pPr>
            <a:r>
              <a:rPr lang="en-AU" sz="1600"/>
              <a:t>You will find suggested activities and further information in the ‘Notes’ section of each slide. Please refer to these to get the most out of this presentation. </a:t>
            </a:r>
          </a:p>
          <a:p>
            <a:r>
              <a:rPr lang="en-AU" sz="1600">
                <a:ea typeface="Roboto Light"/>
              </a:rPr>
              <a:t>For more parish resources, please visit: </a:t>
            </a:r>
            <a:r>
              <a:rPr lang="en-AU" sz="1600">
                <a:ea typeface="Roboto Light"/>
                <a:hlinkClick r:id="rId2"/>
              </a:rPr>
              <a:t>caritas.org.au/resources/parish-materials/</a:t>
            </a:r>
            <a:endParaRPr lang="en-AU" sz="1600">
              <a:ea typeface="Roboto Light"/>
            </a:endParaRPr>
          </a:p>
          <a:p>
            <a:pPr>
              <a:lnSpc>
                <a:spcPct val="113000"/>
              </a:lnSpc>
              <a:spcAft>
                <a:spcPts val="1200"/>
              </a:spcAft>
            </a:pPr>
            <a:endParaRPr lang="en-AU" sz="1600"/>
          </a:p>
        </p:txBody>
      </p:sp>
      <p:pic>
        <p:nvPicPr>
          <p:cNvPr id="5" name="Picture 4">
            <a:extLst>
              <a:ext uri="{FF2B5EF4-FFF2-40B4-BE49-F238E27FC236}">
                <a16:creationId xmlns:a16="http://schemas.microsoft.com/office/drawing/2014/main" id="{F40D0B3B-CCAE-4E60-97C6-A038F4BA79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171" y="4344546"/>
            <a:ext cx="9284643" cy="1160581"/>
          </a:xfrm>
          <a:prstGeom prst="rect">
            <a:avLst/>
          </a:prstGeom>
        </p:spPr>
      </p:pic>
      <p:sp>
        <p:nvSpPr>
          <p:cNvPr id="2" name="Rectangle 1">
            <a:extLst>
              <a:ext uri="{FF2B5EF4-FFF2-40B4-BE49-F238E27FC236}">
                <a16:creationId xmlns:a16="http://schemas.microsoft.com/office/drawing/2014/main" id="{2B8D533C-E8C8-4771-A7B2-58ACBF98CA50}"/>
              </a:ext>
            </a:extLst>
          </p:cNvPr>
          <p:cNvSpPr/>
          <p:nvPr/>
        </p:nvSpPr>
        <p:spPr>
          <a:xfrm>
            <a:off x="692258" y="6308330"/>
            <a:ext cx="1375698" cy="261610"/>
          </a:xfrm>
          <a:prstGeom prst="rect">
            <a:avLst/>
          </a:prstGeom>
        </p:spPr>
        <p:txBody>
          <a:bodyPr wrap="none">
            <a:spAutoFit/>
          </a:bodyPr>
          <a:lstStyle/>
          <a:p>
            <a:r>
              <a:rPr lang="en-AU" sz="1100">
                <a:solidFill>
                  <a:schemeClr val="bg1"/>
                </a:solidFill>
              </a:rPr>
              <a:t>Updated May 2024</a:t>
            </a:r>
          </a:p>
        </p:txBody>
      </p:sp>
      <p:sp>
        <p:nvSpPr>
          <p:cNvPr id="6" name="Rectangle 5">
            <a:extLst>
              <a:ext uri="{FF2B5EF4-FFF2-40B4-BE49-F238E27FC236}">
                <a16:creationId xmlns:a16="http://schemas.microsoft.com/office/drawing/2014/main" id="{1EC99ABB-544B-4B21-8062-9CA826A87B75}"/>
              </a:ext>
            </a:extLst>
          </p:cNvPr>
          <p:cNvSpPr/>
          <p:nvPr/>
        </p:nvSpPr>
        <p:spPr>
          <a:xfrm>
            <a:off x="567531" y="5721361"/>
            <a:ext cx="11325571" cy="276999"/>
          </a:xfrm>
          <a:prstGeom prst="rect">
            <a:avLst/>
          </a:prstGeom>
        </p:spPr>
        <p:txBody>
          <a:bodyPr wrap="square">
            <a:spAutoFit/>
          </a:bodyPr>
          <a:lstStyle/>
          <a:p>
            <a:pPr fontAlgn="base"/>
            <a:r>
              <a:rPr lang="en-AU" sz="1200"/>
              <a:t>To review Caritas Australia’s Copyright Policy, please visit: </a:t>
            </a:r>
            <a:r>
              <a:rPr lang="en-AU" sz="1200" u="sng">
                <a:hlinkClick r:id="rId4"/>
              </a:rPr>
              <a:t>Caritas Australia</a:t>
            </a:r>
            <a:r>
              <a:rPr lang="en-AU" sz="1200"/>
              <a:t>​</a:t>
            </a:r>
            <a:r>
              <a:rPr lang="en-US" sz="1200"/>
              <a:t>​</a:t>
            </a:r>
          </a:p>
        </p:txBody>
      </p:sp>
    </p:spTree>
    <p:extLst>
      <p:ext uri="{BB962C8B-B14F-4D97-AF65-F5344CB8AC3E}">
        <p14:creationId xmlns:p14="http://schemas.microsoft.com/office/powerpoint/2010/main" val="799711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360F71-A243-41B0-BC31-8BEBC478A777}"/>
              </a:ext>
            </a:extLst>
          </p:cNvPr>
          <p:cNvSpPr>
            <a:spLocks noGrp="1"/>
          </p:cNvSpPr>
          <p:nvPr>
            <p:ph type="body" sz="half" idx="2"/>
          </p:nvPr>
        </p:nvSpPr>
        <p:spPr>
          <a:xfrm>
            <a:off x="584849" y="1257301"/>
            <a:ext cx="6616052" cy="4914900"/>
          </a:xfrm>
        </p:spPr>
        <p:txBody>
          <a:bodyPr/>
          <a:lstStyle/>
          <a:p>
            <a:r>
              <a:rPr lang="en-US"/>
              <a:t>But with the Strengths-based Approach, community members </a:t>
            </a:r>
            <a:r>
              <a:rPr lang="en-US" err="1"/>
              <a:t>recognise</a:t>
            </a:r>
            <a:r>
              <a:rPr lang="en-US"/>
              <a:t> their collective strengths, abilities and what can they do despite their challenges to work together towards the Common Good</a:t>
            </a:r>
            <a:r>
              <a:rPr lang="en-US" dirty="0"/>
              <a:t>.</a:t>
            </a:r>
            <a:r>
              <a:rPr lang="en-US"/>
              <a:t> They are the architects of their own development and work alongside partners of Caritas Australia to create meaningful change. </a:t>
            </a:r>
          </a:p>
          <a:p>
            <a:r>
              <a:rPr lang="en-US"/>
              <a:t>This leads to stronger, more resilient communities and successful programs.</a:t>
            </a:r>
            <a:endParaRPr lang="en-AU"/>
          </a:p>
          <a:p>
            <a:endParaRPr lang="en-US"/>
          </a:p>
        </p:txBody>
      </p:sp>
      <p:sp>
        <p:nvSpPr>
          <p:cNvPr id="5" name="Text Placeholder 4">
            <a:extLst>
              <a:ext uri="{FF2B5EF4-FFF2-40B4-BE49-F238E27FC236}">
                <a16:creationId xmlns:a16="http://schemas.microsoft.com/office/drawing/2014/main" id="{05E7C526-70F2-4420-A649-768C7D5E208D}"/>
              </a:ext>
            </a:extLst>
          </p:cNvPr>
          <p:cNvSpPr>
            <a:spLocks noGrp="1"/>
          </p:cNvSpPr>
          <p:nvPr>
            <p:ph type="body" sz="quarter" idx="11"/>
          </p:nvPr>
        </p:nvSpPr>
        <p:spPr>
          <a:xfrm>
            <a:off x="7543800" y="5361966"/>
            <a:ext cx="4286250" cy="523849"/>
          </a:xfrm>
        </p:spPr>
        <p:txBody>
          <a:bodyPr/>
          <a:lstStyle/>
          <a:p>
            <a:r>
              <a:rPr lang="en-AU" sz="1200" err="1">
                <a:ea typeface="Calibri" panose="020F0502020204030204" pitchFamily="34" charset="0"/>
                <a:cs typeface="Arial" panose="020B0604020202020204" pitchFamily="34" charset="0"/>
              </a:rPr>
              <a:t>Chiquito</a:t>
            </a:r>
            <a:r>
              <a:rPr lang="en-AU" sz="1200">
                <a:ea typeface="Calibri" panose="020F0502020204030204" pitchFamily="34" charset="0"/>
                <a:cs typeface="Arial" panose="020B0604020202020204" pitchFamily="34" charset="0"/>
              </a:rPr>
              <a:t> (left) and his family members work together on their farm in Timor-Leste. </a:t>
            </a:r>
            <a:r>
              <a:rPr lang="en-AU" sz="1200">
                <a:cs typeface="Arial"/>
              </a:rPr>
              <a:t>Photo:</a:t>
            </a:r>
            <a:r>
              <a:rPr lang="en-AU" sz="1200" spc="-5">
                <a:cs typeface="Arial"/>
              </a:rPr>
              <a:t> Tim Lam/ Caritas Australia </a:t>
            </a:r>
            <a:endParaRPr lang="en-AU" sz="1200"/>
          </a:p>
          <a:p>
            <a:r>
              <a:rPr lang="en-AU" sz="900"/>
              <a:t> </a:t>
            </a:r>
          </a:p>
        </p:txBody>
      </p:sp>
      <p:pic>
        <p:nvPicPr>
          <p:cNvPr id="19" name="Picture Placeholder 18" descr="4 people using farming tools as they prepare a row of soil for planting in a field.">
            <a:extLst>
              <a:ext uri="{FF2B5EF4-FFF2-40B4-BE49-F238E27FC236}">
                <a16:creationId xmlns:a16="http://schemas.microsoft.com/office/drawing/2014/main" id="{AAAD08A5-67AE-44CC-B80C-48551416544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9" name="Title 3">
            <a:extLst>
              <a:ext uri="{FF2B5EF4-FFF2-40B4-BE49-F238E27FC236}">
                <a16:creationId xmlns:a16="http://schemas.microsoft.com/office/drawing/2014/main" id="{9A94BEFE-E40D-45BE-B056-082825DE78EB}"/>
              </a:ext>
            </a:extLst>
          </p:cNvPr>
          <p:cNvSpPr>
            <a:spLocks noGrp="1"/>
          </p:cNvSpPr>
          <p:nvPr>
            <p:ph type="title"/>
          </p:nvPr>
        </p:nvSpPr>
        <p:spPr>
          <a:xfrm>
            <a:off x="584849" y="182207"/>
            <a:ext cx="10296777" cy="728621"/>
          </a:xfrm>
        </p:spPr>
        <p:txBody>
          <a:bodyPr/>
          <a:lstStyle/>
          <a:p>
            <a:r>
              <a:rPr lang="en-AU"/>
              <a:t>Needs vs Strengths</a:t>
            </a:r>
          </a:p>
        </p:txBody>
      </p:sp>
    </p:spTree>
    <p:extLst>
      <p:ext uri="{BB962C8B-B14F-4D97-AF65-F5344CB8AC3E}">
        <p14:creationId xmlns:p14="http://schemas.microsoft.com/office/powerpoint/2010/main" val="3134954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D9CE2D-A24D-402F-B4B7-DD3D24867B72}"/>
              </a:ext>
            </a:extLst>
          </p:cNvPr>
          <p:cNvSpPr>
            <a:spLocks noGrp="1"/>
          </p:cNvSpPr>
          <p:nvPr>
            <p:ph type="body" sz="half" idx="2"/>
          </p:nvPr>
        </p:nvSpPr>
        <p:spPr/>
        <p:txBody>
          <a:bodyPr/>
          <a:lstStyle/>
          <a:p>
            <a:r>
              <a:rPr lang="en-AU" altLang="en-US"/>
              <a:t>What do you see?</a:t>
            </a:r>
          </a:p>
          <a:p>
            <a:endParaRPr lang="en-AU" altLang="en-US"/>
          </a:p>
          <a:p>
            <a:pPr marL="1609725"/>
            <a:r>
              <a:rPr lang="en-US" altLang="en-US"/>
              <a:t>A glass half-empty… </a:t>
            </a:r>
          </a:p>
          <a:p>
            <a:pPr marL="1609725"/>
            <a:endParaRPr lang="en-US" altLang="en-US"/>
          </a:p>
          <a:p>
            <a:pPr marL="1609725"/>
            <a:r>
              <a:rPr lang="en-US" altLang="en-US"/>
              <a:t>or half-full?</a:t>
            </a:r>
          </a:p>
          <a:p>
            <a:endParaRPr lang="en-AU" altLang="en-US"/>
          </a:p>
          <a:p>
            <a:endParaRPr lang="en-AU"/>
          </a:p>
        </p:txBody>
      </p:sp>
      <p:sp>
        <p:nvSpPr>
          <p:cNvPr id="4" name="Title 3">
            <a:extLst>
              <a:ext uri="{FF2B5EF4-FFF2-40B4-BE49-F238E27FC236}">
                <a16:creationId xmlns:a16="http://schemas.microsoft.com/office/drawing/2014/main" id="{6E1573BC-9163-42D4-9887-B03566A1A727}"/>
              </a:ext>
            </a:extLst>
          </p:cNvPr>
          <p:cNvSpPr>
            <a:spLocks noGrp="1"/>
          </p:cNvSpPr>
          <p:nvPr>
            <p:ph type="title"/>
          </p:nvPr>
        </p:nvSpPr>
        <p:spPr>
          <a:xfrm>
            <a:off x="584849" y="182207"/>
            <a:ext cx="10296777" cy="728621"/>
          </a:xfrm>
        </p:spPr>
        <p:txBody>
          <a:bodyPr/>
          <a:lstStyle/>
          <a:p>
            <a:r>
              <a:rPr lang="en-AU"/>
              <a:t>Needs vs Strengths</a:t>
            </a:r>
          </a:p>
        </p:txBody>
      </p:sp>
      <p:sp>
        <p:nvSpPr>
          <p:cNvPr id="9" name="Text Placeholder 3">
            <a:extLst>
              <a:ext uri="{FF2B5EF4-FFF2-40B4-BE49-F238E27FC236}">
                <a16:creationId xmlns:a16="http://schemas.microsoft.com/office/drawing/2014/main" id="{65BAAF73-4CE1-4298-8F82-448544CF83EE}"/>
              </a:ext>
            </a:extLst>
          </p:cNvPr>
          <p:cNvSpPr txBox="1">
            <a:spLocks/>
          </p:cNvSpPr>
          <p:nvPr/>
        </p:nvSpPr>
        <p:spPr bwMode="auto">
          <a:xfrm>
            <a:off x="7021869" y="5310603"/>
            <a:ext cx="3379723" cy="424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defTabSz="457200" rtl="0" eaLnBrk="0" fontAlgn="base" hangingPunct="0">
              <a:spcBef>
                <a:spcPct val="20000"/>
              </a:spcBef>
              <a:spcAft>
                <a:spcPct val="0"/>
              </a:spcAft>
              <a:buFontTx/>
              <a:buNone/>
              <a:defRPr sz="1400" kern="1200">
                <a:solidFill>
                  <a:srgbClr val="C1333C"/>
                </a:solidFill>
                <a:latin typeface=""/>
                <a:ea typeface="+mn-ea"/>
                <a:cs typeface="+mn-cs"/>
              </a:defRPr>
            </a:lvl1pPr>
            <a:lvl2pPr marL="457200" indent="0" algn="l" defTabSz="457200" rtl="0" eaLnBrk="0" fontAlgn="base" hangingPunct="0">
              <a:spcBef>
                <a:spcPct val="20000"/>
              </a:spcBef>
              <a:spcAft>
                <a:spcPct val="0"/>
              </a:spcAft>
              <a:buFontTx/>
              <a:buNone/>
              <a:defRPr sz="1400" kern="1200">
                <a:solidFill>
                  <a:schemeClr val="tx1"/>
                </a:solidFill>
                <a:latin typeface=""/>
                <a:ea typeface="+mn-ea"/>
                <a:cs typeface="+mn-cs"/>
              </a:defRPr>
            </a:lvl2pPr>
            <a:lvl3pPr marL="914400" indent="0" algn="l" defTabSz="457200" rtl="0" eaLnBrk="0" fontAlgn="base" hangingPunct="0">
              <a:spcBef>
                <a:spcPct val="20000"/>
              </a:spcBef>
              <a:spcAft>
                <a:spcPct val="0"/>
              </a:spcAft>
              <a:buFontTx/>
              <a:buNone/>
              <a:defRPr sz="1400" kern="1200">
                <a:solidFill>
                  <a:schemeClr val="tx1"/>
                </a:solidFill>
                <a:latin typeface=""/>
                <a:ea typeface="+mn-ea"/>
                <a:cs typeface="+mn-cs"/>
              </a:defRPr>
            </a:lvl3pPr>
            <a:lvl4pPr marL="1371600" indent="0" algn="l" defTabSz="457200" rtl="0" eaLnBrk="0" fontAlgn="base" hangingPunct="0">
              <a:spcBef>
                <a:spcPct val="20000"/>
              </a:spcBef>
              <a:spcAft>
                <a:spcPct val="0"/>
              </a:spcAft>
              <a:buFontTx/>
              <a:buNone/>
              <a:defRPr sz="1400" kern="1200">
                <a:solidFill>
                  <a:schemeClr val="tx1"/>
                </a:solidFill>
                <a:latin typeface=""/>
                <a:ea typeface="+mn-ea"/>
                <a:cs typeface="+mn-cs"/>
              </a:defRPr>
            </a:lvl4pPr>
            <a:lvl5pPr marL="1828800" indent="0" algn="l" defTabSz="457200" rtl="0" eaLnBrk="0" fontAlgn="base" hangingPunct="0">
              <a:spcBef>
                <a:spcPct val="20000"/>
              </a:spcBef>
              <a:spcAft>
                <a:spcPct val="0"/>
              </a:spcAft>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en-AU" altLang="en-US" sz="1000">
                <a:latin typeface="Arial" panose="020B0604020202020204" pitchFamily="34" charset="0"/>
              </a:rPr>
              <a:t>Photo: Tropical Cyclone Pam has caused widespread destruction in Vanuatu. Credit: Adventist Development and Relief Agency.</a:t>
            </a:r>
          </a:p>
          <a:p>
            <a:pPr eaLnBrk="1" hangingPunct="1"/>
            <a:endParaRPr lang="en-AU" altLang="en-US" sz="1000">
              <a:latin typeface="Arial" panose="020B0604020202020204" pitchFamily="34" charset="0"/>
            </a:endParaRPr>
          </a:p>
        </p:txBody>
      </p:sp>
      <p:sp>
        <p:nvSpPr>
          <p:cNvPr id="10" name="Freeform 1">
            <a:extLst>
              <a:ext uri="{FF2B5EF4-FFF2-40B4-BE49-F238E27FC236}">
                <a16:creationId xmlns:a16="http://schemas.microsoft.com/office/drawing/2014/main" id="{89589829-878B-4784-8FD1-BA8C819E57C5}"/>
              </a:ext>
            </a:extLst>
          </p:cNvPr>
          <p:cNvSpPr>
            <a:spLocks noChangeArrowheads="1"/>
          </p:cNvSpPr>
          <p:nvPr/>
        </p:nvSpPr>
        <p:spPr bwMode="auto">
          <a:xfrm>
            <a:off x="7012914" y="1913572"/>
            <a:ext cx="3388677" cy="2931085"/>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blipFill>
            <a:blip r:embed="rId2" cstate="screen">
              <a:extLst>
                <a:ext uri="{28A0092B-C50C-407E-A947-70E740481C1C}">
                  <a14:useLocalDpi xmlns:a14="http://schemas.microsoft.com/office/drawing/2010/main"/>
                </a:ext>
              </a:extLst>
            </a:blip>
            <a:srcRect/>
            <a:stretch>
              <a:fillRect/>
            </a:stretch>
          </a:blipFill>
          <a:ln>
            <a:noFill/>
          </a:ln>
          <a:effec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ltLang="en-US">
              <a:solidFill>
                <a:prstClr val="black"/>
              </a:solidFill>
              <a:latin typeface="Arial" panose="020B0604020202020204" pitchFamily="34" charset="0"/>
            </a:endParaRPr>
          </a:p>
        </p:txBody>
      </p:sp>
      <p:pic>
        <p:nvPicPr>
          <p:cNvPr id="11" name="Picture 2" descr="A glass of water that is half-filled with water.">
            <a:extLst>
              <a:ext uri="{FF2B5EF4-FFF2-40B4-BE49-F238E27FC236}">
                <a16:creationId xmlns:a16="http://schemas.microsoft.com/office/drawing/2014/main" id="{99AB864A-6E40-4688-9C4E-4BBB91F5230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5707" y="1406426"/>
            <a:ext cx="4151744" cy="454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CC5B713E-91B7-4EED-AAEC-B7211F2FA02A}"/>
              </a:ext>
            </a:extLst>
          </p:cNvPr>
          <p:cNvCxnSpPr>
            <a:cxnSpLocks/>
          </p:cNvCxnSpPr>
          <p:nvPr/>
        </p:nvCxnSpPr>
        <p:spPr>
          <a:xfrm>
            <a:off x="6475707" y="2646777"/>
            <a:ext cx="1370010" cy="0"/>
          </a:xfrm>
          <a:prstGeom prst="straightConnector1">
            <a:avLst/>
          </a:prstGeom>
          <a:noFill/>
          <a:ln w="5715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044753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D9CE2D-A24D-402F-B4B7-DD3D24867B72}"/>
              </a:ext>
            </a:extLst>
          </p:cNvPr>
          <p:cNvSpPr>
            <a:spLocks noGrp="1"/>
          </p:cNvSpPr>
          <p:nvPr>
            <p:ph type="body" sz="half" idx="2"/>
          </p:nvPr>
        </p:nvSpPr>
        <p:spPr>
          <a:xfrm>
            <a:off x="584849" y="1406426"/>
            <a:ext cx="4841916" cy="4540746"/>
          </a:xfrm>
        </p:spPr>
        <p:txBody>
          <a:bodyPr/>
          <a:lstStyle/>
          <a:p>
            <a:r>
              <a:rPr lang="en-US" altLang="en-US"/>
              <a:t>All too often, development programs have only paid attention to the half-empty part: people’s needs and problems.</a:t>
            </a:r>
          </a:p>
          <a:p>
            <a:r>
              <a:rPr lang="en-AU" altLang="en-US"/>
              <a:t>The Strengths-based Approach focuses on the glass being half-full: this is where the strengths, gifts and talents of a community lies.</a:t>
            </a:r>
          </a:p>
          <a:p>
            <a:endParaRPr lang="en-US" altLang="en-US"/>
          </a:p>
          <a:p>
            <a:endParaRPr lang="en-US" altLang="en-US"/>
          </a:p>
          <a:p>
            <a:endParaRPr lang="en-AU" altLang="en-US"/>
          </a:p>
          <a:p>
            <a:endParaRPr lang="en-AU"/>
          </a:p>
        </p:txBody>
      </p:sp>
      <p:sp>
        <p:nvSpPr>
          <p:cNvPr id="4" name="Title 3">
            <a:extLst>
              <a:ext uri="{FF2B5EF4-FFF2-40B4-BE49-F238E27FC236}">
                <a16:creationId xmlns:a16="http://schemas.microsoft.com/office/drawing/2014/main" id="{6E1573BC-9163-42D4-9887-B03566A1A727}"/>
              </a:ext>
            </a:extLst>
          </p:cNvPr>
          <p:cNvSpPr>
            <a:spLocks noGrp="1"/>
          </p:cNvSpPr>
          <p:nvPr>
            <p:ph type="title"/>
          </p:nvPr>
        </p:nvSpPr>
        <p:spPr/>
        <p:txBody>
          <a:bodyPr/>
          <a:lstStyle/>
          <a:p>
            <a:r>
              <a:rPr lang="en-AU"/>
              <a:t>Needs vs Strengths</a:t>
            </a:r>
          </a:p>
        </p:txBody>
      </p:sp>
      <p:sp>
        <p:nvSpPr>
          <p:cNvPr id="9" name="Text Placeholder 3">
            <a:extLst>
              <a:ext uri="{FF2B5EF4-FFF2-40B4-BE49-F238E27FC236}">
                <a16:creationId xmlns:a16="http://schemas.microsoft.com/office/drawing/2014/main" id="{65BAAF73-4CE1-4298-8F82-448544CF83EE}"/>
              </a:ext>
            </a:extLst>
          </p:cNvPr>
          <p:cNvSpPr txBox="1">
            <a:spLocks/>
          </p:cNvSpPr>
          <p:nvPr/>
        </p:nvSpPr>
        <p:spPr bwMode="auto">
          <a:xfrm>
            <a:off x="7021869" y="5310603"/>
            <a:ext cx="3379723" cy="424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defTabSz="457200" rtl="0" eaLnBrk="0" fontAlgn="base" hangingPunct="0">
              <a:spcBef>
                <a:spcPct val="20000"/>
              </a:spcBef>
              <a:spcAft>
                <a:spcPct val="0"/>
              </a:spcAft>
              <a:buFontTx/>
              <a:buNone/>
              <a:defRPr sz="1400" kern="1200">
                <a:solidFill>
                  <a:srgbClr val="C1333C"/>
                </a:solidFill>
                <a:latin typeface=""/>
                <a:ea typeface="+mn-ea"/>
                <a:cs typeface="+mn-cs"/>
              </a:defRPr>
            </a:lvl1pPr>
            <a:lvl2pPr marL="457200" indent="0" algn="l" defTabSz="457200" rtl="0" eaLnBrk="0" fontAlgn="base" hangingPunct="0">
              <a:spcBef>
                <a:spcPct val="20000"/>
              </a:spcBef>
              <a:spcAft>
                <a:spcPct val="0"/>
              </a:spcAft>
              <a:buFontTx/>
              <a:buNone/>
              <a:defRPr sz="1400" kern="1200">
                <a:solidFill>
                  <a:schemeClr val="tx1"/>
                </a:solidFill>
                <a:latin typeface=""/>
                <a:ea typeface="+mn-ea"/>
                <a:cs typeface="+mn-cs"/>
              </a:defRPr>
            </a:lvl2pPr>
            <a:lvl3pPr marL="914400" indent="0" algn="l" defTabSz="457200" rtl="0" eaLnBrk="0" fontAlgn="base" hangingPunct="0">
              <a:spcBef>
                <a:spcPct val="20000"/>
              </a:spcBef>
              <a:spcAft>
                <a:spcPct val="0"/>
              </a:spcAft>
              <a:buFontTx/>
              <a:buNone/>
              <a:defRPr sz="1400" kern="1200">
                <a:solidFill>
                  <a:schemeClr val="tx1"/>
                </a:solidFill>
                <a:latin typeface=""/>
                <a:ea typeface="+mn-ea"/>
                <a:cs typeface="+mn-cs"/>
              </a:defRPr>
            </a:lvl3pPr>
            <a:lvl4pPr marL="1371600" indent="0" algn="l" defTabSz="457200" rtl="0" eaLnBrk="0" fontAlgn="base" hangingPunct="0">
              <a:spcBef>
                <a:spcPct val="20000"/>
              </a:spcBef>
              <a:spcAft>
                <a:spcPct val="0"/>
              </a:spcAft>
              <a:buFontTx/>
              <a:buNone/>
              <a:defRPr sz="1400" kern="1200">
                <a:solidFill>
                  <a:schemeClr val="tx1"/>
                </a:solidFill>
                <a:latin typeface=""/>
                <a:ea typeface="+mn-ea"/>
                <a:cs typeface="+mn-cs"/>
              </a:defRPr>
            </a:lvl4pPr>
            <a:lvl5pPr marL="1828800" indent="0" algn="l" defTabSz="457200" rtl="0" eaLnBrk="0" fontAlgn="base" hangingPunct="0">
              <a:spcBef>
                <a:spcPct val="20000"/>
              </a:spcBef>
              <a:spcAft>
                <a:spcPct val="0"/>
              </a:spcAft>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en-AU" altLang="en-US" sz="1000">
                <a:latin typeface="Arial" panose="020B0604020202020204" pitchFamily="34" charset="0"/>
              </a:rPr>
              <a:t>Photo: Tropical Cyclone Pam has caused widespread destruction in Vanuatu. Credit: Adventist Development and Relief Agency.</a:t>
            </a:r>
          </a:p>
          <a:p>
            <a:pPr eaLnBrk="1" hangingPunct="1"/>
            <a:endParaRPr lang="en-AU" altLang="en-US" sz="1000">
              <a:latin typeface="Arial" panose="020B0604020202020204" pitchFamily="34" charset="0"/>
            </a:endParaRPr>
          </a:p>
        </p:txBody>
      </p:sp>
      <p:sp>
        <p:nvSpPr>
          <p:cNvPr id="10" name="Freeform 1">
            <a:extLst>
              <a:ext uri="{FF2B5EF4-FFF2-40B4-BE49-F238E27FC236}">
                <a16:creationId xmlns:a16="http://schemas.microsoft.com/office/drawing/2014/main" id="{89589829-878B-4784-8FD1-BA8C819E57C5}"/>
              </a:ext>
            </a:extLst>
          </p:cNvPr>
          <p:cNvSpPr>
            <a:spLocks noChangeArrowheads="1"/>
          </p:cNvSpPr>
          <p:nvPr/>
        </p:nvSpPr>
        <p:spPr bwMode="auto">
          <a:xfrm>
            <a:off x="7012914" y="1913572"/>
            <a:ext cx="3388677" cy="2931085"/>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blipFill>
            <a:blip r:embed="rId2" cstate="screen">
              <a:extLst>
                <a:ext uri="{28A0092B-C50C-407E-A947-70E740481C1C}">
                  <a14:useLocalDpi xmlns:a14="http://schemas.microsoft.com/office/drawing/2010/main"/>
                </a:ext>
              </a:extLst>
            </a:blip>
            <a:srcRect/>
            <a:stretch>
              <a:fillRect/>
            </a:stretch>
          </a:blipFill>
          <a:ln>
            <a:noFill/>
          </a:ln>
          <a:effec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ltLang="en-US">
              <a:solidFill>
                <a:prstClr val="black"/>
              </a:solidFill>
              <a:latin typeface="Arial" panose="020B0604020202020204" pitchFamily="34" charset="0"/>
            </a:endParaRPr>
          </a:p>
        </p:txBody>
      </p:sp>
      <p:pic>
        <p:nvPicPr>
          <p:cNvPr id="11" name="Picture 2">
            <a:extLst>
              <a:ext uri="{FF2B5EF4-FFF2-40B4-BE49-F238E27FC236}">
                <a16:creationId xmlns:a16="http://schemas.microsoft.com/office/drawing/2014/main" id="{99AB864A-6E40-4688-9C4E-4BBB91F5230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5707" y="1406426"/>
            <a:ext cx="4151744" cy="454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descr="A glass of water that is half-filled with water.">
            <a:extLst>
              <a:ext uri="{FF2B5EF4-FFF2-40B4-BE49-F238E27FC236}">
                <a16:creationId xmlns:a16="http://schemas.microsoft.com/office/drawing/2014/main" id="{CC5B713E-91B7-4EED-AAEC-B7211F2FA02A}"/>
              </a:ext>
            </a:extLst>
          </p:cNvPr>
          <p:cNvCxnSpPr>
            <a:cxnSpLocks/>
          </p:cNvCxnSpPr>
          <p:nvPr/>
        </p:nvCxnSpPr>
        <p:spPr>
          <a:xfrm>
            <a:off x="6475707" y="2646777"/>
            <a:ext cx="1370010" cy="0"/>
          </a:xfrm>
          <a:prstGeom prst="straightConnector1">
            <a:avLst/>
          </a:prstGeom>
          <a:noFill/>
          <a:ln w="5715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998812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19810E7B-D4EB-45C2-8FCD-1265B46754E9}"/>
              </a:ext>
            </a:extLst>
          </p:cNvPr>
          <p:cNvGraphicFramePr>
            <a:graphicFrameLocks noGrp="1"/>
          </p:cNvGraphicFramePr>
          <p:nvPr>
            <p:extLst>
              <p:ext uri="{D42A27DB-BD31-4B8C-83A1-F6EECF244321}">
                <p14:modId xmlns:p14="http://schemas.microsoft.com/office/powerpoint/2010/main" val="2749855958"/>
              </p:ext>
            </p:extLst>
          </p:nvPr>
        </p:nvGraphicFramePr>
        <p:xfrm>
          <a:off x="573128" y="1508026"/>
          <a:ext cx="11115503" cy="4759960"/>
        </p:xfrm>
        <a:graphic>
          <a:graphicData uri="http://schemas.openxmlformats.org/drawingml/2006/table">
            <a:tbl>
              <a:tblPr firstRow="1" bandRow="1">
                <a:tableStyleId>{5C22544A-7EE6-4342-B048-85BDC9FD1C3A}</a:tableStyleId>
              </a:tblPr>
              <a:tblGrid>
                <a:gridCol w="1471982">
                  <a:extLst>
                    <a:ext uri="{9D8B030D-6E8A-4147-A177-3AD203B41FA5}">
                      <a16:colId xmlns:a16="http://schemas.microsoft.com/office/drawing/2014/main" val="1364020130"/>
                    </a:ext>
                  </a:extLst>
                </a:gridCol>
                <a:gridCol w="2428567">
                  <a:extLst>
                    <a:ext uri="{9D8B030D-6E8A-4147-A177-3AD203B41FA5}">
                      <a16:colId xmlns:a16="http://schemas.microsoft.com/office/drawing/2014/main" val="2982566360"/>
                    </a:ext>
                  </a:extLst>
                </a:gridCol>
                <a:gridCol w="1641988">
                  <a:extLst>
                    <a:ext uri="{9D8B030D-6E8A-4147-A177-3AD203B41FA5}">
                      <a16:colId xmlns:a16="http://schemas.microsoft.com/office/drawing/2014/main" val="4204347310"/>
                    </a:ext>
                  </a:extLst>
                </a:gridCol>
                <a:gridCol w="2222622">
                  <a:extLst>
                    <a:ext uri="{9D8B030D-6E8A-4147-A177-3AD203B41FA5}">
                      <a16:colId xmlns:a16="http://schemas.microsoft.com/office/drawing/2014/main" val="2842680698"/>
                    </a:ext>
                  </a:extLst>
                </a:gridCol>
                <a:gridCol w="1229032">
                  <a:extLst>
                    <a:ext uri="{9D8B030D-6E8A-4147-A177-3AD203B41FA5}">
                      <a16:colId xmlns:a16="http://schemas.microsoft.com/office/drawing/2014/main" val="2402636027"/>
                    </a:ext>
                  </a:extLst>
                </a:gridCol>
                <a:gridCol w="2121312">
                  <a:extLst>
                    <a:ext uri="{9D8B030D-6E8A-4147-A177-3AD203B41FA5}">
                      <a16:colId xmlns:a16="http://schemas.microsoft.com/office/drawing/2014/main" val="1843118538"/>
                    </a:ext>
                  </a:extLst>
                </a:gridCol>
              </a:tblGrid>
              <a:tr h="370840">
                <a:tc gridSpan="2">
                  <a:txBody>
                    <a:bodyPr/>
                    <a:lstStyle/>
                    <a:p>
                      <a:pPr algn="l"/>
                      <a:r>
                        <a:rPr lang="en-AU" sz="2400" b="1">
                          <a:solidFill>
                            <a:schemeClr val="tx2"/>
                          </a:solidFill>
                        </a:rPr>
                        <a:t>     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353695"/>
                      <a:r>
                        <a:rPr lang="en-AU" sz="2400" b="1">
                          <a:solidFill>
                            <a:schemeClr val="tx2"/>
                          </a:solidFill>
                        </a:rPr>
                        <a:t>Natural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2400" b="1">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541020"/>
                      <a:r>
                        <a:rPr lang="en-AU" sz="2400" b="1">
                          <a:solidFill>
                            <a:schemeClr val="tx2"/>
                          </a:solidFill>
                        </a:rPr>
                        <a:t>Social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a:p>
                  </a:txBody>
                  <a:tcPr/>
                </a:tc>
                <a:extLst>
                  <a:ext uri="{0D108BD9-81ED-4DB2-BD59-A6C34878D82A}">
                    <a16:rowId xmlns:a16="http://schemas.microsoft.com/office/drawing/2014/main" val="1425334507"/>
                  </a:ext>
                </a:extLst>
              </a:tr>
              <a:tr h="0">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AU" b="0"/>
                        <a:t>skills</a:t>
                      </a:r>
                    </a:p>
                    <a:p>
                      <a:pPr marL="285750" indent="-285750">
                        <a:buFont typeface="Arial" panose="020B0604020202020204" pitchFamily="34" charset="0"/>
                        <a:buChar char="•"/>
                      </a:pPr>
                      <a:r>
                        <a:rPr lang="en-AU" b="0"/>
                        <a:t>knowledge</a:t>
                      </a:r>
                    </a:p>
                    <a:p>
                      <a:pPr marL="285750" indent="-285750">
                        <a:buFont typeface="Arial" panose="020B0604020202020204" pitchFamily="34" charset="0"/>
                        <a:buChar char="•"/>
                      </a:pPr>
                      <a:r>
                        <a:rPr lang="en-AU" b="0"/>
                        <a:t>labour</a:t>
                      </a:r>
                    </a:p>
                    <a:p>
                      <a:pPr marL="285750" indent="-285750">
                        <a:buFont typeface="Arial" panose="020B0604020202020204" pitchFamily="34" charset="0"/>
                        <a:buChar char="•"/>
                      </a:pPr>
                      <a:r>
                        <a:rPr lang="en-AU" b="0"/>
                        <a:t>compassion</a:t>
                      </a:r>
                    </a:p>
                    <a:p>
                      <a:pPr marL="285750" indent="-285750">
                        <a:buFont typeface="Arial" panose="020B0604020202020204" pitchFamily="34" charset="0"/>
                        <a:buChar char="•"/>
                      </a:pPr>
                      <a:r>
                        <a:rPr lang="en-AU" b="0"/>
                        <a:t>health </a:t>
                      </a:r>
                    </a:p>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AU" b="0"/>
                        <a:t>land</a:t>
                      </a:r>
                    </a:p>
                    <a:p>
                      <a:pPr marL="285750" indent="-285750">
                        <a:buFont typeface="Arial" panose="020B0604020202020204" pitchFamily="34" charset="0"/>
                        <a:buChar char="•"/>
                      </a:pPr>
                      <a:r>
                        <a:rPr lang="en-AU" b="0"/>
                        <a:t>water</a:t>
                      </a:r>
                    </a:p>
                    <a:p>
                      <a:pPr marL="285750" indent="-285750">
                        <a:buFont typeface="Arial" panose="020B0604020202020204" pitchFamily="34" charset="0"/>
                        <a:buChar char="•"/>
                      </a:pPr>
                      <a:r>
                        <a:rPr lang="en-AU" b="0"/>
                        <a:t>fertile soil</a:t>
                      </a:r>
                    </a:p>
                    <a:p>
                      <a:pPr marL="285750" indent="-285750">
                        <a:buFont typeface="Arial" panose="020B0604020202020204" pitchFamily="34" charset="0"/>
                        <a:buChar char="•"/>
                      </a:pPr>
                      <a:r>
                        <a:rPr lang="en-AU" b="0"/>
                        <a:t>animals </a:t>
                      </a:r>
                    </a:p>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AU" b="0"/>
                        <a:t>social networks</a:t>
                      </a:r>
                    </a:p>
                    <a:p>
                      <a:pPr marL="285750" indent="-285750">
                        <a:buFont typeface="Arial" panose="020B0604020202020204" pitchFamily="34" charset="0"/>
                        <a:buChar char="•"/>
                      </a:pPr>
                      <a:r>
                        <a:rPr lang="en-AU" b="0"/>
                        <a:t>groups/clubs</a:t>
                      </a:r>
                    </a:p>
                    <a:p>
                      <a:pPr marL="285750" indent="-285750">
                        <a:buFont typeface="Arial" panose="020B0604020202020204" pitchFamily="34" charset="0"/>
                        <a:buChar char="•"/>
                      </a:pPr>
                      <a:r>
                        <a:rPr lang="en-AU" b="0"/>
                        <a:t>associations</a:t>
                      </a:r>
                    </a:p>
                    <a:p>
                      <a:pPr marL="285750" indent="-285750">
                        <a:buFont typeface="Arial" panose="020B0604020202020204" pitchFamily="34" charset="0"/>
                        <a:buChar char="•"/>
                      </a:pPr>
                      <a:r>
                        <a:rPr lang="en-AU" b="0"/>
                        <a:t>organisations</a:t>
                      </a:r>
                    </a:p>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5150844"/>
                  </a:ext>
                </a:extLst>
              </a:tr>
              <a:tr h="370840">
                <a:tc>
                  <a:txBody>
                    <a:bodyPr/>
                    <a:lstStyle/>
                    <a:p>
                      <a:endParaRPr lang="en-AU"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268211"/>
                  </a:ext>
                </a:extLst>
              </a:tr>
              <a:tr h="370840">
                <a:tc gridSpan="2">
                  <a:txBody>
                    <a:bodyPr/>
                    <a:lstStyle/>
                    <a:p>
                      <a:pPr marL="264795" indent="0"/>
                      <a:r>
                        <a:rPr lang="en-AU" sz="2400" b="1">
                          <a:solidFill>
                            <a:schemeClr val="tx2"/>
                          </a:solidFill>
                        </a:rPr>
                        <a:t>Physical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sz="2400"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541020"/>
                      <a:r>
                        <a:rPr lang="en-AU" sz="2400" b="1">
                          <a:solidFill>
                            <a:schemeClr val="tx2"/>
                          </a:solidFill>
                        </a:rPr>
                        <a:t>Financial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sz="2400"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614624"/>
                  </a:ext>
                </a:extLst>
              </a:tr>
              <a:tr h="370840">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AU" b="0"/>
                        <a:t>roads and bridges</a:t>
                      </a:r>
                    </a:p>
                    <a:p>
                      <a:pPr marL="285750" indent="-285750">
                        <a:buFont typeface="Arial" panose="020B0604020202020204" pitchFamily="34" charset="0"/>
                        <a:buChar char="•"/>
                      </a:pPr>
                      <a:r>
                        <a:rPr lang="en-AU" b="0"/>
                        <a:t>schools</a:t>
                      </a:r>
                    </a:p>
                    <a:p>
                      <a:pPr marL="285750" indent="-285750">
                        <a:buFont typeface="Arial" panose="020B0604020202020204" pitchFamily="34" charset="0"/>
                        <a:buChar char="•"/>
                      </a:pPr>
                      <a:r>
                        <a:rPr lang="en-AU" b="0"/>
                        <a:t>clinics</a:t>
                      </a:r>
                    </a:p>
                    <a:p>
                      <a:pPr marL="285750" indent="-285750">
                        <a:buFont typeface="Arial" panose="020B0604020202020204" pitchFamily="34" charset="0"/>
                        <a:buChar char="•"/>
                      </a:pPr>
                      <a:r>
                        <a:rPr lang="en-AU" b="0"/>
                        <a:t>transport</a:t>
                      </a:r>
                    </a:p>
                    <a:p>
                      <a:pPr marL="285750" indent="-285750">
                        <a:buFont typeface="Arial" panose="020B0604020202020204" pitchFamily="34" charset="0"/>
                        <a:buChar char="•"/>
                      </a:pPr>
                      <a:r>
                        <a:rPr lang="en-AU" b="0"/>
                        <a:t>water supply</a:t>
                      </a:r>
                    </a:p>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AU" b="0"/>
                        <a:t>cash</a:t>
                      </a:r>
                    </a:p>
                    <a:p>
                      <a:pPr marL="285750" indent="-285750">
                        <a:buFont typeface="Arial" panose="020B0604020202020204" pitchFamily="34" charset="0"/>
                        <a:buChar char="•"/>
                      </a:pPr>
                      <a:r>
                        <a:rPr lang="en-AU" b="0"/>
                        <a:t>livestock</a:t>
                      </a:r>
                    </a:p>
                    <a:p>
                      <a:pPr marL="285750" indent="-285750">
                        <a:buFont typeface="Arial" panose="020B0604020202020204" pitchFamily="34" charset="0"/>
                        <a:buChar char="•"/>
                      </a:pPr>
                      <a:r>
                        <a:rPr lang="en-AU" b="0"/>
                        <a:t>grain stores</a:t>
                      </a:r>
                    </a:p>
                    <a:p>
                      <a:pPr marL="285750" indent="-285750">
                        <a:buFont typeface="Arial" panose="020B0604020202020204" pitchFamily="34" charset="0"/>
                        <a:buChar char="•"/>
                      </a:pPr>
                      <a:r>
                        <a:rPr lang="en-AU" b="0"/>
                        <a:t>savings</a:t>
                      </a:r>
                    </a:p>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956043"/>
                  </a:ext>
                </a:extLst>
              </a:tr>
            </a:tbl>
          </a:graphicData>
        </a:graphic>
      </p:graphicFrame>
      <p:sp>
        <p:nvSpPr>
          <p:cNvPr id="3" name="Title 2">
            <a:extLst>
              <a:ext uri="{FF2B5EF4-FFF2-40B4-BE49-F238E27FC236}">
                <a16:creationId xmlns:a16="http://schemas.microsoft.com/office/drawing/2014/main" id="{3383346D-C52B-4184-82C3-3E5E83EFDF7E}"/>
              </a:ext>
            </a:extLst>
          </p:cNvPr>
          <p:cNvSpPr>
            <a:spLocks noGrp="1"/>
          </p:cNvSpPr>
          <p:nvPr>
            <p:ph type="title"/>
          </p:nvPr>
        </p:nvSpPr>
        <p:spPr>
          <a:xfrm>
            <a:off x="573128" y="155233"/>
            <a:ext cx="10296777" cy="728621"/>
          </a:xfrm>
        </p:spPr>
        <p:txBody>
          <a:bodyPr/>
          <a:lstStyle/>
          <a:p>
            <a:r>
              <a:rPr lang="en-US"/>
              <a:t>Strengths can be:</a:t>
            </a:r>
            <a:endParaRPr lang="en-AU"/>
          </a:p>
        </p:txBody>
      </p:sp>
      <p:pic>
        <p:nvPicPr>
          <p:cNvPr id="4" name="Picture 3">
            <a:extLst>
              <a:ext uri="{FF2B5EF4-FFF2-40B4-BE49-F238E27FC236}">
                <a16:creationId xmlns:a16="http://schemas.microsoft.com/office/drawing/2014/main" id="{9172412C-B554-48AD-B63E-2BFB555233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0378" y="2132197"/>
            <a:ext cx="890985" cy="935467"/>
          </a:xfrm>
          <a:prstGeom prst="rect">
            <a:avLst/>
          </a:prstGeom>
        </p:spPr>
      </p:pic>
      <p:pic>
        <p:nvPicPr>
          <p:cNvPr id="6" name="Picture 5">
            <a:extLst>
              <a:ext uri="{FF2B5EF4-FFF2-40B4-BE49-F238E27FC236}">
                <a16:creationId xmlns:a16="http://schemas.microsoft.com/office/drawing/2014/main" id="{342477C5-2E89-478D-B2AF-8066C8B14A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53499" y="2127699"/>
            <a:ext cx="651486" cy="935467"/>
          </a:xfrm>
          <a:prstGeom prst="rect">
            <a:avLst/>
          </a:prstGeom>
        </p:spPr>
      </p:pic>
      <p:pic>
        <p:nvPicPr>
          <p:cNvPr id="9" name="Picture 8">
            <a:extLst>
              <a:ext uri="{FF2B5EF4-FFF2-40B4-BE49-F238E27FC236}">
                <a16:creationId xmlns:a16="http://schemas.microsoft.com/office/drawing/2014/main" id="{CED3DAA8-140E-4C48-95CA-CE225293C9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48098" y="2233431"/>
            <a:ext cx="563795" cy="667085"/>
          </a:xfrm>
          <a:prstGeom prst="rect">
            <a:avLst/>
          </a:prstGeom>
        </p:spPr>
      </p:pic>
      <p:pic>
        <p:nvPicPr>
          <p:cNvPr id="11" name="Picture 10">
            <a:extLst>
              <a:ext uri="{FF2B5EF4-FFF2-40B4-BE49-F238E27FC236}">
                <a16:creationId xmlns:a16="http://schemas.microsoft.com/office/drawing/2014/main" id="{F14AD4A1-32F8-4DCE-8480-07B7D59F44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0546" y="4877533"/>
            <a:ext cx="1081868" cy="795680"/>
          </a:xfrm>
          <a:prstGeom prst="rect">
            <a:avLst/>
          </a:prstGeom>
        </p:spPr>
      </p:pic>
      <p:pic>
        <p:nvPicPr>
          <p:cNvPr id="13" name="Picture 12">
            <a:extLst>
              <a:ext uri="{FF2B5EF4-FFF2-40B4-BE49-F238E27FC236}">
                <a16:creationId xmlns:a16="http://schemas.microsoft.com/office/drawing/2014/main" id="{B17BE270-82E0-48E0-9FC5-3F2B2322FA8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1037244">
            <a:off x="5005563" y="4646332"/>
            <a:ext cx="908949" cy="633814"/>
          </a:xfrm>
          <a:prstGeom prst="rect">
            <a:avLst/>
          </a:prstGeom>
        </p:spPr>
      </p:pic>
    </p:spTree>
    <p:extLst>
      <p:ext uri="{BB962C8B-B14F-4D97-AF65-F5344CB8AC3E}">
        <p14:creationId xmlns:p14="http://schemas.microsoft.com/office/powerpoint/2010/main" val="2729376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Placeholder 2"/>
          <p:cNvSpPr>
            <a:spLocks noGrp="1"/>
          </p:cNvSpPr>
          <p:nvPr>
            <p:ph type="body"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nSpc>
                <a:spcPct val="110000"/>
              </a:lnSpc>
              <a:spcAft>
                <a:spcPts val="1200"/>
              </a:spcAft>
            </a:pPr>
            <a:r>
              <a:rPr lang="en-US" b="1">
                <a:latin typeface="Arial"/>
                <a:cs typeface="Arial"/>
              </a:rPr>
              <a:t>Strength-based Approach</a:t>
            </a:r>
          </a:p>
          <a:p>
            <a:pPr>
              <a:lnSpc>
                <a:spcPct val="110000"/>
              </a:lnSpc>
              <a:spcAft>
                <a:spcPts val="1200"/>
              </a:spcAft>
            </a:pPr>
            <a:r>
              <a:rPr lang="en-AU"/>
              <a:t>The approach starts with 'what people have' and builds on this. It ensures that communities design their own development and it leads to more sustainable change. </a:t>
            </a:r>
          </a:p>
        </p:txBody>
      </p:sp>
      <p:sp>
        <p:nvSpPr>
          <p:cNvPr id="2" name="Title 1"/>
          <p:cNvSpPr>
            <a:spLocks noGrp="1"/>
          </p:cNvSpPr>
          <p:nvPr>
            <p:ph type="title"/>
          </p:nvPr>
        </p:nvSpPr>
        <p:spPr>
          <a:xfrm>
            <a:off x="584849" y="182207"/>
            <a:ext cx="10296777" cy="728621"/>
          </a:xfrm>
        </p:spPr>
        <p:txBody>
          <a:bodyPr wrap="square" numCol="1" compatLnSpc="1">
            <a:prstTxWarp prst="textNoShape">
              <a:avLst/>
            </a:prstTxWarp>
          </a:bodyPr>
          <a:lstStyle/>
          <a:p>
            <a:pPr eaLnBrk="1" hangingPunct="1"/>
            <a:r>
              <a:rPr lang="en-AU" altLang="en-US" cap="none">
                <a:solidFill>
                  <a:schemeClr val="accent1"/>
                </a:solidFill>
              </a:rPr>
              <a:t>Strengths-based approach </a:t>
            </a:r>
          </a:p>
        </p:txBody>
      </p:sp>
      <p:pic>
        <p:nvPicPr>
          <p:cNvPr id="4" name="Picture Placeholder 3" descr="A man and a women sit outside a home holding up a large piece of paper with a plan that they are showing the group. ">
            <a:extLst>
              <a:ext uri="{FF2B5EF4-FFF2-40B4-BE49-F238E27FC236}">
                <a16:creationId xmlns:a16="http://schemas.microsoft.com/office/drawing/2014/main" id="{C53BCA10-C1A0-4524-B9EF-1AC8F578DED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sp>
        <p:nvSpPr>
          <p:cNvPr id="12" name="Text Placeholder 11">
            <a:extLst>
              <a:ext uri="{FF2B5EF4-FFF2-40B4-BE49-F238E27FC236}">
                <a16:creationId xmlns:a16="http://schemas.microsoft.com/office/drawing/2014/main" id="{E567E917-048C-4090-9E97-88D5BEFB44C5}"/>
              </a:ext>
            </a:extLst>
          </p:cNvPr>
          <p:cNvSpPr>
            <a:spLocks noGrp="1"/>
          </p:cNvSpPr>
          <p:nvPr>
            <p:ph type="body" sz="quarter" idx="11"/>
          </p:nvPr>
        </p:nvSpPr>
        <p:spPr>
          <a:xfrm>
            <a:off x="7543800" y="5361966"/>
            <a:ext cx="4286250" cy="523849"/>
          </a:xfrm>
        </p:spPr>
        <p:txBody>
          <a:bodyPr/>
          <a:lstStyle/>
          <a:p>
            <a:r>
              <a:rPr lang="en-AU" sz="1200" err="1"/>
              <a:t>Tarsini</a:t>
            </a:r>
            <a:r>
              <a:rPr lang="en-AU" sz="1200"/>
              <a:t> (centre) meets with her Village Savings and Loans Group at her home. Photo: Laz </a:t>
            </a:r>
            <a:r>
              <a:rPr lang="en-AU" sz="1200" err="1"/>
              <a:t>Harfa</a:t>
            </a:r>
            <a:endParaRPr lang="en-AU" sz="1200"/>
          </a:p>
        </p:txBody>
      </p:sp>
    </p:spTree>
    <p:extLst>
      <p:ext uri="{BB962C8B-B14F-4D97-AF65-F5344CB8AC3E}">
        <p14:creationId xmlns:p14="http://schemas.microsoft.com/office/powerpoint/2010/main" val="1377324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023020-4B15-6038-7057-BD0BF26F17BE}"/>
              </a:ext>
            </a:extLst>
          </p:cNvPr>
          <p:cNvSpPr>
            <a:spLocks noGrp="1"/>
          </p:cNvSpPr>
          <p:nvPr>
            <p:ph type="body" sz="half" idx="2"/>
          </p:nvPr>
        </p:nvSpPr>
        <p:spPr>
          <a:xfrm>
            <a:off x="584849" y="1406426"/>
            <a:ext cx="11166164" cy="4540746"/>
          </a:xfrm>
        </p:spPr>
        <p:txBody>
          <a:bodyPr/>
          <a:lstStyle/>
          <a:p>
            <a:pPr>
              <a:lnSpc>
                <a:spcPct val="110000"/>
              </a:lnSpc>
              <a:spcAft>
                <a:spcPts val="1200"/>
              </a:spcAft>
            </a:pPr>
            <a:r>
              <a:rPr lang="en-AU"/>
              <a:t>Through this approach, communities:</a:t>
            </a:r>
          </a:p>
          <a:p>
            <a:pPr marL="405765" indent="-405765">
              <a:lnSpc>
                <a:spcPct val="110000"/>
              </a:lnSpc>
              <a:spcAft>
                <a:spcPts val="1200"/>
              </a:spcAft>
              <a:buFont typeface="Arial" panose="020B0604020202020204" pitchFamily="34" charset="0"/>
              <a:buChar char="•"/>
            </a:pPr>
            <a:r>
              <a:rPr lang="en-AU" b="1"/>
              <a:t>Map their assets</a:t>
            </a:r>
            <a:r>
              <a:rPr lang="en-AU"/>
              <a:t> using a variety of tools</a:t>
            </a:r>
          </a:p>
          <a:p>
            <a:pPr marL="405765" indent="-405765">
              <a:lnSpc>
                <a:spcPct val="110000"/>
              </a:lnSpc>
              <a:spcAft>
                <a:spcPts val="1200"/>
              </a:spcAft>
              <a:buFont typeface="Arial" panose="020B0604020202020204" pitchFamily="34" charset="0"/>
              <a:buChar char="•"/>
            </a:pPr>
            <a:r>
              <a:rPr lang="en-AU" b="1"/>
              <a:t>Develop a vision</a:t>
            </a:r>
            <a:r>
              <a:rPr lang="en-AU"/>
              <a:t> for their community</a:t>
            </a:r>
          </a:p>
          <a:p>
            <a:pPr marL="405765" indent="-405765">
              <a:lnSpc>
                <a:spcPct val="110000"/>
              </a:lnSpc>
              <a:spcAft>
                <a:spcPts val="1200"/>
              </a:spcAft>
              <a:buFont typeface="Arial" panose="020B0604020202020204" pitchFamily="34" charset="0"/>
              <a:buChar char="•"/>
            </a:pPr>
            <a:r>
              <a:rPr lang="en-AU" b="1"/>
              <a:t>Share skills and assets</a:t>
            </a:r>
            <a:r>
              <a:rPr lang="en-AU"/>
              <a:t> with each other</a:t>
            </a:r>
          </a:p>
          <a:p>
            <a:pPr marL="405765" indent="-405765">
              <a:lnSpc>
                <a:spcPct val="110000"/>
              </a:lnSpc>
              <a:spcAft>
                <a:spcPts val="1200"/>
              </a:spcAft>
              <a:buFont typeface="Arial" panose="020B0604020202020204" pitchFamily="34" charset="0"/>
              <a:buChar char="•"/>
            </a:pPr>
            <a:r>
              <a:rPr lang="en-AU" b="1"/>
              <a:t>Strengthen</a:t>
            </a:r>
            <a:r>
              <a:rPr lang="en-AU"/>
              <a:t> positive community relationships and trust</a:t>
            </a:r>
          </a:p>
          <a:p>
            <a:pPr marL="405765" indent="-405765">
              <a:lnSpc>
                <a:spcPct val="110000"/>
              </a:lnSpc>
              <a:spcAft>
                <a:spcPts val="1200"/>
              </a:spcAft>
              <a:buFont typeface="Arial" panose="020B0604020202020204" pitchFamily="34" charset="0"/>
              <a:buChar char="•"/>
            </a:pPr>
            <a:r>
              <a:rPr lang="en-AU" b="1"/>
              <a:t>Work together</a:t>
            </a:r>
            <a:r>
              <a:rPr lang="en-AU"/>
              <a:t> to advocate for community needs</a:t>
            </a:r>
          </a:p>
          <a:p>
            <a:pPr marL="405765" indent="-405765">
              <a:lnSpc>
                <a:spcPct val="110000"/>
              </a:lnSpc>
              <a:spcAft>
                <a:spcPts val="1200"/>
              </a:spcAft>
              <a:buFont typeface="Arial" panose="020B0604020202020204" pitchFamily="34" charset="0"/>
              <a:buChar char="•"/>
            </a:pPr>
            <a:r>
              <a:rPr lang="en-AU" b="1"/>
              <a:t>Regularly monitor</a:t>
            </a:r>
            <a:r>
              <a:rPr lang="en-AU"/>
              <a:t> their own progress</a:t>
            </a:r>
          </a:p>
        </p:txBody>
      </p:sp>
      <p:sp>
        <p:nvSpPr>
          <p:cNvPr id="3" name="Title 2">
            <a:extLst>
              <a:ext uri="{FF2B5EF4-FFF2-40B4-BE49-F238E27FC236}">
                <a16:creationId xmlns:a16="http://schemas.microsoft.com/office/drawing/2014/main" id="{8B924AAE-6084-46BA-1712-6A2CF0BDC127}"/>
              </a:ext>
            </a:extLst>
          </p:cNvPr>
          <p:cNvSpPr>
            <a:spLocks noGrp="1"/>
          </p:cNvSpPr>
          <p:nvPr>
            <p:ph type="title"/>
          </p:nvPr>
        </p:nvSpPr>
        <p:spPr>
          <a:xfrm>
            <a:off x="584849" y="182207"/>
            <a:ext cx="10296777" cy="728621"/>
          </a:xfrm>
        </p:spPr>
        <p:txBody>
          <a:bodyPr/>
          <a:lstStyle/>
          <a:p>
            <a:r>
              <a:rPr lang="en-US"/>
              <a:t>Strengths-based approach</a:t>
            </a:r>
            <a:endParaRPr lang="en-AU"/>
          </a:p>
        </p:txBody>
      </p:sp>
    </p:spTree>
    <p:extLst>
      <p:ext uri="{BB962C8B-B14F-4D97-AF65-F5344CB8AC3E}">
        <p14:creationId xmlns:p14="http://schemas.microsoft.com/office/powerpoint/2010/main" val="3088735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family of eight people standing outside their home">
            <a:extLst>
              <a:ext uri="{FF2B5EF4-FFF2-40B4-BE49-F238E27FC236}">
                <a16:creationId xmlns:a16="http://schemas.microsoft.com/office/drawing/2014/main" id="{210C6F79-0ECA-49E8-8A7B-DF1A8F96CAE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4381500" y="1406525"/>
            <a:ext cx="3419475" cy="3046413"/>
          </a:xfrm>
        </p:spPr>
      </p:pic>
      <p:pic>
        <p:nvPicPr>
          <p:cNvPr id="15" name="Picture Placeholder 14" descr="A teacher stands inside a classroom while pointing at a blackboard ">
            <a:extLst>
              <a:ext uri="{FF2B5EF4-FFF2-40B4-BE49-F238E27FC236}">
                <a16:creationId xmlns:a16="http://schemas.microsoft.com/office/drawing/2014/main" id="{8A9B9120-3318-4A0B-983B-25BDAE038DA2}"/>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a:stretch>
            <a:fillRect/>
          </a:stretch>
        </p:blipFill>
        <p:spPr>
          <a:xfrm>
            <a:off x="8196263" y="1406525"/>
            <a:ext cx="3417887" cy="3046413"/>
          </a:xfrm>
        </p:spPr>
      </p:pic>
      <p:pic>
        <p:nvPicPr>
          <p:cNvPr id="11" name="Picture Placeholder 10" descr="A young woman sweeping leaves off the ground ">
            <a:extLst>
              <a:ext uri="{FF2B5EF4-FFF2-40B4-BE49-F238E27FC236}">
                <a16:creationId xmlns:a16="http://schemas.microsoft.com/office/drawing/2014/main" id="{7E75697B-F9DF-4304-BB90-F36333904016}"/>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a:xfrm>
            <a:off x="566738" y="1406525"/>
            <a:ext cx="3419475" cy="3046413"/>
          </a:xfrm>
        </p:spPr>
      </p:pic>
      <p:sp>
        <p:nvSpPr>
          <p:cNvPr id="26627" name="Text Placeholder 2"/>
          <p:cNvSpPr>
            <a:spLocks noGrp="1"/>
          </p:cNvSpPr>
          <p:nvPr>
            <p:ph type="body" sz="quarter" idx="11"/>
          </p:nvPr>
        </p:nvSpPr>
        <p:spPr bwMode="auto">
          <a:xfrm>
            <a:off x="567529" y="4901554"/>
            <a:ext cx="11046989" cy="7736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lvl="1">
              <a:lnSpc>
                <a:spcPct val="100000"/>
              </a:lnSpc>
            </a:pPr>
            <a:r>
              <a:rPr lang="en-AU" altLang="en-US" sz="2400" dirty="0">
                <a:solidFill>
                  <a:schemeClr val="tx2"/>
                </a:solidFill>
                <a:latin typeface="+mn-lt"/>
              </a:rPr>
              <a:t>These photos are from Malawi. When you look at the images what do you </a:t>
            </a:r>
            <a:r>
              <a:rPr lang="en-AU" altLang="en-US" sz="2400" b="1" dirty="0">
                <a:solidFill>
                  <a:schemeClr val="tx2"/>
                </a:solidFill>
                <a:latin typeface="+mn-lt"/>
              </a:rPr>
              <a:t>see</a:t>
            </a:r>
            <a:r>
              <a:rPr lang="en-AU" altLang="en-US" sz="2400" dirty="0">
                <a:solidFill>
                  <a:schemeClr val="tx2"/>
                </a:solidFill>
                <a:latin typeface="+mn-lt"/>
              </a:rPr>
              <a:t>? What do you </a:t>
            </a:r>
            <a:r>
              <a:rPr lang="en-AU" altLang="en-US" sz="2400" b="1" dirty="0">
                <a:solidFill>
                  <a:schemeClr val="tx2"/>
                </a:solidFill>
                <a:latin typeface="+mn-lt"/>
              </a:rPr>
              <a:t>think</a:t>
            </a:r>
            <a:r>
              <a:rPr lang="en-AU" altLang="en-US" sz="2400" dirty="0">
                <a:solidFill>
                  <a:schemeClr val="tx2"/>
                </a:solidFill>
                <a:latin typeface="+mn-lt"/>
              </a:rPr>
              <a:t> about the community and the place? What do you </a:t>
            </a:r>
            <a:r>
              <a:rPr lang="en-AU" altLang="en-US" sz="2400" b="1" dirty="0">
                <a:solidFill>
                  <a:schemeClr val="tx2"/>
                </a:solidFill>
                <a:latin typeface="+mn-lt"/>
              </a:rPr>
              <a:t>wonder</a:t>
            </a:r>
            <a:r>
              <a:rPr lang="en-AU" altLang="en-US" sz="2400" dirty="0">
                <a:solidFill>
                  <a:schemeClr val="tx2"/>
                </a:solidFill>
                <a:latin typeface="+mn-lt"/>
              </a:rPr>
              <a:t>? </a:t>
            </a:r>
          </a:p>
        </p:txBody>
      </p:sp>
      <p:sp>
        <p:nvSpPr>
          <p:cNvPr id="2" name="Title 1"/>
          <p:cNvSpPr>
            <a:spLocks noGrp="1"/>
          </p:cNvSpPr>
          <p:nvPr>
            <p:ph type="title"/>
          </p:nvPr>
        </p:nvSpPr>
        <p:spPr>
          <a:xfrm>
            <a:off x="566738" y="147827"/>
            <a:ext cx="10296777" cy="562570"/>
          </a:xfrm>
        </p:spPr>
        <p:txBody>
          <a:bodyPr/>
          <a:lstStyle/>
          <a:p>
            <a:pPr>
              <a:defRPr/>
            </a:pPr>
            <a:r>
              <a:rPr lang="en-AU" sz="3600" dirty="0">
                <a:solidFill>
                  <a:schemeClr val="accent1"/>
                </a:solidFill>
              </a:rPr>
              <a:t>SEE – THINK – WONDER </a:t>
            </a:r>
          </a:p>
        </p:txBody>
      </p:sp>
    </p:spTree>
    <p:extLst>
      <p:ext uri="{BB962C8B-B14F-4D97-AF65-F5344CB8AC3E}">
        <p14:creationId xmlns:p14="http://schemas.microsoft.com/office/powerpoint/2010/main" val="441658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4A3555-6B32-433A-9716-4EC0B43B4BFB}"/>
              </a:ext>
            </a:extLst>
          </p:cNvPr>
          <p:cNvSpPr>
            <a:spLocks noGrp="1"/>
          </p:cNvSpPr>
          <p:nvPr>
            <p:ph type="body" sz="half" idx="2"/>
          </p:nvPr>
        </p:nvSpPr>
        <p:spPr/>
        <p:txBody>
          <a:bodyPr/>
          <a:lstStyle/>
          <a:p>
            <a:r>
              <a:rPr lang="en-US"/>
              <a:t>Memory and her family live in a remote village in Malawi. Malawi is one of the poorest countries in the world and many families don’t have enough food to eat. But after working with Caritas Australia’s local partner CADECOM, Memory’s family and community are now enjoying the results from their hard work. </a:t>
            </a:r>
          </a:p>
          <a:p>
            <a:endParaRPr lang="en-AU"/>
          </a:p>
        </p:txBody>
      </p:sp>
      <p:sp>
        <p:nvSpPr>
          <p:cNvPr id="3" name="Title 2">
            <a:extLst>
              <a:ext uri="{FF2B5EF4-FFF2-40B4-BE49-F238E27FC236}">
                <a16:creationId xmlns:a16="http://schemas.microsoft.com/office/drawing/2014/main" id="{0F07B4F0-B11D-4724-99F3-E3137C5F513D}"/>
              </a:ext>
            </a:extLst>
          </p:cNvPr>
          <p:cNvSpPr>
            <a:spLocks noGrp="1"/>
          </p:cNvSpPr>
          <p:nvPr>
            <p:ph type="title"/>
          </p:nvPr>
        </p:nvSpPr>
        <p:spPr>
          <a:xfrm>
            <a:off x="573128" y="168812"/>
            <a:ext cx="10296777" cy="728621"/>
          </a:xfrm>
        </p:spPr>
        <p:txBody>
          <a:bodyPr/>
          <a:lstStyle/>
          <a:p>
            <a:r>
              <a:rPr lang="en-AU"/>
              <a:t>Case Study - Malawi</a:t>
            </a:r>
          </a:p>
        </p:txBody>
      </p:sp>
      <p:pic>
        <p:nvPicPr>
          <p:cNvPr id="7" name="Picture Placeholder 6" descr="A young woman standing and smiling, with the rural Malawian landscape behind her">
            <a:extLst>
              <a:ext uri="{FF2B5EF4-FFF2-40B4-BE49-F238E27FC236}">
                <a16:creationId xmlns:a16="http://schemas.microsoft.com/office/drawing/2014/main" id="{54CFB6AD-B08E-4BFE-8B44-B957FD1DE58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620"/>
          <a:stretch/>
        </p:blipFill>
        <p:spPr>
          <a:xfrm>
            <a:off x="7543800" y="1447800"/>
            <a:ext cx="4286250" cy="3914166"/>
          </a:xfrm>
        </p:spPr>
      </p:pic>
      <p:sp>
        <p:nvSpPr>
          <p:cNvPr id="5" name="Text Placeholder 4">
            <a:extLst>
              <a:ext uri="{FF2B5EF4-FFF2-40B4-BE49-F238E27FC236}">
                <a16:creationId xmlns:a16="http://schemas.microsoft.com/office/drawing/2014/main" id="{71510AD1-0E19-474A-AB77-B21BD7DC2B89}"/>
              </a:ext>
            </a:extLst>
          </p:cNvPr>
          <p:cNvSpPr>
            <a:spLocks noGrp="1"/>
          </p:cNvSpPr>
          <p:nvPr>
            <p:ph type="body" sz="quarter" idx="11"/>
          </p:nvPr>
        </p:nvSpPr>
        <p:spPr>
          <a:xfrm>
            <a:off x="7543800" y="5361966"/>
            <a:ext cx="4286250" cy="523849"/>
          </a:xfrm>
        </p:spPr>
        <p:txBody>
          <a:bodyPr/>
          <a:lstStyle/>
          <a:p>
            <a:r>
              <a:rPr lang="en-AU" sz="1200"/>
              <a:t>Memory on her family farmland near their village in Mwanza district, southern Malawi. Photo: Tim Lam/Caritas Australia</a:t>
            </a:r>
          </a:p>
        </p:txBody>
      </p:sp>
    </p:spTree>
    <p:extLst>
      <p:ext uri="{BB962C8B-B14F-4D97-AF65-F5344CB8AC3E}">
        <p14:creationId xmlns:p14="http://schemas.microsoft.com/office/powerpoint/2010/main" val="2960817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390D7-F040-4021-AA56-0FF180529622}"/>
              </a:ext>
            </a:extLst>
          </p:cNvPr>
          <p:cNvSpPr>
            <a:spLocks noGrp="1"/>
          </p:cNvSpPr>
          <p:nvPr>
            <p:ph type="body" sz="half" idx="2"/>
          </p:nvPr>
        </p:nvSpPr>
        <p:spPr/>
        <p:txBody>
          <a:bodyPr/>
          <a:lstStyle/>
          <a:p>
            <a:r>
              <a:rPr lang="en-US"/>
              <a:t>Memory’s family and community have many strengths. They have land, farming tools and time to farm, but they found it hard to grow enough food to eat. </a:t>
            </a:r>
          </a:p>
          <a:p>
            <a:r>
              <a:rPr lang="en-US"/>
              <a:t>Building on these strengths the community has learnt new irrigation farming techniques with the support of CADECOM. </a:t>
            </a:r>
          </a:p>
          <a:p>
            <a:r>
              <a:rPr lang="en-US"/>
              <a:t>Now they can grow more food from the land they have. </a:t>
            </a:r>
            <a:endParaRPr lang="en-AU"/>
          </a:p>
        </p:txBody>
      </p:sp>
      <p:sp>
        <p:nvSpPr>
          <p:cNvPr id="3" name="Title 2">
            <a:extLst>
              <a:ext uri="{FF2B5EF4-FFF2-40B4-BE49-F238E27FC236}">
                <a16:creationId xmlns:a16="http://schemas.microsoft.com/office/drawing/2014/main" id="{C68B6EB0-CBDA-4E3D-A7BC-83B9186BB5B8}"/>
              </a:ext>
            </a:extLst>
          </p:cNvPr>
          <p:cNvSpPr>
            <a:spLocks noGrp="1"/>
          </p:cNvSpPr>
          <p:nvPr>
            <p:ph type="title"/>
          </p:nvPr>
        </p:nvSpPr>
        <p:spPr/>
        <p:txBody>
          <a:bodyPr/>
          <a:lstStyle/>
          <a:p>
            <a:r>
              <a:rPr lang="en-AU"/>
              <a:t>Growing more food</a:t>
            </a:r>
          </a:p>
        </p:txBody>
      </p:sp>
      <p:pic>
        <p:nvPicPr>
          <p:cNvPr id="7" name="Picture Placeholder 6" descr="Two women are working in the field.">
            <a:extLst>
              <a:ext uri="{FF2B5EF4-FFF2-40B4-BE49-F238E27FC236}">
                <a16:creationId xmlns:a16="http://schemas.microsoft.com/office/drawing/2014/main" id="{CB5BF6C2-C4C0-4BFE-A8B1-069580DD8CF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5" name="Text Placeholder 4" descr="A mother and daughter using hoes to dig soil on their farm  ">
            <a:extLst>
              <a:ext uri="{FF2B5EF4-FFF2-40B4-BE49-F238E27FC236}">
                <a16:creationId xmlns:a16="http://schemas.microsoft.com/office/drawing/2014/main" id="{C918D463-5B12-4E1F-B37D-739F8C3BD443}"/>
              </a:ext>
            </a:extLst>
          </p:cNvPr>
          <p:cNvSpPr>
            <a:spLocks noGrp="1"/>
          </p:cNvSpPr>
          <p:nvPr>
            <p:ph type="body" sz="quarter" idx="11"/>
          </p:nvPr>
        </p:nvSpPr>
        <p:spPr>
          <a:xfrm>
            <a:off x="7543800" y="5361966"/>
            <a:ext cx="4286250" cy="523849"/>
          </a:xfrm>
        </p:spPr>
        <p:txBody>
          <a:bodyPr/>
          <a:lstStyle/>
          <a:p>
            <a:r>
              <a:rPr lang="en-AU" sz="1200"/>
              <a:t>Memory (left) and her family are seen on their farmland near their village in Mwanza district, southern Malawi. Photo: Tim Lam/Caritas Australia</a:t>
            </a:r>
          </a:p>
        </p:txBody>
      </p:sp>
    </p:spTree>
    <p:extLst>
      <p:ext uri="{BB962C8B-B14F-4D97-AF65-F5344CB8AC3E}">
        <p14:creationId xmlns:p14="http://schemas.microsoft.com/office/powerpoint/2010/main" val="3053592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390D7-F040-4021-AA56-0FF180529622}"/>
              </a:ext>
            </a:extLst>
          </p:cNvPr>
          <p:cNvSpPr>
            <a:spLocks noGrp="1"/>
          </p:cNvSpPr>
          <p:nvPr>
            <p:ph type="body" sz="half" idx="2"/>
          </p:nvPr>
        </p:nvSpPr>
        <p:spPr/>
        <p:txBody>
          <a:bodyPr/>
          <a:lstStyle/>
          <a:p>
            <a:r>
              <a:rPr lang="en-US"/>
              <a:t>Community members save money together through a Village Savings and Loans Group. </a:t>
            </a:r>
          </a:p>
          <a:p>
            <a:r>
              <a:rPr lang="en-US"/>
              <a:t>Members can loan money for an activity and repay the group back so another member can borrow money for their activity.  </a:t>
            </a:r>
          </a:p>
          <a:p>
            <a:r>
              <a:rPr lang="en-US"/>
              <a:t>Memory’s parents were very happy to receive a goat as members of their Village Savings and Loans Group.</a:t>
            </a:r>
            <a:endParaRPr lang="en-AU"/>
          </a:p>
          <a:p>
            <a:endParaRPr lang="en-AU"/>
          </a:p>
        </p:txBody>
      </p:sp>
      <p:sp>
        <p:nvSpPr>
          <p:cNvPr id="3" name="Title 2">
            <a:extLst>
              <a:ext uri="{FF2B5EF4-FFF2-40B4-BE49-F238E27FC236}">
                <a16:creationId xmlns:a16="http://schemas.microsoft.com/office/drawing/2014/main" id="{C68B6EB0-CBDA-4E3D-A7BC-83B9186BB5B8}"/>
              </a:ext>
            </a:extLst>
          </p:cNvPr>
          <p:cNvSpPr>
            <a:spLocks noGrp="1"/>
          </p:cNvSpPr>
          <p:nvPr>
            <p:ph type="title"/>
          </p:nvPr>
        </p:nvSpPr>
        <p:spPr/>
        <p:txBody>
          <a:bodyPr/>
          <a:lstStyle/>
          <a:p>
            <a:r>
              <a:rPr lang="en-AU"/>
              <a:t>Raising goats</a:t>
            </a:r>
          </a:p>
        </p:txBody>
      </p:sp>
      <p:pic>
        <p:nvPicPr>
          <p:cNvPr id="7" name="Picture Placeholder 6" descr="A man holding a goat as the women stands next to him">
            <a:extLst>
              <a:ext uri="{FF2B5EF4-FFF2-40B4-BE49-F238E27FC236}">
                <a16:creationId xmlns:a16="http://schemas.microsoft.com/office/drawing/2014/main" id="{7CF5764D-B44E-4106-830E-137F1F6D32A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5" name="Text Placeholder 4" descr="A man and a woman holding a goat">
            <a:extLst>
              <a:ext uri="{FF2B5EF4-FFF2-40B4-BE49-F238E27FC236}">
                <a16:creationId xmlns:a16="http://schemas.microsoft.com/office/drawing/2014/main" id="{C918D463-5B12-4E1F-B37D-739F8C3BD443}"/>
              </a:ext>
            </a:extLst>
          </p:cNvPr>
          <p:cNvSpPr>
            <a:spLocks noGrp="1"/>
          </p:cNvSpPr>
          <p:nvPr>
            <p:ph type="body" sz="quarter" idx="11"/>
          </p:nvPr>
        </p:nvSpPr>
        <p:spPr>
          <a:xfrm>
            <a:off x="7543800" y="5361966"/>
            <a:ext cx="4286250" cy="523849"/>
          </a:xfrm>
        </p:spPr>
        <p:txBody>
          <a:bodyPr/>
          <a:lstStyle/>
          <a:p>
            <a:r>
              <a:rPr lang="en-AU" sz="1200"/>
              <a:t>Memory’s parents, Lector and Lute, carrying a goat that was provided to them by CADECOM. Photo: Tim Lam/Caritas Australia</a:t>
            </a:r>
          </a:p>
        </p:txBody>
      </p:sp>
    </p:spTree>
    <p:extLst>
      <p:ext uri="{BB962C8B-B14F-4D97-AF65-F5344CB8AC3E}">
        <p14:creationId xmlns:p14="http://schemas.microsoft.com/office/powerpoint/2010/main" val="3951537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9B3793-BEA6-57D6-75A4-80D5DC349EA7}"/>
              </a:ext>
            </a:extLst>
          </p:cNvPr>
          <p:cNvSpPr>
            <a:spLocks noGrp="1"/>
          </p:cNvSpPr>
          <p:nvPr>
            <p:ph type="body" sz="quarter" idx="4294967295"/>
          </p:nvPr>
        </p:nvSpPr>
        <p:spPr>
          <a:xfrm>
            <a:off x="567530" y="1375420"/>
            <a:ext cx="11152401" cy="4348162"/>
          </a:xfrm>
          <a:prstGeom prst="rect">
            <a:avLst/>
          </a:prstGeom>
        </p:spPr>
        <p:txBody>
          <a:bodyPr lIns="91440" tIns="45720" rIns="91440" bIns="45720" anchor="t"/>
          <a:lstStyle/>
          <a:p>
            <a:pPr>
              <a:lnSpc>
                <a:spcPct val="100000"/>
              </a:lnSpc>
            </a:pPr>
            <a:r>
              <a:rPr lang="en-US" sz="2800">
                <a:solidFill>
                  <a:schemeClr val="tx2"/>
                </a:solidFill>
              </a:rPr>
              <a:t>Learning about challenges to the health, wellbeing and safety of others and our earth can be hard. If you feel worried or upset about anything you have learnt about through this resource, make sure you talk to a friend or trusted adult. They can share your concerns via our</a:t>
            </a:r>
            <a:r>
              <a:rPr lang="en-US" sz="2800"/>
              <a:t> </a:t>
            </a:r>
            <a:r>
              <a:rPr lang="en-US" sz="2800">
                <a:solidFill>
                  <a:srgbClr val="0563C1"/>
                </a:solidFill>
                <a:cs typeface="Segoe UI"/>
                <a:hlinkClick r:id="rId2"/>
              </a:rPr>
              <a:t>website</a:t>
            </a:r>
            <a:r>
              <a:rPr lang="en-US" sz="2800"/>
              <a:t>. </a:t>
            </a:r>
          </a:p>
          <a:p>
            <a:pPr marL="984250">
              <a:lnSpc>
                <a:spcPct val="100000"/>
              </a:lnSpc>
              <a:spcBef>
                <a:spcPts val="0"/>
              </a:spcBef>
              <a:spcAft>
                <a:spcPts val="600"/>
              </a:spcAft>
            </a:pPr>
            <a:endParaRPr lang="en-US" sz="2800"/>
          </a:p>
          <a:p>
            <a:pPr marL="1073150">
              <a:lnSpc>
                <a:spcPct val="100000"/>
              </a:lnSpc>
            </a:pPr>
            <a:r>
              <a:rPr lang="en-US" sz="2800">
                <a:solidFill>
                  <a:schemeClr val="tx2"/>
                </a:solidFill>
              </a:rPr>
              <a:t>Do you have an idea for how Caritas Australia can improve our school resources? We would love to hear it! Please email</a:t>
            </a:r>
            <a:r>
              <a:rPr lang="en-US" sz="2800"/>
              <a:t> </a:t>
            </a:r>
            <a:r>
              <a:rPr lang="en-US" sz="2800">
                <a:hlinkClick r:id="rId3"/>
              </a:rPr>
              <a:t>education@caritas.org.au</a:t>
            </a:r>
            <a:r>
              <a:rPr lang="en-US" sz="2800"/>
              <a:t> </a:t>
            </a:r>
            <a:br>
              <a:rPr lang="en-US" sz="2400"/>
            </a:br>
            <a:r>
              <a:rPr lang="en-US" sz="2400"/>
              <a:t> </a:t>
            </a:r>
            <a:endParaRPr lang="en-US" sz="2400">
              <a:ea typeface="Roboto Light" panose="02000000000000000000" pitchFamily="2" charset="0"/>
            </a:endParaRPr>
          </a:p>
        </p:txBody>
      </p:sp>
      <p:pic>
        <p:nvPicPr>
          <p:cNvPr id="5" name="Graphic 5" descr="Person with idea outline">
            <a:extLst>
              <a:ext uri="{FF2B5EF4-FFF2-40B4-BE49-F238E27FC236}">
                <a16:creationId xmlns:a16="http://schemas.microsoft.com/office/drawing/2014/main" id="{549ECDFA-AD65-CD5A-4EB8-46C2AFA554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7531" y="4020836"/>
            <a:ext cx="1037998" cy="1037998"/>
          </a:xfrm>
          <a:prstGeom prst="rect">
            <a:avLst/>
          </a:prstGeom>
        </p:spPr>
      </p:pic>
      <p:sp>
        <p:nvSpPr>
          <p:cNvPr id="7" name="Title 2">
            <a:extLst>
              <a:ext uri="{FF2B5EF4-FFF2-40B4-BE49-F238E27FC236}">
                <a16:creationId xmlns:a16="http://schemas.microsoft.com/office/drawing/2014/main" id="{06A173CE-3E27-4896-A22C-1D617A2BD8FE}"/>
              </a:ext>
            </a:extLst>
          </p:cNvPr>
          <p:cNvSpPr txBox="1">
            <a:spLocks/>
          </p:cNvSpPr>
          <p:nvPr/>
        </p:nvSpPr>
        <p:spPr>
          <a:xfrm>
            <a:off x="567531" y="365004"/>
            <a:ext cx="8314446" cy="760137"/>
          </a:xfrm>
          <a:prstGeom prst="rect">
            <a:avLst/>
          </a:prstGeom>
        </p:spPr>
        <p:txBody>
          <a:bodyPr vert="horz" lIns="91440" tIns="45720" rIns="91440" bIns="45720" rtlCol="0" anchor="ctr" anchorCtr="0">
            <a:noAutofit/>
          </a:bodyPr>
          <a:lstStyle>
            <a:lvl1pPr algn="l" eaLnBrk="1" hangingPunct="1">
              <a:defRPr b="1" i="0" cap="all" normalizeH="0" baseline="0">
                <a:solidFill>
                  <a:srgbClr val="0C244C"/>
                </a:solidFill>
                <a:latin typeface="Arial"/>
                <a:ea typeface="+mj-ea"/>
                <a:cs typeface="Arial"/>
              </a:defRPr>
            </a:lvl1pPr>
          </a:lstStyle>
          <a:p>
            <a:pPr defTabSz="914400"/>
            <a:r>
              <a:rPr lang="en-AU" sz="3600" kern="0" cap="none">
                <a:solidFill>
                  <a:schemeClr val="tx2"/>
                </a:solidFill>
              </a:rPr>
              <a:t>Share Your Concerns And Ideas</a:t>
            </a:r>
            <a:endParaRPr lang="en-AU" sz="3600" kern="0" cap="none"/>
          </a:p>
        </p:txBody>
      </p:sp>
    </p:spTree>
    <p:extLst>
      <p:ext uri="{BB962C8B-B14F-4D97-AF65-F5344CB8AC3E}">
        <p14:creationId xmlns:p14="http://schemas.microsoft.com/office/powerpoint/2010/main" val="38311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390D7-F040-4021-AA56-0FF180529622}"/>
              </a:ext>
            </a:extLst>
          </p:cNvPr>
          <p:cNvSpPr>
            <a:spLocks noGrp="1"/>
          </p:cNvSpPr>
          <p:nvPr>
            <p:ph type="body" sz="half" idx="2"/>
          </p:nvPr>
        </p:nvSpPr>
        <p:spPr/>
        <p:txBody>
          <a:bodyPr/>
          <a:lstStyle/>
          <a:p>
            <a:r>
              <a:rPr lang="en-US"/>
              <a:t>Another strength of the community was the land and natural environment. The community have been able to use this beautiful area to start beekeeping. </a:t>
            </a:r>
          </a:p>
          <a:p>
            <a:r>
              <a:rPr lang="en-US"/>
              <a:t>Now they can collect honey to sell while also caring for their local environment which is good for the community and the bees!  </a:t>
            </a:r>
          </a:p>
          <a:p>
            <a:endParaRPr lang="en-AU"/>
          </a:p>
        </p:txBody>
      </p:sp>
      <p:sp>
        <p:nvSpPr>
          <p:cNvPr id="3" name="Title 2">
            <a:extLst>
              <a:ext uri="{FF2B5EF4-FFF2-40B4-BE49-F238E27FC236}">
                <a16:creationId xmlns:a16="http://schemas.microsoft.com/office/drawing/2014/main" id="{C68B6EB0-CBDA-4E3D-A7BC-83B9186BB5B8}"/>
              </a:ext>
            </a:extLst>
          </p:cNvPr>
          <p:cNvSpPr>
            <a:spLocks noGrp="1"/>
          </p:cNvSpPr>
          <p:nvPr>
            <p:ph type="title"/>
          </p:nvPr>
        </p:nvSpPr>
        <p:spPr>
          <a:xfrm>
            <a:off x="584849" y="182207"/>
            <a:ext cx="10296777" cy="728621"/>
          </a:xfrm>
        </p:spPr>
        <p:txBody>
          <a:bodyPr/>
          <a:lstStyle/>
          <a:p>
            <a:r>
              <a:rPr lang="en-AU"/>
              <a:t>Selling honey and caring for the environment</a:t>
            </a:r>
          </a:p>
        </p:txBody>
      </p:sp>
      <p:sp>
        <p:nvSpPr>
          <p:cNvPr id="5" name="Text Placeholder 4">
            <a:extLst>
              <a:ext uri="{FF2B5EF4-FFF2-40B4-BE49-F238E27FC236}">
                <a16:creationId xmlns:a16="http://schemas.microsoft.com/office/drawing/2014/main" id="{C918D463-5B12-4E1F-B37D-739F8C3BD443}"/>
              </a:ext>
            </a:extLst>
          </p:cNvPr>
          <p:cNvSpPr>
            <a:spLocks noGrp="1"/>
          </p:cNvSpPr>
          <p:nvPr>
            <p:ph type="body" sz="quarter" idx="11"/>
          </p:nvPr>
        </p:nvSpPr>
        <p:spPr>
          <a:xfrm>
            <a:off x="7543800" y="5362576"/>
            <a:ext cx="4286250" cy="523240"/>
          </a:xfrm>
        </p:spPr>
        <p:txBody>
          <a:bodyPr/>
          <a:lstStyle/>
          <a:p>
            <a:r>
              <a:rPr lang="en-AU" sz="1200"/>
              <a:t>Community members wearing beekeeping suits collect honey from a bee hive. Photo: Caritas Australia </a:t>
            </a:r>
          </a:p>
        </p:txBody>
      </p:sp>
      <p:pic>
        <p:nvPicPr>
          <p:cNvPr id="6" name="Picture Placeholder 8" descr="Two people wearing beekeeping suits stand next to a bee hive surrounds by trees.">
            <a:extLst>
              <a:ext uri="{FF2B5EF4-FFF2-40B4-BE49-F238E27FC236}">
                <a16:creationId xmlns:a16="http://schemas.microsoft.com/office/drawing/2014/main" id="{9EA04400-3F7B-407A-A11D-643EE244B47E}"/>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7543800" y="1447800"/>
            <a:ext cx="4286250" cy="3914775"/>
          </a:xfrm>
          <a:ln w="38100">
            <a:noFill/>
          </a:ln>
        </p:spPr>
      </p:pic>
    </p:spTree>
    <p:extLst>
      <p:ext uri="{BB962C8B-B14F-4D97-AF65-F5344CB8AC3E}">
        <p14:creationId xmlns:p14="http://schemas.microsoft.com/office/powerpoint/2010/main" val="1709808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A1AA4A-8646-4512-BF97-54639B5E1D42}"/>
              </a:ext>
            </a:extLst>
          </p:cNvPr>
          <p:cNvSpPr>
            <a:spLocks noGrp="1"/>
          </p:cNvSpPr>
          <p:nvPr>
            <p:ph type="body" sz="half" idx="2"/>
          </p:nvPr>
        </p:nvSpPr>
        <p:spPr/>
        <p:txBody>
          <a:bodyPr/>
          <a:lstStyle/>
          <a:p>
            <a:r>
              <a:rPr lang="en-AU"/>
              <a:t>Families have used their skills to build handwashing devices to stay healthy. </a:t>
            </a:r>
          </a:p>
          <a:p>
            <a:r>
              <a:rPr lang="en-AU"/>
              <a:t>Many communities do not have access to clean, running water; which is crucial in reducing the spread of diseases. The simple act of washing hands with soap and water can reduce diarrhoea by over 40 percent.*</a:t>
            </a:r>
          </a:p>
          <a:p>
            <a:endParaRPr lang="en-AU"/>
          </a:p>
          <a:p>
            <a:r>
              <a:rPr lang="en-AU" sz="1400">
                <a:solidFill>
                  <a:srgbClr val="000000"/>
                </a:solidFill>
              </a:rPr>
              <a:t>*Source: </a:t>
            </a:r>
            <a:r>
              <a:rPr lang="en-AU" sz="1400">
                <a:solidFill>
                  <a:srgbClr val="000000"/>
                </a:solidFill>
                <a:hlinkClick r:id="rId3"/>
              </a:rPr>
              <a:t>United Nations</a:t>
            </a:r>
            <a:endParaRPr lang="en-AU" sz="1400">
              <a:solidFill>
                <a:srgbClr val="000000"/>
              </a:solidFill>
            </a:endParaRPr>
          </a:p>
          <a:p>
            <a:endParaRPr lang="en-AU"/>
          </a:p>
        </p:txBody>
      </p:sp>
      <p:sp>
        <p:nvSpPr>
          <p:cNvPr id="3" name="Title 2">
            <a:extLst>
              <a:ext uri="{FF2B5EF4-FFF2-40B4-BE49-F238E27FC236}">
                <a16:creationId xmlns:a16="http://schemas.microsoft.com/office/drawing/2014/main" id="{755ADB6D-796F-4E61-83BB-E37FEE5DE1D6}"/>
              </a:ext>
            </a:extLst>
          </p:cNvPr>
          <p:cNvSpPr>
            <a:spLocks noGrp="1"/>
          </p:cNvSpPr>
          <p:nvPr>
            <p:ph type="title"/>
          </p:nvPr>
        </p:nvSpPr>
        <p:spPr/>
        <p:txBody>
          <a:bodyPr/>
          <a:lstStyle/>
          <a:p>
            <a:r>
              <a:rPr lang="en-AU"/>
              <a:t>Handwashing </a:t>
            </a:r>
          </a:p>
        </p:txBody>
      </p:sp>
      <p:pic>
        <p:nvPicPr>
          <p:cNvPr id="7" name="Picture Placeholder 6" descr="A woman uses a simple handwashing device outside her brick home in Malawi">
            <a:extLst>
              <a:ext uri="{FF2B5EF4-FFF2-40B4-BE49-F238E27FC236}">
                <a16:creationId xmlns:a16="http://schemas.microsoft.com/office/drawing/2014/main" id="{564007DF-7BB8-40ED-ADCF-8CBF00B682EB}"/>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7C8718EB-2AB6-49D1-AC94-E8F02B87450B}"/>
              </a:ext>
            </a:extLst>
          </p:cNvPr>
          <p:cNvSpPr>
            <a:spLocks noGrp="1"/>
          </p:cNvSpPr>
          <p:nvPr>
            <p:ph type="body" sz="quarter" idx="11"/>
          </p:nvPr>
        </p:nvSpPr>
        <p:spPr>
          <a:xfrm>
            <a:off x="7543800" y="5361966"/>
            <a:ext cx="4286250" cy="523849"/>
          </a:xfrm>
        </p:spPr>
        <p:txBody>
          <a:bodyPr lIns="91440" tIns="45720" rIns="91440" bIns="45720" anchor="t"/>
          <a:lstStyle/>
          <a:p>
            <a:r>
              <a:rPr lang="en-AU" sz="1200" err="1">
                <a:solidFill>
                  <a:srgbClr val="414042"/>
                </a:solidFill>
                <a:latin typeface="Arial" panose="020B0604020202020204" pitchFamily="34" charset="0"/>
                <a:cs typeface="Arial" panose="020B0604020202020204" pitchFamily="34" charset="0"/>
              </a:rPr>
              <a:t>Vellina</a:t>
            </a:r>
            <a:r>
              <a:rPr lang="en-AU" sz="1200">
                <a:solidFill>
                  <a:srgbClr val="414042"/>
                </a:solidFill>
                <a:latin typeface="Arial" panose="020B0604020202020204" pitchFamily="34" charset="0"/>
                <a:cs typeface="Arial" panose="020B0604020202020204" pitchFamily="34" charset="0"/>
              </a:rPr>
              <a:t> </a:t>
            </a:r>
            <a:r>
              <a:rPr lang="en-AU" sz="1200">
                <a:latin typeface="Arial" panose="020B0604020202020204" pitchFamily="34" charset="0"/>
                <a:cs typeface="Arial" panose="020B0604020202020204" pitchFamily="34" charset="0"/>
              </a:rPr>
              <a:t>washes her hands outside her home in Malawi. Photo: Tim Lam / Caritas Australia </a:t>
            </a:r>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592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390D7-F040-4021-AA56-0FF180529622}"/>
              </a:ext>
            </a:extLst>
          </p:cNvPr>
          <p:cNvSpPr>
            <a:spLocks noGrp="1"/>
          </p:cNvSpPr>
          <p:nvPr>
            <p:ph type="body" sz="half" idx="2"/>
          </p:nvPr>
        </p:nvSpPr>
        <p:spPr/>
        <p:txBody>
          <a:bodyPr/>
          <a:lstStyle/>
          <a:p>
            <a:r>
              <a:rPr lang="en-US"/>
              <a:t>The community are able to generate an income from turning excess crops into a product they can sell. In this case, bananas. </a:t>
            </a:r>
          </a:p>
          <a:p>
            <a:r>
              <a:rPr lang="en-US"/>
              <a:t>The community have worked together and learnt how to make banana wine. </a:t>
            </a:r>
          </a:p>
          <a:p>
            <a:r>
              <a:rPr lang="en-US"/>
              <a:t>They earn income from selling the wine which enables them to buy other essential items and to afford healthcare. </a:t>
            </a:r>
          </a:p>
          <a:p>
            <a:endParaRPr lang="en-US"/>
          </a:p>
        </p:txBody>
      </p:sp>
      <p:sp>
        <p:nvSpPr>
          <p:cNvPr id="3" name="Title 2">
            <a:extLst>
              <a:ext uri="{FF2B5EF4-FFF2-40B4-BE49-F238E27FC236}">
                <a16:creationId xmlns:a16="http://schemas.microsoft.com/office/drawing/2014/main" id="{C68B6EB0-CBDA-4E3D-A7BC-83B9186BB5B8}"/>
              </a:ext>
            </a:extLst>
          </p:cNvPr>
          <p:cNvSpPr>
            <a:spLocks noGrp="1"/>
          </p:cNvSpPr>
          <p:nvPr>
            <p:ph type="title"/>
          </p:nvPr>
        </p:nvSpPr>
        <p:spPr/>
        <p:txBody>
          <a:bodyPr/>
          <a:lstStyle/>
          <a:p>
            <a:r>
              <a:rPr lang="en-AU"/>
              <a:t>Income generation</a:t>
            </a:r>
          </a:p>
        </p:txBody>
      </p:sp>
      <p:sp>
        <p:nvSpPr>
          <p:cNvPr id="5" name="Text Placeholder 4">
            <a:extLst>
              <a:ext uri="{FF2B5EF4-FFF2-40B4-BE49-F238E27FC236}">
                <a16:creationId xmlns:a16="http://schemas.microsoft.com/office/drawing/2014/main" id="{C918D463-5B12-4E1F-B37D-739F8C3BD443}"/>
              </a:ext>
            </a:extLst>
          </p:cNvPr>
          <p:cNvSpPr>
            <a:spLocks noGrp="1"/>
          </p:cNvSpPr>
          <p:nvPr>
            <p:ph type="body" sz="quarter" idx="11"/>
          </p:nvPr>
        </p:nvSpPr>
        <p:spPr>
          <a:xfrm>
            <a:off x="7512626" y="5361966"/>
            <a:ext cx="4395355" cy="523849"/>
          </a:xfrm>
        </p:spPr>
        <p:txBody>
          <a:bodyPr/>
          <a:lstStyle/>
          <a:p>
            <a:r>
              <a:rPr lang="en-AU" sz="1200"/>
              <a:t>As part of the Caritas Australia-supported program, community members learnt to make banana wine as an income generating activity. Photo: Tim Lam / Caritas Australia.</a:t>
            </a:r>
          </a:p>
        </p:txBody>
      </p:sp>
      <p:pic>
        <p:nvPicPr>
          <p:cNvPr id="9" name="Picture Placeholder 8" descr="8 women stand behind a table holding bottles of banana wine.">
            <a:extLst>
              <a:ext uri="{FF2B5EF4-FFF2-40B4-BE49-F238E27FC236}">
                <a16:creationId xmlns:a16="http://schemas.microsoft.com/office/drawing/2014/main" id="{7973C4D9-4006-4EAB-A738-E6E3EDC3ED0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36239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390D7-F040-4021-AA56-0FF180529622}"/>
              </a:ext>
            </a:extLst>
          </p:cNvPr>
          <p:cNvSpPr>
            <a:spLocks noGrp="1"/>
          </p:cNvSpPr>
          <p:nvPr>
            <p:ph type="body" sz="half" idx="2"/>
          </p:nvPr>
        </p:nvSpPr>
        <p:spPr>
          <a:xfrm>
            <a:off x="584849" y="1406426"/>
            <a:ext cx="6504209" cy="4540746"/>
          </a:xfrm>
        </p:spPr>
        <p:txBody>
          <a:bodyPr/>
          <a:lstStyle/>
          <a:p>
            <a:r>
              <a:rPr lang="en-US"/>
              <a:t>Through the Strengths-based Approach, Memory and her community have learned to use their strengths to grow more food, increase their income and stay healthy!</a:t>
            </a:r>
          </a:p>
          <a:p>
            <a:endParaRPr lang="en-US"/>
          </a:p>
        </p:txBody>
      </p:sp>
      <p:sp>
        <p:nvSpPr>
          <p:cNvPr id="3" name="Title 2">
            <a:extLst>
              <a:ext uri="{FF2B5EF4-FFF2-40B4-BE49-F238E27FC236}">
                <a16:creationId xmlns:a16="http://schemas.microsoft.com/office/drawing/2014/main" id="{C68B6EB0-CBDA-4E3D-A7BC-83B9186BB5B8}"/>
              </a:ext>
            </a:extLst>
          </p:cNvPr>
          <p:cNvSpPr>
            <a:spLocks noGrp="1"/>
          </p:cNvSpPr>
          <p:nvPr>
            <p:ph type="title"/>
          </p:nvPr>
        </p:nvSpPr>
        <p:spPr/>
        <p:txBody>
          <a:bodyPr lIns="91440" tIns="45720" rIns="91440" bIns="45720" anchor="t"/>
          <a:lstStyle/>
          <a:p>
            <a:r>
              <a:rPr lang="en-AU">
                <a:latin typeface="Arial"/>
                <a:cs typeface="Arial"/>
              </a:rPr>
              <a:t>Resilient communities</a:t>
            </a:r>
            <a:endParaRPr lang="en-US"/>
          </a:p>
        </p:txBody>
      </p:sp>
      <p:sp>
        <p:nvSpPr>
          <p:cNvPr id="5" name="Text Placeholder 4">
            <a:extLst>
              <a:ext uri="{FF2B5EF4-FFF2-40B4-BE49-F238E27FC236}">
                <a16:creationId xmlns:a16="http://schemas.microsoft.com/office/drawing/2014/main" id="{C918D463-5B12-4E1F-B37D-739F8C3BD443}"/>
              </a:ext>
            </a:extLst>
          </p:cNvPr>
          <p:cNvSpPr>
            <a:spLocks noGrp="1"/>
          </p:cNvSpPr>
          <p:nvPr>
            <p:ph type="body" sz="quarter" idx="11"/>
          </p:nvPr>
        </p:nvSpPr>
        <p:spPr>
          <a:xfrm>
            <a:off x="7543800" y="5361966"/>
            <a:ext cx="4286250" cy="523849"/>
          </a:xfrm>
        </p:spPr>
        <p:txBody>
          <a:bodyPr/>
          <a:lstStyle/>
          <a:p>
            <a:pPr lvl="0" algn="l" rtl="0">
              <a:defRPr/>
            </a:pPr>
            <a:r>
              <a:rPr lang="en-AU" sz="1200" kern="1200">
                <a:solidFill>
                  <a:schemeClr val="tx1"/>
                </a:solidFill>
              </a:rPr>
              <a:t>Memory (centre) with her parents, Lector and Lute, and siblings in their village in Mwanza district, southern Malawi. Photo: Tim Lam/Caritas Australia</a:t>
            </a:r>
          </a:p>
        </p:txBody>
      </p:sp>
      <p:pic>
        <p:nvPicPr>
          <p:cNvPr id="8" name="Picture Placeholder 7" descr="A family of eight people standing outside their home.">
            <a:extLst>
              <a:ext uri="{FF2B5EF4-FFF2-40B4-BE49-F238E27FC236}">
                <a16:creationId xmlns:a16="http://schemas.microsoft.com/office/drawing/2014/main" id="{60FB59E0-F5A3-4E84-8F60-C3A3E69FDE6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2E74AE0B-EE60-468F-87B7-F0537D3F3C27}"/>
              </a:ext>
            </a:extLst>
          </p:cNvPr>
          <p:cNvSpPr/>
          <p:nvPr/>
        </p:nvSpPr>
        <p:spPr>
          <a:xfrm>
            <a:off x="573128" y="5589543"/>
            <a:ext cx="6096000" cy="461665"/>
          </a:xfrm>
          <a:prstGeom prst="rect">
            <a:avLst/>
          </a:prstGeom>
        </p:spPr>
        <p:txBody>
          <a:bodyPr>
            <a:spAutoFit/>
          </a:bodyPr>
          <a:lstStyle/>
          <a:p>
            <a:pPr>
              <a:spcAft>
                <a:spcPts val="1125"/>
              </a:spcAft>
            </a:pPr>
            <a:r>
              <a:rPr lang="en-AU" sz="1200" i="1">
                <a:solidFill>
                  <a:schemeClr val="tx2"/>
                </a:solidFill>
                <a:latin typeface="Times New Roman" panose="02020603050405020304" pitchFamily="18" charset="0"/>
                <a:ea typeface="Times New Roman" panose="02020603050405020304" pitchFamily="18" charset="0"/>
              </a:rPr>
              <a:t>Along with your generous support, this program is also supported by the Australian Government, through Australian NGO Cooperation Program (ANCP).</a:t>
            </a:r>
            <a:endParaRPr lang="en-AU" sz="1200">
              <a:solidFill>
                <a:schemeClr val="tx2"/>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3291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46FD54C-3C5A-908D-B0C8-A24F729C53DE}"/>
              </a:ext>
            </a:extLst>
          </p:cNvPr>
          <p:cNvSpPr>
            <a:spLocks noGrp="1"/>
          </p:cNvSpPr>
          <p:nvPr>
            <p:ph type="body" sz="half" idx="2"/>
          </p:nvPr>
        </p:nvSpPr>
        <p:spPr/>
        <p:txBody>
          <a:bodyPr/>
          <a:lstStyle/>
          <a:p>
            <a:pPr>
              <a:defRPr/>
            </a:pPr>
            <a:r>
              <a:rPr lang="en-US"/>
              <a:t>Think about the parish community you are a part of.</a:t>
            </a:r>
          </a:p>
          <a:p>
            <a:pPr>
              <a:defRPr/>
            </a:pPr>
            <a:r>
              <a:rPr lang="en-US"/>
              <a:t>What strengths and assets do you have collectively, that you could use to work for social justice?</a:t>
            </a:r>
            <a:endParaRPr lang="en-US" baseline="30000">
              <a:solidFill>
                <a:schemeClr val="tx2"/>
              </a:solidFill>
            </a:endParaRPr>
          </a:p>
        </p:txBody>
      </p:sp>
      <p:sp>
        <p:nvSpPr>
          <p:cNvPr id="3" name="Title 2">
            <a:extLst>
              <a:ext uri="{FF2B5EF4-FFF2-40B4-BE49-F238E27FC236}">
                <a16:creationId xmlns:a16="http://schemas.microsoft.com/office/drawing/2014/main" id="{837C0BE6-4192-412D-89CB-3CEF7706491E}"/>
              </a:ext>
            </a:extLst>
          </p:cNvPr>
          <p:cNvSpPr>
            <a:spLocks noGrp="1"/>
          </p:cNvSpPr>
          <p:nvPr>
            <p:ph type="title"/>
          </p:nvPr>
        </p:nvSpPr>
        <p:spPr/>
        <p:txBody>
          <a:bodyPr/>
          <a:lstStyle/>
          <a:p>
            <a:r>
              <a:rPr lang="en-AU"/>
              <a:t>What are our strengths?</a:t>
            </a:r>
          </a:p>
        </p:txBody>
      </p:sp>
      <p:pic>
        <p:nvPicPr>
          <p:cNvPr id="11" name="Picture Placeholder 10" descr="A person standing in a vegetable garden, checking the produce. ">
            <a:extLst>
              <a:ext uri="{FF2B5EF4-FFF2-40B4-BE49-F238E27FC236}">
                <a16:creationId xmlns:a16="http://schemas.microsoft.com/office/drawing/2014/main" id="{3833337C-B3D5-7A21-6C6A-D9923DC61B2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sp>
        <p:nvSpPr>
          <p:cNvPr id="9" name="Text Placeholder 8">
            <a:extLst>
              <a:ext uri="{FF2B5EF4-FFF2-40B4-BE49-F238E27FC236}">
                <a16:creationId xmlns:a16="http://schemas.microsoft.com/office/drawing/2014/main" id="{C51CE86D-0D8C-A23C-8C81-1C9C66840F19}"/>
              </a:ext>
            </a:extLst>
          </p:cNvPr>
          <p:cNvSpPr>
            <a:spLocks noGrp="1"/>
          </p:cNvSpPr>
          <p:nvPr>
            <p:ph type="body" sz="quarter" idx="11"/>
          </p:nvPr>
        </p:nvSpPr>
        <p:spPr>
          <a:xfrm>
            <a:off x="7543800" y="5361966"/>
            <a:ext cx="4286250" cy="523849"/>
          </a:xfrm>
        </p:spPr>
        <p:txBody>
          <a:bodyPr/>
          <a:lstStyle/>
          <a:p>
            <a:r>
              <a:rPr lang="en-US" sz="1200" err="1">
                <a:latin typeface="+mj-lt"/>
              </a:rPr>
              <a:t>Shaniella</a:t>
            </a:r>
            <a:r>
              <a:rPr lang="en-US" sz="1200">
                <a:latin typeface="+mj-lt"/>
              </a:rPr>
              <a:t> using the skills she has learnt from the agriculture and poultry management program in the vegetable garden at the vocational training school. Photo:</a:t>
            </a:r>
            <a:r>
              <a:rPr lang="en-AU" sz="1200">
                <a:effectLst/>
                <a:latin typeface="+mj-lt"/>
                <a:ea typeface="Calibri" panose="020F0502020204030204" pitchFamily="34" charset="0"/>
                <a:cs typeface="Times New Roman" panose="02020603050405020304" pitchFamily="18" charset="0"/>
              </a:rPr>
              <a:t>Neil </a:t>
            </a:r>
            <a:r>
              <a:rPr lang="en-AU" sz="1200" err="1">
                <a:effectLst/>
                <a:latin typeface="+mj-lt"/>
                <a:ea typeface="Calibri" panose="020F0502020204030204" pitchFamily="34" charset="0"/>
                <a:cs typeface="Times New Roman" panose="02020603050405020304" pitchFamily="18" charset="0"/>
              </a:rPr>
              <a:t>Nuia</a:t>
            </a:r>
            <a:endParaRPr lang="en-AU" sz="1200">
              <a:latin typeface="+mj-lt"/>
            </a:endParaRPr>
          </a:p>
        </p:txBody>
      </p:sp>
    </p:spTree>
    <p:extLst>
      <p:ext uri="{BB962C8B-B14F-4D97-AF65-F5344CB8AC3E}">
        <p14:creationId xmlns:p14="http://schemas.microsoft.com/office/powerpoint/2010/main" val="4206464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women in a field harvesting food.">
            <a:extLst>
              <a:ext uri="{FF2B5EF4-FFF2-40B4-BE49-F238E27FC236}">
                <a16:creationId xmlns:a16="http://schemas.microsoft.com/office/drawing/2014/main" id="{E5D9A7E7-C1AD-2FD2-F0A5-1DC3D7C65F6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192000" cy="3107531"/>
          </a:xfrm>
        </p:spPr>
      </p:pic>
      <p:sp>
        <p:nvSpPr>
          <p:cNvPr id="3" name="Title 2">
            <a:extLst>
              <a:ext uri="{FF2B5EF4-FFF2-40B4-BE49-F238E27FC236}">
                <a16:creationId xmlns:a16="http://schemas.microsoft.com/office/drawing/2014/main" id="{E5838733-5F76-54DC-0978-EC395046B476}"/>
              </a:ext>
            </a:extLst>
          </p:cNvPr>
          <p:cNvSpPr>
            <a:spLocks noGrp="1"/>
          </p:cNvSpPr>
          <p:nvPr>
            <p:ph type="title"/>
          </p:nvPr>
        </p:nvSpPr>
        <p:spPr>
          <a:xfrm>
            <a:off x="837902" y="3330710"/>
            <a:ext cx="10731798" cy="555490"/>
          </a:xfrm>
        </p:spPr>
        <p:txBody>
          <a:bodyPr/>
          <a:lstStyle/>
          <a:p>
            <a:r>
              <a:rPr lang="en-US" sz="3600"/>
              <a:t>More information on Strengths-based Approach</a:t>
            </a:r>
            <a:endParaRPr lang="en-AU" sz="3600"/>
          </a:p>
        </p:txBody>
      </p:sp>
      <p:sp>
        <p:nvSpPr>
          <p:cNvPr id="4" name="Text Placeholder 3">
            <a:extLst>
              <a:ext uri="{FF2B5EF4-FFF2-40B4-BE49-F238E27FC236}">
                <a16:creationId xmlns:a16="http://schemas.microsoft.com/office/drawing/2014/main" id="{17A1EBEC-BAD2-7513-95F1-324A9C322A42}"/>
              </a:ext>
            </a:extLst>
          </p:cNvPr>
          <p:cNvSpPr>
            <a:spLocks noGrp="1"/>
          </p:cNvSpPr>
          <p:nvPr>
            <p:ph type="body" sz="half" idx="12"/>
          </p:nvPr>
        </p:nvSpPr>
        <p:spPr>
          <a:xfrm>
            <a:off x="837902" y="4013140"/>
            <a:ext cx="10236162" cy="1943160"/>
          </a:xfrm>
        </p:spPr>
        <p:txBody>
          <a:bodyPr lIns="91440" tIns="45720" rIns="91440" bIns="45720" anchor="t"/>
          <a:lstStyle/>
          <a:p>
            <a:pPr>
              <a:spcAft>
                <a:spcPts val="1200"/>
              </a:spcAft>
            </a:pPr>
            <a:r>
              <a:rPr lang="en-US" sz="2400">
                <a:solidFill>
                  <a:schemeClr val="tx2"/>
                </a:solidFill>
                <a:latin typeface="Arial"/>
                <a:cs typeface="Arial"/>
              </a:rPr>
              <a:t>Visit the Caritas Australia website:</a:t>
            </a:r>
          </a:p>
          <a:p>
            <a:pPr marL="342900">
              <a:spcAft>
                <a:spcPts val="1200"/>
              </a:spcAft>
              <a:buFont typeface="Arial" panose="020B0604020202020204" pitchFamily="34" charset="0"/>
              <a:buChar char="•"/>
            </a:pPr>
            <a:r>
              <a:rPr lang="en-US" sz="2400">
                <a:solidFill>
                  <a:srgbClr val="0070C0"/>
                </a:solidFill>
                <a:latin typeface="Arial"/>
                <a:cs typeface="Arial"/>
                <a:hlinkClick r:id="rId4">
                  <a:extLst>
                    <a:ext uri="{A12FA001-AC4F-418D-AE19-62706E023703}">
                      <ahyp:hlinkClr xmlns:ahyp="http://schemas.microsoft.com/office/drawing/2018/hyperlinkcolor" val="tx"/>
                    </a:ext>
                  </a:extLst>
                </a:hlinkClick>
              </a:rPr>
              <a:t> ‘From Aid to Empowerment’ blog</a:t>
            </a:r>
            <a:endParaRPr lang="en-US" sz="2400">
              <a:solidFill>
                <a:srgbClr val="0070C0"/>
              </a:solidFill>
              <a:latin typeface="Arial"/>
              <a:cs typeface="Arial"/>
            </a:endParaRPr>
          </a:p>
          <a:p>
            <a:pPr marL="342900">
              <a:spcAft>
                <a:spcPts val="1200"/>
              </a:spcAft>
              <a:buFont typeface="Arial" panose="020B0604020202020204" pitchFamily="34" charset="0"/>
              <a:buChar char="•"/>
            </a:pPr>
            <a:r>
              <a:rPr lang="en-US" sz="2400">
                <a:solidFill>
                  <a:srgbClr val="0070C0"/>
                </a:solidFill>
                <a:latin typeface="Arial"/>
                <a:cs typeface="Arial"/>
                <a:hlinkClick r:id="rId5">
                  <a:extLst>
                    <a:ext uri="{A12FA001-AC4F-418D-AE19-62706E023703}">
                      <ahyp:hlinkClr xmlns:ahyp="http://schemas.microsoft.com/office/drawing/2018/hyperlinkcolor" val="tx"/>
                    </a:ext>
                  </a:extLst>
                </a:hlinkClick>
              </a:rPr>
              <a:t> Our Approach</a:t>
            </a:r>
            <a:endParaRPr lang="en-AU" sz="2400">
              <a:solidFill>
                <a:srgbClr val="0070C0"/>
              </a:solidFill>
              <a:latin typeface="Arial"/>
              <a:cs typeface="Arial"/>
            </a:endParaRPr>
          </a:p>
        </p:txBody>
      </p:sp>
    </p:spTree>
    <p:extLst>
      <p:ext uri="{BB962C8B-B14F-4D97-AF65-F5344CB8AC3E}">
        <p14:creationId xmlns:p14="http://schemas.microsoft.com/office/powerpoint/2010/main" val="2641825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AFDC6-C08B-4732-873F-3A8FC370A0CB}"/>
              </a:ext>
            </a:extLst>
          </p:cNvPr>
          <p:cNvSpPr>
            <a:spLocks noGrp="1"/>
          </p:cNvSpPr>
          <p:nvPr>
            <p:ph type="title"/>
          </p:nvPr>
        </p:nvSpPr>
        <p:spPr/>
        <p:txBody>
          <a:bodyPr/>
          <a:lstStyle/>
          <a:p>
            <a:r>
              <a:rPr lang="en-AU"/>
              <a:t>Credits </a:t>
            </a:r>
          </a:p>
        </p:txBody>
      </p:sp>
      <p:sp>
        <p:nvSpPr>
          <p:cNvPr id="5" name="Text Placeholder 4">
            <a:extLst>
              <a:ext uri="{FF2B5EF4-FFF2-40B4-BE49-F238E27FC236}">
                <a16:creationId xmlns:a16="http://schemas.microsoft.com/office/drawing/2014/main" id="{6AA9803C-055C-4999-BD7A-859C17331F52}"/>
              </a:ext>
            </a:extLst>
          </p:cNvPr>
          <p:cNvSpPr>
            <a:spLocks noGrp="1"/>
          </p:cNvSpPr>
          <p:nvPr>
            <p:ph type="body" sz="half" idx="2"/>
          </p:nvPr>
        </p:nvSpPr>
        <p:spPr/>
        <p:txBody>
          <a:bodyPr/>
          <a:lstStyle/>
          <a:p>
            <a:r>
              <a:rPr lang="en-AU"/>
              <a:t>Content adapted in part and with permission from the </a:t>
            </a:r>
            <a:r>
              <a:rPr lang="en-AU" err="1"/>
              <a:t>Coady</a:t>
            </a:r>
            <a:r>
              <a:rPr lang="en-AU"/>
              <a:t> International Institute, St Francis Xavier University. </a:t>
            </a:r>
          </a:p>
        </p:txBody>
      </p:sp>
    </p:spTree>
    <p:extLst>
      <p:ext uri="{BB962C8B-B14F-4D97-AF65-F5344CB8AC3E}">
        <p14:creationId xmlns:p14="http://schemas.microsoft.com/office/powerpoint/2010/main" val="2787850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994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8C4E50-D9F3-456D-A715-2FF6B11FC952}"/>
              </a:ext>
            </a:extLst>
          </p:cNvPr>
          <p:cNvSpPr>
            <a:spLocks noGrp="1"/>
          </p:cNvSpPr>
          <p:nvPr>
            <p:ph type="body" sz="half" idx="4294967295"/>
          </p:nvPr>
        </p:nvSpPr>
        <p:spPr>
          <a:xfrm>
            <a:off x="588074" y="917836"/>
            <a:ext cx="11012201" cy="4540608"/>
          </a:xfrm>
          <a:prstGeom prst="rect">
            <a:avLst/>
          </a:prstGeom>
        </p:spPr>
        <p:txBody>
          <a:bodyPr lIns="91437" tIns="45719" rIns="91437" bIns="45719" anchor="ctr"/>
          <a:lstStyle/>
          <a:p>
            <a:pPr algn="ctr">
              <a:tabLst>
                <a:tab pos="3227223" algn="l"/>
              </a:tabLst>
            </a:pPr>
            <a:r>
              <a:rPr lang="en-AU" sz="2800" b="1">
                <a:solidFill>
                  <a:srgbClr val="0C244C"/>
                </a:solidFill>
                <a:latin typeface="Arial"/>
                <a:ea typeface="Roboto Light"/>
                <a:cs typeface="Arial"/>
              </a:rPr>
              <a:t>First Nations people are advised that this resource and external links may contain images, voices and names of people who have died. </a:t>
            </a:r>
            <a:r>
              <a:rPr lang="en-US" sz="2800">
                <a:solidFill>
                  <a:srgbClr val="0C244C"/>
                </a:solidFill>
                <a:latin typeface="Arial"/>
                <a:ea typeface="Roboto Light"/>
                <a:cs typeface="Arial"/>
              </a:rPr>
              <a:t> </a:t>
            </a:r>
            <a:endParaRPr lang="en-AU" sz="2800">
              <a:solidFill>
                <a:srgbClr val="0C244C"/>
              </a:solidFill>
            </a:endParaRPr>
          </a:p>
        </p:txBody>
      </p:sp>
    </p:spTree>
    <p:extLst>
      <p:ext uri="{BB962C8B-B14F-4D97-AF65-F5344CB8AC3E}">
        <p14:creationId xmlns:p14="http://schemas.microsoft.com/office/powerpoint/2010/main" val="4159516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C4CD64-8A55-41AA-817D-D7524CD76667}"/>
              </a:ext>
            </a:extLst>
          </p:cNvPr>
          <p:cNvSpPr>
            <a:spLocks noGrp="1"/>
          </p:cNvSpPr>
          <p:nvPr>
            <p:ph type="title"/>
          </p:nvPr>
        </p:nvSpPr>
        <p:spPr>
          <a:xfrm>
            <a:off x="522564" y="262853"/>
            <a:ext cx="7821336" cy="1202690"/>
          </a:xfrm>
        </p:spPr>
        <p:txBody>
          <a:bodyPr/>
          <a:lstStyle/>
          <a:p>
            <a:r>
              <a:rPr lang="en-AU" sz="3600"/>
              <a:t>Strengths-based Approach to Community Development </a:t>
            </a:r>
          </a:p>
        </p:txBody>
      </p:sp>
      <p:pic>
        <p:nvPicPr>
          <p:cNvPr id="7" name="Picture Placeholder 6" descr="Four women sit in a group, one holding a savings and loan record book in her hand.">
            <a:extLst>
              <a:ext uri="{FF2B5EF4-FFF2-40B4-BE49-F238E27FC236}">
                <a16:creationId xmlns:a16="http://schemas.microsoft.com/office/drawing/2014/main" id="{285A76D7-65AA-47DB-A6B4-A97A4423A13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2035969"/>
            <a:ext cx="12192000" cy="4822031"/>
          </a:xfrm>
        </p:spPr>
      </p:pic>
      <p:sp>
        <p:nvSpPr>
          <p:cNvPr id="5" name="Text Placeholder 4">
            <a:extLst>
              <a:ext uri="{FF2B5EF4-FFF2-40B4-BE49-F238E27FC236}">
                <a16:creationId xmlns:a16="http://schemas.microsoft.com/office/drawing/2014/main" id="{9AB1FE76-A7B9-4A43-8B64-1270A02B17EA}"/>
              </a:ext>
            </a:extLst>
          </p:cNvPr>
          <p:cNvSpPr>
            <a:spLocks noGrp="1"/>
          </p:cNvSpPr>
          <p:nvPr>
            <p:ph type="body" sz="quarter" idx="11"/>
          </p:nvPr>
        </p:nvSpPr>
        <p:spPr>
          <a:xfrm>
            <a:off x="513996" y="1465543"/>
            <a:ext cx="7686972" cy="399604"/>
          </a:xfrm>
        </p:spPr>
        <p:txBody>
          <a:bodyPr/>
          <a:lstStyle/>
          <a:p>
            <a:r>
              <a:rPr lang="en-AU" sz="2400"/>
              <a:t>Secondary School Resource</a:t>
            </a:r>
          </a:p>
        </p:txBody>
      </p:sp>
    </p:spTree>
    <p:extLst>
      <p:ext uri="{BB962C8B-B14F-4D97-AF65-F5344CB8AC3E}">
        <p14:creationId xmlns:p14="http://schemas.microsoft.com/office/powerpoint/2010/main" val="83942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912A21F5-E67D-BA79-1D81-9CCF92DBD9D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12196851" cy="6223000"/>
          </a:xfrm>
          <a:prstGeom prst="rect">
            <a:avLst/>
          </a:prstGeom>
        </p:spPr>
      </p:pic>
      <p:pic>
        <p:nvPicPr>
          <p:cNvPr id="6" name="Graphic 5" descr="Play with solid fill">
            <a:hlinkClick r:id="rId3"/>
            <a:extLst>
              <a:ext uri="{FF2B5EF4-FFF2-40B4-BE49-F238E27FC236}">
                <a16:creationId xmlns:a16="http://schemas.microsoft.com/office/drawing/2014/main" id="{3AA4177A-E680-B219-B46F-45A7CA3424A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38800" y="2971800"/>
            <a:ext cx="914400" cy="914400"/>
          </a:xfrm>
          <a:prstGeom prst="rect">
            <a:avLst/>
          </a:prstGeom>
        </p:spPr>
      </p:pic>
    </p:spTree>
    <p:extLst>
      <p:ext uri="{BB962C8B-B14F-4D97-AF65-F5344CB8AC3E}">
        <p14:creationId xmlns:p14="http://schemas.microsoft.com/office/powerpoint/2010/main" val="3734759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CC5AB7-B898-45A9-9499-8CF79062BF28}"/>
              </a:ext>
            </a:extLst>
          </p:cNvPr>
          <p:cNvSpPr>
            <a:spLocks noGrp="1"/>
          </p:cNvSpPr>
          <p:nvPr>
            <p:ph type="body" sz="half" idx="2"/>
          </p:nvPr>
        </p:nvSpPr>
        <p:spPr>
          <a:xfrm>
            <a:off x="584849" y="1406426"/>
            <a:ext cx="6616052" cy="4540746"/>
          </a:xfrm>
        </p:spPr>
        <p:txBody>
          <a:bodyPr>
            <a:normAutofit/>
          </a:bodyPr>
          <a:lstStyle/>
          <a:p>
            <a:pPr>
              <a:spcAft>
                <a:spcPts val="1200"/>
              </a:spcAft>
            </a:pPr>
            <a:r>
              <a:rPr lang="en-AU"/>
              <a:t>We each have talents and abilities that God has blessed us with. When we identify these and combine them with everybody else's gifts and strengths, we realise that together we can achieve far more than when everybody works alone. </a:t>
            </a:r>
          </a:p>
          <a:p>
            <a:pPr>
              <a:spcAft>
                <a:spcPts val="1200"/>
              </a:spcAft>
            </a:pPr>
            <a:r>
              <a:rPr lang="en-AU"/>
              <a:t>We call this a Strengths-based Approach.</a:t>
            </a:r>
          </a:p>
          <a:p>
            <a:pPr>
              <a:spcAft>
                <a:spcPts val="1200"/>
              </a:spcAft>
            </a:pPr>
            <a:r>
              <a:rPr lang="en-AU"/>
              <a:t>This is the same in your parish as it is in the communities that Caritas Australia works with all around the world! </a:t>
            </a:r>
          </a:p>
        </p:txBody>
      </p:sp>
      <p:sp>
        <p:nvSpPr>
          <p:cNvPr id="5" name="Title 4">
            <a:extLst>
              <a:ext uri="{FF2B5EF4-FFF2-40B4-BE49-F238E27FC236}">
                <a16:creationId xmlns:a16="http://schemas.microsoft.com/office/drawing/2014/main" id="{3F5DC7C7-ED3C-4309-BBC9-E255AF01FB58}"/>
              </a:ext>
            </a:extLst>
          </p:cNvPr>
          <p:cNvSpPr>
            <a:spLocks noGrp="1"/>
          </p:cNvSpPr>
          <p:nvPr>
            <p:ph type="title"/>
          </p:nvPr>
        </p:nvSpPr>
        <p:spPr>
          <a:xfrm>
            <a:off x="584849" y="182207"/>
            <a:ext cx="10296777" cy="728621"/>
          </a:xfrm>
        </p:spPr>
        <p:txBody>
          <a:bodyPr>
            <a:normAutofit/>
          </a:bodyPr>
          <a:lstStyle/>
          <a:p>
            <a:r>
              <a:rPr lang="en-AU"/>
              <a:t>Human Dignity</a:t>
            </a:r>
          </a:p>
        </p:txBody>
      </p:sp>
      <p:pic>
        <p:nvPicPr>
          <p:cNvPr id="4" name="Picture 3" descr="Mother and daughter sitting on a blanket outside as the mother teacher's the daughter how to weave the leaves to use Indigenous artwork. ">
            <a:extLst>
              <a:ext uri="{FF2B5EF4-FFF2-40B4-BE49-F238E27FC236}">
                <a16:creationId xmlns:a16="http://schemas.microsoft.com/office/drawing/2014/main" id="{9579CC31-C9F7-FCEF-29F9-2C77F99285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43800" y="1447800"/>
            <a:ext cx="4286250" cy="3914166"/>
          </a:xfrm>
          <a:prstGeom prst="rect">
            <a:avLst/>
          </a:prstGeom>
          <a:noFill/>
        </p:spPr>
      </p:pic>
      <p:sp>
        <p:nvSpPr>
          <p:cNvPr id="7" name="Text Placeholder 4">
            <a:extLst>
              <a:ext uri="{FF2B5EF4-FFF2-40B4-BE49-F238E27FC236}">
                <a16:creationId xmlns:a16="http://schemas.microsoft.com/office/drawing/2014/main" id="{6F7F2162-459E-48B9-7020-EB1AF02E03CA}"/>
              </a:ext>
            </a:extLst>
          </p:cNvPr>
          <p:cNvSpPr>
            <a:spLocks noGrp="1"/>
          </p:cNvSpPr>
          <p:nvPr>
            <p:ph type="body" sz="quarter" idx="11"/>
          </p:nvPr>
        </p:nvSpPr>
        <p:spPr>
          <a:xfrm>
            <a:off x="7543799" y="5361966"/>
            <a:ext cx="4509656" cy="841791"/>
          </a:xfrm>
        </p:spPr>
        <p:txBody>
          <a:bodyPr/>
          <a:lstStyle/>
          <a:p>
            <a:r>
              <a:rPr lang="en-AU" sz="1200">
                <a:effectLst/>
                <a:latin typeface="+mj-lt"/>
                <a:ea typeface="Calibri" panose="020F0502020204030204" pitchFamily="34" charset="0"/>
                <a:cs typeface="Times New Roman" panose="02020603050405020304" pitchFamily="18" charset="0"/>
              </a:rPr>
              <a:t>Janice (right) shows her daughter Tiffany how to prepare pandanus leaves collected from a forest near </a:t>
            </a:r>
            <a:r>
              <a:rPr lang="en-AU" sz="1200" err="1">
                <a:effectLst/>
                <a:latin typeface="+mj-lt"/>
                <a:ea typeface="Calibri" panose="020F0502020204030204" pitchFamily="34" charset="0"/>
                <a:cs typeface="Times New Roman" panose="02020603050405020304" pitchFamily="18" charset="0"/>
              </a:rPr>
              <a:t>Djilpin</a:t>
            </a:r>
            <a:r>
              <a:rPr lang="en-AU" sz="1200">
                <a:effectLst/>
                <a:latin typeface="+mj-lt"/>
                <a:ea typeface="Calibri" panose="020F0502020204030204" pitchFamily="34" charset="0"/>
                <a:cs typeface="Times New Roman" panose="02020603050405020304" pitchFamily="18" charset="0"/>
              </a:rPr>
              <a:t> Arts, Northern Territory, Australia. Photo: Richard Wainwright/ Caritas Australia</a:t>
            </a:r>
            <a:endParaRPr lang="en-US" sz="1200">
              <a:latin typeface="+mj-lt"/>
            </a:endParaRPr>
          </a:p>
        </p:txBody>
      </p:sp>
    </p:spTree>
    <p:extLst>
      <p:ext uri="{BB962C8B-B14F-4D97-AF65-F5344CB8AC3E}">
        <p14:creationId xmlns:p14="http://schemas.microsoft.com/office/powerpoint/2010/main" val="205258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19E576-A7C0-4B84-B167-482263D6B28B}"/>
              </a:ext>
            </a:extLst>
          </p:cNvPr>
          <p:cNvSpPr>
            <a:spLocks noGrp="1"/>
          </p:cNvSpPr>
          <p:nvPr>
            <p:ph type="body" sz="half" idx="2"/>
          </p:nvPr>
        </p:nvSpPr>
        <p:spPr>
          <a:xfrm>
            <a:off x="529936" y="1193800"/>
            <a:ext cx="6670965" cy="4766766"/>
          </a:xfrm>
        </p:spPr>
        <p:txBody>
          <a:bodyPr/>
          <a:lstStyle/>
          <a:p>
            <a:r>
              <a:rPr lang="en-AU"/>
              <a:t>When we see images of communities who are living in poverty we can focus on what they don’t have.  </a:t>
            </a:r>
          </a:p>
          <a:p>
            <a:r>
              <a:rPr lang="en-AU" altLang="en-US" sz="2400"/>
              <a:t>Caritas Australia works in regions of the world where people are marginalised and vulnerable to experiencing poverty and injustice. Despite the many challenges people face, we believe in every individual’s inherent and God-given dignity and worth, and that each individual has unique gifts and talents. </a:t>
            </a:r>
          </a:p>
          <a:p>
            <a:r>
              <a:rPr lang="en-AU"/>
              <a:t>Nobody has nothing. </a:t>
            </a:r>
          </a:p>
        </p:txBody>
      </p:sp>
      <p:sp>
        <p:nvSpPr>
          <p:cNvPr id="5" name="Title 4">
            <a:extLst>
              <a:ext uri="{FF2B5EF4-FFF2-40B4-BE49-F238E27FC236}">
                <a16:creationId xmlns:a16="http://schemas.microsoft.com/office/drawing/2014/main" id="{A50671A8-428A-4E4D-B67B-ED824DA9D4F6}"/>
              </a:ext>
            </a:extLst>
          </p:cNvPr>
          <p:cNvSpPr>
            <a:spLocks noGrp="1"/>
          </p:cNvSpPr>
          <p:nvPr>
            <p:ph type="title"/>
          </p:nvPr>
        </p:nvSpPr>
        <p:spPr>
          <a:xfrm>
            <a:off x="529936" y="169655"/>
            <a:ext cx="10033541" cy="728621"/>
          </a:xfrm>
        </p:spPr>
        <p:txBody>
          <a:bodyPr/>
          <a:lstStyle/>
          <a:p>
            <a:r>
              <a:rPr lang="en-AU"/>
              <a:t>Nobody has nothing</a:t>
            </a:r>
          </a:p>
        </p:txBody>
      </p:sp>
      <p:sp>
        <p:nvSpPr>
          <p:cNvPr id="8" name="Text Placeholder 7">
            <a:extLst>
              <a:ext uri="{FF2B5EF4-FFF2-40B4-BE49-F238E27FC236}">
                <a16:creationId xmlns:a16="http://schemas.microsoft.com/office/drawing/2014/main" id="{2111F6D6-0FFF-42F5-A69E-3A73BC0A9E08}"/>
              </a:ext>
            </a:extLst>
          </p:cNvPr>
          <p:cNvSpPr>
            <a:spLocks noGrp="1"/>
          </p:cNvSpPr>
          <p:nvPr>
            <p:ph type="body" sz="quarter" idx="11"/>
          </p:nvPr>
        </p:nvSpPr>
        <p:spPr>
          <a:xfrm>
            <a:off x="7543800" y="5458861"/>
            <a:ext cx="4286250" cy="501706"/>
          </a:xfrm>
        </p:spPr>
        <p:txBody>
          <a:bodyPr/>
          <a:lstStyle/>
          <a:p>
            <a:r>
              <a:rPr lang="en-AU" sz="1200" err="1"/>
              <a:t>Leaia</a:t>
            </a:r>
            <a:r>
              <a:rPr lang="en-AU" sz="1200"/>
              <a:t> and her children walk to collect water in Samoa. Photo: Laura Womersley/Caritas Australia</a:t>
            </a:r>
          </a:p>
        </p:txBody>
      </p:sp>
      <p:pic>
        <p:nvPicPr>
          <p:cNvPr id="11" name="Picture Placeholder 10" descr="5 people ranging in age from 8 years to adults carrying large containers full of water.">
            <a:extLst>
              <a:ext uri="{FF2B5EF4-FFF2-40B4-BE49-F238E27FC236}">
                <a16:creationId xmlns:a16="http://schemas.microsoft.com/office/drawing/2014/main" id="{7BCB6C2A-BCC1-4E00-BF04-DEC125F82DB5}"/>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7543800" y="1193800"/>
            <a:ext cx="4286250" cy="4265060"/>
          </a:xfrm>
        </p:spPr>
      </p:pic>
    </p:spTree>
    <p:extLst>
      <p:ext uri="{BB962C8B-B14F-4D97-AF65-F5344CB8AC3E}">
        <p14:creationId xmlns:p14="http://schemas.microsoft.com/office/powerpoint/2010/main" val="2123597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F05B17-7341-58F8-108F-3476B8F89106}"/>
              </a:ext>
            </a:extLst>
          </p:cNvPr>
          <p:cNvSpPr>
            <a:spLocks noGrp="1"/>
          </p:cNvSpPr>
          <p:nvPr>
            <p:ph type="body" sz="half" idx="2"/>
          </p:nvPr>
        </p:nvSpPr>
        <p:spPr>
          <a:xfrm>
            <a:off x="573128" y="1257300"/>
            <a:ext cx="6616052" cy="4562971"/>
          </a:xfrm>
        </p:spPr>
        <p:txBody>
          <a:bodyPr/>
          <a:lstStyle/>
          <a:p>
            <a:r>
              <a:rPr lang="en-US"/>
              <a:t>Everyone in the community are agents of change, regardless of who you are or how old you are, everyone has something to contribute. Everyone is considered equal, precious, and valuable. </a:t>
            </a:r>
            <a:endParaRPr lang="en-AU" altLang="en-US"/>
          </a:p>
          <a:p>
            <a:r>
              <a:rPr lang="en-AU" altLang="en-US"/>
              <a:t>The strengths-based approach honours and upholds this dignity and empowers all people to be architects of their own development. </a:t>
            </a:r>
          </a:p>
        </p:txBody>
      </p:sp>
      <p:sp>
        <p:nvSpPr>
          <p:cNvPr id="3" name="Title 2">
            <a:extLst>
              <a:ext uri="{FF2B5EF4-FFF2-40B4-BE49-F238E27FC236}">
                <a16:creationId xmlns:a16="http://schemas.microsoft.com/office/drawing/2014/main" id="{9FBFE5CF-2BDB-53CC-BF33-4B002DDA7457}"/>
              </a:ext>
            </a:extLst>
          </p:cNvPr>
          <p:cNvSpPr>
            <a:spLocks noGrp="1"/>
          </p:cNvSpPr>
          <p:nvPr>
            <p:ph type="title"/>
          </p:nvPr>
        </p:nvSpPr>
        <p:spPr>
          <a:xfrm>
            <a:off x="573128" y="181541"/>
            <a:ext cx="10296777" cy="728621"/>
          </a:xfrm>
        </p:spPr>
        <p:txBody>
          <a:bodyPr/>
          <a:lstStyle/>
          <a:p>
            <a:r>
              <a:rPr lang="en-US"/>
              <a:t>Nobody has nothing</a:t>
            </a:r>
            <a:endParaRPr lang="en-AU"/>
          </a:p>
        </p:txBody>
      </p:sp>
      <p:pic>
        <p:nvPicPr>
          <p:cNvPr id="7" name="Picture Placeholder 6" descr="A group of people standing in front of a door&#10;&#10;Description automatically generated">
            <a:extLst>
              <a:ext uri="{FF2B5EF4-FFF2-40B4-BE49-F238E27FC236}">
                <a16:creationId xmlns:a16="http://schemas.microsoft.com/office/drawing/2014/main" id="{13FCB471-9752-4A74-462F-602DDE1930F9}"/>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313"/>
          <a:stretch/>
        </p:blipFill>
        <p:spPr>
          <a:xfrm>
            <a:off x="7543800" y="1279525"/>
            <a:ext cx="4286250" cy="4041775"/>
          </a:xfrm>
        </p:spPr>
      </p:pic>
      <p:sp>
        <p:nvSpPr>
          <p:cNvPr id="5" name="Text Placeholder 4">
            <a:extLst>
              <a:ext uri="{FF2B5EF4-FFF2-40B4-BE49-F238E27FC236}">
                <a16:creationId xmlns:a16="http://schemas.microsoft.com/office/drawing/2014/main" id="{B9E6E0BC-E24E-16A4-B001-4E44A7ACD052}"/>
              </a:ext>
            </a:extLst>
          </p:cNvPr>
          <p:cNvSpPr>
            <a:spLocks noGrp="1"/>
          </p:cNvSpPr>
          <p:nvPr>
            <p:ph type="body" sz="quarter" idx="11"/>
          </p:nvPr>
        </p:nvSpPr>
        <p:spPr>
          <a:xfrm>
            <a:off x="7543800" y="5321300"/>
            <a:ext cx="4286250" cy="690038"/>
          </a:xfrm>
        </p:spPr>
        <p:txBody>
          <a:bodyPr/>
          <a:lstStyle/>
          <a:p>
            <a:r>
              <a:rPr lang="en-US" sz="1200"/>
              <a:t>A family in Vietnam participated in a Caritas Australia-supported program to obtain assistance for their children with a vision impairment. Photo: Phan Tam Lan</a:t>
            </a:r>
            <a:endParaRPr lang="en-AU" sz="1200"/>
          </a:p>
        </p:txBody>
      </p:sp>
    </p:spTree>
    <p:extLst>
      <p:ext uri="{BB962C8B-B14F-4D97-AF65-F5344CB8AC3E}">
        <p14:creationId xmlns:p14="http://schemas.microsoft.com/office/powerpoint/2010/main" val="3046116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360F71-A243-41B0-BC31-8BEBC478A777}"/>
              </a:ext>
            </a:extLst>
          </p:cNvPr>
          <p:cNvSpPr>
            <a:spLocks noGrp="1"/>
          </p:cNvSpPr>
          <p:nvPr>
            <p:ph type="body" sz="half" idx="2"/>
          </p:nvPr>
        </p:nvSpPr>
        <p:spPr>
          <a:xfrm>
            <a:off x="584849" y="1257300"/>
            <a:ext cx="6616052" cy="4689872"/>
          </a:xfrm>
        </p:spPr>
        <p:txBody>
          <a:bodyPr/>
          <a:lstStyle/>
          <a:p>
            <a:r>
              <a:rPr lang="en-US"/>
              <a:t>Development programs are activities that support families and communities to have what they need. They can include increasing food supplies, accessing clean water, education and training, health programs and how to increase income etc. </a:t>
            </a:r>
          </a:p>
          <a:p>
            <a:r>
              <a:rPr lang="en-US"/>
              <a:t>Traditionally, international development programs have focused on the needs and problems that communities face. </a:t>
            </a:r>
          </a:p>
          <a:p>
            <a:endParaRPr lang="en-US"/>
          </a:p>
        </p:txBody>
      </p:sp>
      <p:sp>
        <p:nvSpPr>
          <p:cNvPr id="5" name="Text Placeholder 4">
            <a:extLst>
              <a:ext uri="{FF2B5EF4-FFF2-40B4-BE49-F238E27FC236}">
                <a16:creationId xmlns:a16="http://schemas.microsoft.com/office/drawing/2014/main" id="{05E7C526-70F2-4420-A649-768C7D5E208D}"/>
              </a:ext>
            </a:extLst>
          </p:cNvPr>
          <p:cNvSpPr>
            <a:spLocks noGrp="1"/>
          </p:cNvSpPr>
          <p:nvPr>
            <p:ph type="body" sz="quarter" idx="11"/>
          </p:nvPr>
        </p:nvSpPr>
        <p:spPr>
          <a:xfrm>
            <a:off x="7543800" y="5361966"/>
            <a:ext cx="4286250" cy="523849"/>
          </a:xfrm>
        </p:spPr>
        <p:txBody>
          <a:bodyPr/>
          <a:lstStyle/>
          <a:p>
            <a:r>
              <a:rPr lang="en-US" sz="1200" err="1"/>
              <a:t>Ronita</a:t>
            </a:r>
            <a:r>
              <a:rPr lang="en-US" sz="1200"/>
              <a:t> (22), in her school uniform, walks down a local street in Quezon City, Philippines, on her way to school. Photo: Richard Wainwright/ Caritas Australia</a:t>
            </a:r>
            <a:r>
              <a:rPr lang="en-AU" sz="1200"/>
              <a:t> </a:t>
            </a:r>
          </a:p>
        </p:txBody>
      </p:sp>
      <p:pic>
        <p:nvPicPr>
          <p:cNvPr id="8" name="Picture Placeholder 7" descr="A young woman in school uniform walks down a local street holding books and smiling.">
            <a:extLst>
              <a:ext uri="{FF2B5EF4-FFF2-40B4-BE49-F238E27FC236}">
                <a16:creationId xmlns:a16="http://schemas.microsoft.com/office/drawing/2014/main" id="{5C97BE65-87CF-4DA5-9E72-2B47A2F66A1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b="-259"/>
          <a:stretch/>
        </p:blipFill>
        <p:spPr>
          <a:xfrm>
            <a:off x="7543800" y="1447800"/>
            <a:ext cx="4286250" cy="3914166"/>
          </a:xfrm>
        </p:spPr>
      </p:pic>
      <p:sp>
        <p:nvSpPr>
          <p:cNvPr id="9" name="Title 3">
            <a:extLst>
              <a:ext uri="{FF2B5EF4-FFF2-40B4-BE49-F238E27FC236}">
                <a16:creationId xmlns:a16="http://schemas.microsoft.com/office/drawing/2014/main" id="{018C4996-8E62-411D-9E8E-2F6FFA2B0490}"/>
              </a:ext>
            </a:extLst>
          </p:cNvPr>
          <p:cNvSpPr>
            <a:spLocks noGrp="1"/>
          </p:cNvSpPr>
          <p:nvPr>
            <p:ph type="title"/>
          </p:nvPr>
        </p:nvSpPr>
        <p:spPr>
          <a:xfrm>
            <a:off x="584849" y="182207"/>
            <a:ext cx="10296777" cy="728621"/>
          </a:xfrm>
        </p:spPr>
        <p:txBody>
          <a:bodyPr/>
          <a:lstStyle/>
          <a:p>
            <a:r>
              <a:rPr lang="en-AU"/>
              <a:t>Needs vs Strengths</a:t>
            </a:r>
          </a:p>
        </p:txBody>
      </p:sp>
    </p:spTree>
    <p:extLst>
      <p:ext uri="{BB962C8B-B14F-4D97-AF65-F5344CB8AC3E}">
        <p14:creationId xmlns:p14="http://schemas.microsoft.com/office/powerpoint/2010/main" val="190308656"/>
      </p:ext>
    </p:extLst>
  </p:cSld>
  <p:clrMapOvr>
    <a:masterClrMapping/>
  </p:clrMapOvr>
</p:sld>
</file>

<file path=ppt/theme/theme1.xml><?xml version="1.0" encoding="utf-8"?>
<a:theme xmlns:a="http://schemas.openxmlformats.org/drawingml/2006/main" name="Maroon">
  <a:themeElements>
    <a:clrScheme name="Caritas Education Colours">
      <a:dk1>
        <a:srgbClr val="05243F"/>
      </a:dk1>
      <a:lt1>
        <a:srgbClr val="FFFFFF"/>
      </a:lt1>
      <a:dk2>
        <a:srgbClr val="414042"/>
      </a:dk2>
      <a:lt2>
        <a:srgbClr val="FFFFFF"/>
      </a:lt2>
      <a:accent1>
        <a:srgbClr val="762000"/>
      </a:accent1>
      <a:accent2>
        <a:srgbClr val="E5DBCB"/>
      </a:accent2>
      <a:accent3>
        <a:srgbClr val="D86075"/>
      </a:accent3>
      <a:accent4>
        <a:srgbClr val="DF918A"/>
      </a:accent4>
      <a:accent5>
        <a:srgbClr val="63B1A4"/>
      </a:accent5>
      <a:accent6>
        <a:srgbClr val="C3DDD7"/>
      </a:accent6>
      <a:hlink>
        <a:srgbClr val="00B0F0"/>
      </a:hlink>
      <a:folHlink>
        <a:srgbClr val="63B1A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ritas Australia presentation_March 2024" id="{3724C812-9482-4777-9955-83A28E444581}" vid="{8E8300B7-98B1-49E3-B959-EDA671D89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ocument_x0020_Status xmlns="a74f41e8-2c9a-4a9a-8a86-1b2eca9cb15f" xsi:nil="true"/>
    <Calendar_x0020_Year xmlns="a74f41e8-2c9a-4a9a-8a86-1b2eca9cb15f">2018</Calendar_x0020_Year>
    <Term xmlns="d0426e0c-4a75-4487-8a8c-05f70a1c3a62" xsi:nil="true"/>
    <ResourcesType xmlns="d0426e0c-4a75-4487-8a8c-05f70a1c3a62" xsi:nil="true"/>
    <ResourceAudience xmlns="d0426e0c-4a75-4487-8a8c-05f70a1c3a62" xsi:nil="true"/>
    <Cross_x002d_Curriculum_x0020_Priorities xmlns="d0426e0c-4a75-4487-8a8c-05f70a1c3a62" xsi:nil="true"/>
    <bc52f877b74e4892aa9edc07f5db4423 xmlns="d0426e0c-4a75-4487-8a8c-05f70a1c3a62">
      <Terms xmlns="http://schemas.microsoft.com/office/infopath/2007/PartnerControls"/>
    </bc52f877b74e4892aa9edc07f5db4423>
    <TaxCatchAll xmlns="a74f41e8-2c9a-4a9a-8a86-1b2eca9cb15f" xsi:nil="true"/>
    <ResourceTopic xmlns="d0426e0c-4a75-4487-8a8c-05f70a1c3a62" xsi:nil="true"/>
    <Curriculum xmlns="d0426e0c-4a75-4487-8a8c-05f70a1c3a62" xsi:nil="true"/>
    <lcf76f155ced4ddcb4097134ff3c332f xmlns="d0426e0c-4a75-4487-8a8c-05f70a1c3a62">
      <Terms xmlns="http://schemas.microsoft.com/office/infopath/2007/PartnerControls"/>
    </lcf76f155ced4ddcb4097134ff3c332f>
    <TaxKeywordTaxHTField xmlns="a74f41e8-2c9a-4a9a-8a86-1b2eca9cb15f">
      <Terms xmlns="http://schemas.microsoft.com/office/infopath/2007/PartnerControls"/>
    </TaxKeywordTaxHTField>
    <_ResourceType xmlns="http://schemas.microsoft.com/sharepoint/v3/fields" xsi:nil="true"/>
    <General_x0020_Capabilities xmlns="d0426e0c-4a75-4487-8a8c-05f70a1c3a6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5B4263F7BA4B4FB1DEE6AB7F3265F0" ma:contentTypeVersion="39" ma:contentTypeDescription="Create a new document." ma:contentTypeScope="" ma:versionID="9dd2aa3506707fee0b0fdff51dd23b3b">
  <xsd:schema xmlns:xsd="http://www.w3.org/2001/XMLSchema" xmlns:xs="http://www.w3.org/2001/XMLSchema" xmlns:p="http://schemas.microsoft.com/office/2006/metadata/properties" xmlns:ns2="a74f41e8-2c9a-4a9a-8a86-1b2eca9cb15f" xmlns:ns3="http://schemas.microsoft.com/sharepoint/v3/fields" xmlns:ns4="d0426e0c-4a75-4487-8a8c-05f70a1c3a62" targetNamespace="http://schemas.microsoft.com/office/2006/metadata/properties" ma:root="true" ma:fieldsID="41acfa0cfe686720ac037204149f2cc8" ns2:_="" ns3:_="" ns4:_="">
    <xsd:import namespace="a74f41e8-2c9a-4a9a-8a86-1b2eca9cb15f"/>
    <xsd:import namespace="http://schemas.microsoft.com/sharepoint/v3/fields"/>
    <xsd:import namespace="d0426e0c-4a75-4487-8a8c-05f70a1c3a62"/>
    <xsd:element name="properties">
      <xsd:complexType>
        <xsd:sequence>
          <xsd:element name="documentManagement">
            <xsd:complexType>
              <xsd:all>
                <xsd:element ref="ns2:Calendar_x0020_Year" minOccurs="0"/>
                <xsd:element ref="ns2:Document_x0020_Status" minOccurs="0"/>
                <xsd:element ref="ns3:_ResourceType" minOccurs="0"/>
                <xsd:element ref="ns4:bc52f877b74e4892aa9edc07f5db4423" minOccurs="0"/>
                <xsd:element ref="ns2:TaxCatchAll" minOccurs="0"/>
                <xsd:element ref="ns4:MediaServiceMetadata" minOccurs="0"/>
                <xsd:element ref="ns4:MediaServiceFastMetadata" minOccurs="0"/>
                <xsd:element ref="ns4:MediaServiceDateTaken" minOccurs="0"/>
                <xsd:element ref="ns4:MediaLengthInSeconds" minOccurs="0"/>
                <xsd:element ref="ns4:lcf76f155ced4ddcb4097134ff3c332f" minOccurs="0"/>
                <xsd:element ref="ns4:MediaServiceGenerationTime" minOccurs="0"/>
                <xsd:element ref="ns4:MediaServiceEventHashCode" minOccurs="0"/>
                <xsd:element ref="ns4:MediaServiceOCR" minOccurs="0"/>
                <xsd:element ref="ns2:TaxKeywordTaxHTField" minOccurs="0"/>
                <xsd:element ref="ns4:Cross_x002d_Curriculum_x0020_Priorities" minOccurs="0"/>
                <xsd:element ref="ns4:General_x0020_Capabilities" minOccurs="0"/>
                <xsd:element ref="ns2:SharedWithUsers" minOccurs="0"/>
                <xsd:element ref="ns2:SharedWithDetails" minOccurs="0"/>
                <xsd:element ref="ns4:ResourcesType" minOccurs="0"/>
                <xsd:element ref="ns4:ResourceAudience" minOccurs="0"/>
                <xsd:element ref="ns4:ResourceTopic" minOccurs="0"/>
                <xsd:element ref="ns4:Curriculum" minOccurs="0"/>
                <xsd:element ref="ns4:Term" minOccurs="0"/>
                <xsd:element ref="ns4:MediaServiceObjectDetectorVersions" minOccurs="0"/>
                <xsd:element ref="ns4:MediaServiceLocation"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Calendar_x0020_Year" ma:index="8" nillable="true" ma:displayName="Calendar Year" ma:list="{efc841cf-c008-4849-acd6-eb31f33685a0}" ma:internalName="Calendar_x0020_Year" ma:showField="CalendarYear" ma:web="a74f41e8-2c9a-4a9a-8a86-1b2eca9cb15f">
      <xsd:simpleType>
        <xsd:restriction base="dms:Lookup"/>
      </xsd:simpleType>
    </xsd:element>
    <xsd:element name="Document_x0020_Status" ma:index="9" nillable="true" ma:displayName="Document Status" ma:list="{c6e27091-794f-4218-8873-7e1e6bc71942}" ma:internalName="Document_x0020_Status" ma:showField="Documentstatus" ma:web="a74f41e8-2c9a-4a9a-8a86-1b2eca9cb15f">
      <xsd:simpleType>
        <xsd:restriction base="dms:Lookup"/>
      </xsd:simpleType>
    </xsd:element>
    <xsd:element name="TaxCatchAll" ma:index="1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sourceType" ma:index="10" nillable="true" ma:displayName="Resource Type" ma:description="A set of categories, functions, genres or aggregation levels" ma:internalName="_Resourc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26e0c-4a75-4487-8a8c-05f70a1c3a62" elementFormDefault="qualified">
    <xsd:import namespace="http://schemas.microsoft.com/office/2006/documentManagement/types"/>
    <xsd:import namespace="http://schemas.microsoft.com/office/infopath/2007/PartnerControls"/>
    <xsd:element name="bc52f877b74e4892aa9edc07f5db4423" ma:index="12" nillable="true" ma:taxonomy="true" ma:internalName="bc52f877b74e4892aa9edc07f5db4423" ma:taxonomyFieldName="Topic" ma:displayName="Topic" ma:default="" ma:fieldId="{bc52f877-b74e-4892-aa9e-dc07f5db4423}" ma:sspId="fba56b17-20de-4e09-aefb-c97c0efd6dbe" ma:termSetId="43fe0924-5d85-4bf5-8df1-467cebe12fdd"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Cross_x002d_Curriculum_x0020_Priorities" ma:index="25" nillable="true" ma:displayName="Cross-Curriculum Priorities" ma:format="Dropdown" ma:internalName="Cross_x002d_Curriculum_x0020_Priorities">
      <xsd:complexType>
        <xsd:complexContent>
          <xsd:extension base="dms:MultiChoice">
            <xsd:sequence>
              <xsd:element name="Value" maxOccurs="unbounded" minOccurs="0" nillable="true">
                <xsd:simpleType>
                  <xsd:restriction base="dms:Choice">
                    <xsd:enumeration value="Aboriginal and Torres Strait Islander Histories and Cultures"/>
                    <xsd:enumeration value="Asia and Australia's Engagement with Asia"/>
                    <xsd:enumeration value="Sustainability"/>
                  </xsd:restriction>
                </xsd:simpleType>
              </xsd:element>
            </xsd:sequence>
          </xsd:extension>
        </xsd:complexContent>
      </xsd:complexType>
    </xsd:element>
    <xsd:element name="General_x0020_Capabilities" ma:index="26" nillable="true" ma:displayName="General Capabilities" ma:format="Dropdown" ma:internalName="General_x0020_Capabilities">
      <xsd:complexType>
        <xsd:complexContent>
          <xsd:extension base="dms:MultiChoice">
            <xsd:sequence>
              <xsd:element name="Value" maxOccurs="unbounded" minOccurs="0" nillable="true">
                <xsd:simpleType>
                  <xsd:restriction base="dms:Choice">
                    <xsd:enumeration value="Literacy"/>
                    <xsd:enumeration value="Numeracy"/>
                    <xsd:enumeration value="Information and Communication Technology (ICT) Capability"/>
                    <xsd:enumeration value="Critical and Creative Thinking"/>
                    <xsd:enumeration value="Personal and Social Capability"/>
                    <xsd:enumeration value="Ethical Understanding"/>
                    <xsd:enumeration value="Intercultural Understanding"/>
                  </xsd:restriction>
                </xsd:simpleType>
              </xsd:element>
            </xsd:sequence>
          </xsd:extension>
        </xsd:complexContent>
      </xsd:complexType>
    </xsd:element>
    <xsd:element name="ResourcesType" ma:index="29" nillable="true" ma:displayName="Resources Type" ma:format="Dropdown" ma:internalName="ResourcesType">
      <xsd:complexType>
        <xsd:complexContent>
          <xsd:extension base="dms:MultiChoice">
            <xsd:sequence>
              <xsd:element name="Value" maxOccurs="unbounded" minOccurs="0" nillable="true">
                <xsd:simpleType>
                  <xsd:restriction base="dms:Choice">
                    <xsd:enumeration value="Assembly"/>
                    <xsd:enumeration value="Fact Sheet and Report"/>
                    <xsd:enumeration value="Film"/>
                    <xsd:enumeration value="Fundraising"/>
                    <xsd:enumeration value="Game"/>
                    <xsd:enumeration value="Guide"/>
                    <xsd:enumeration value="Image"/>
                    <xsd:enumeration value="Lesson and Unit"/>
                    <xsd:enumeration value="Poster"/>
                    <xsd:enumeration value="Prayer / Reflection"/>
                    <xsd:enumeration value="Quiz"/>
                    <xsd:enumeration value="Case Study"/>
                  </xsd:restriction>
                </xsd:simpleType>
              </xsd:element>
            </xsd:sequence>
          </xsd:extension>
        </xsd:complexContent>
      </xsd:complexType>
    </xsd:element>
    <xsd:element name="ResourceAudience" ma:index="30" nillable="true" ma:displayName="Resource Audience" ma:format="Dropdown" ma:internalName="ResourceAudience">
      <xsd:complexType>
        <xsd:complexContent>
          <xsd:extension base="dms:MultiChoice">
            <xsd:sequence>
              <xsd:element name="Value" maxOccurs="unbounded" minOccurs="0" nillable="true">
                <xsd:simpleType>
                  <xsd:restriction base="dms:Choice">
                    <xsd:enumeration value="Lower Primary F-2"/>
                    <xsd:enumeration value="Middle primary 3-4"/>
                    <xsd:enumeration value="Upper Primary 5-6"/>
                    <xsd:enumeration value="Upper Primary 3-6"/>
                    <xsd:enumeration value="Secondary"/>
                    <xsd:enumeration value="Youth"/>
                    <xsd:enumeration value="Parish"/>
                    <xsd:enumeration value="Teacher"/>
                    <xsd:enumeration value="Choice 9"/>
                  </xsd:restriction>
                </xsd:simpleType>
              </xsd:element>
            </xsd:sequence>
          </xsd:extension>
        </xsd:complexContent>
      </xsd:complexType>
    </xsd:element>
    <xsd:element name="ResourceTopic" ma:index="31" nillable="true" ma:displayName="Resource Topic" ma:format="Dropdown" ma:internalName="ResourceTopic">
      <xsd:complexType>
        <xsd:complexContent>
          <xsd:extension base="dms:MultiChoice">
            <xsd:sequence>
              <xsd:element name="Value" maxOccurs="unbounded" minOccurs="0" nillable="true">
                <xsd:simpleType>
                  <xsd:restriction base="dms:Choice">
                    <xsd:enumeration value="About Caritas"/>
                    <xsd:enumeration value="Advocacy and Campaigns"/>
                    <xsd:enumeration value="Catholic Identity"/>
                    <xsd:enumeration value="Catholic Social Teaching"/>
                    <xsd:enumeration value="Disability"/>
                    <xsd:enumeration value="Emergencies"/>
                    <xsd:enumeration value="Environment, Climate Justice, DRR"/>
                    <xsd:enumeration value="Food Security and Agriculture"/>
                    <xsd:enumeration value="Gender Equality / Women"/>
                    <xsd:enumeration value="Health"/>
                    <xsd:enumeration value="Human Trafficking, Modern Slavery and Fair Trade"/>
                    <xsd:enumeration value="Indigenous Peoples"/>
                    <xsd:enumeration value="Laudato Si'"/>
                    <xsd:enumeration value="Peace and Conflict"/>
                    <xsd:enumeration value="Poverty"/>
                    <xsd:enumeration value="Project Compassion"/>
                    <xsd:enumeration value="Refugees and Forced Migration"/>
                    <xsd:enumeration value="Sustainable Development Goals and Human Rights"/>
                    <xsd:enumeration value="Water and Sanitation"/>
                    <xsd:enumeration value="Religion"/>
                    <xsd:enumeration value="First Nations Australians"/>
                    <xsd:enumeration value="Choice 22"/>
                  </xsd:restriction>
                </xsd:simpleType>
              </xsd:element>
            </xsd:sequence>
          </xsd:extension>
        </xsd:complexContent>
      </xsd:complexType>
    </xsd:element>
    <xsd:element name="Curriculum" ma:index="32" nillable="true" ma:displayName="Curriculum" ma:format="Dropdown" ma:internalName="Curriculum">
      <xsd:complexType>
        <xsd:complexContent>
          <xsd:extension base="dms:MultiChoice">
            <xsd:sequence>
              <xsd:element name="Value" maxOccurs="unbounded" minOccurs="0" nillable="true">
                <xsd:simpleType>
                  <xsd:restriction base="dms:Choice">
                    <xsd:enumeration value="Civics and Citizenship"/>
                    <xsd:enumeration value="Economics and Business"/>
                    <xsd:enumeration value="English"/>
                    <xsd:enumeration value="Geography"/>
                    <xsd:enumeration value="HASS"/>
                    <xsd:enumeration value="Health and PE"/>
                    <xsd:enumeration value="History"/>
                    <xsd:enumeration value="Languages"/>
                    <xsd:enumeration value="Mathematics"/>
                    <xsd:enumeration value="Religious Education"/>
                    <xsd:enumeration value="Science"/>
                    <xsd:enumeration value="Technologies "/>
                    <xsd:enumeration value="Choice 13"/>
                  </xsd:restriction>
                </xsd:simpleType>
              </xsd:element>
            </xsd:sequence>
          </xsd:extension>
        </xsd:complexContent>
      </xsd:complexType>
    </xsd:element>
    <xsd:element name="Term" ma:index="33" nillable="true" ma:displayName="Term" ma:format="Dropdown" ma:internalName="Term">
      <xsd:complexType>
        <xsd:complexContent>
          <xsd:extension base="dms:MultiChoice">
            <xsd:sequence>
              <xsd:element name="Value" maxOccurs="unbounded" minOccurs="0" nillable="true">
                <xsd:simpleType>
                  <xsd:restriction base="dms:Choice">
                    <xsd:enumeration value="Term 1 "/>
                    <xsd:enumeration value="Term 2"/>
                    <xsd:enumeration value="Term 3"/>
                    <xsd:enumeration value="Term 4"/>
                  </xsd:restriction>
                </xsd:simpleType>
              </xsd:element>
            </xsd:sequence>
          </xsd:extension>
        </xsd:complexContent>
      </xsd:complex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Location" ma:index="35" nillable="true" ma:displayName="Location" ma:indexed="true" ma:internalName="MediaServiceLocation"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33633E-E3F1-4999-B988-A07966B04498}">
  <ds:schemaRefs>
    <ds:schemaRef ds:uri="http://schemas.microsoft.com/sharepoint/v3/contenttype/forms"/>
  </ds:schemaRefs>
</ds:datastoreItem>
</file>

<file path=customXml/itemProps2.xml><?xml version="1.0" encoding="utf-8"?>
<ds:datastoreItem xmlns:ds="http://schemas.openxmlformats.org/officeDocument/2006/customXml" ds:itemID="{7FDFCDE1-408B-4DF5-90BF-663052E0F277}">
  <ds:schemaRefs>
    <ds:schemaRef ds:uri="http://purl.org/dc/dcmitype/"/>
    <ds:schemaRef ds:uri="http://schemas.microsoft.com/office/2006/metadata/properties"/>
    <ds:schemaRef ds:uri="http://schemas.microsoft.com/sharepoint/v3/fields"/>
    <ds:schemaRef ds:uri="a74f41e8-2c9a-4a9a-8a86-1b2eca9cb15f"/>
    <ds:schemaRef ds:uri="http://schemas.microsoft.com/office/2006/documentManagement/types"/>
    <ds:schemaRef ds:uri="http://purl.org/dc/elements/1.1/"/>
    <ds:schemaRef ds:uri="http://schemas.microsoft.com/office/infopath/2007/PartnerControls"/>
    <ds:schemaRef ds:uri="http://purl.org/dc/terms/"/>
    <ds:schemaRef ds:uri="http://schemas.openxmlformats.org/package/2006/metadata/core-properties"/>
    <ds:schemaRef ds:uri="d0426e0c-4a75-4487-8a8c-05f70a1c3a62"/>
    <ds:schemaRef ds:uri="http://www.w3.org/XML/1998/namespace"/>
  </ds:schemaRefs>
</ds:datastoreItem>
</file>

<file path=customXml/itemProps3.xml><?xml version="1.0" encoding="utf-8"?>
<ds:datastoreItem xmlns:ds="http://schemas.openxmlformats.org/officeDocument/2006/customXml" ds:itemID="{66CA0F1A-96FF-4DB8-A2B7-2AA8F5DADB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f41e8-2c9a-4a9a-8a86-1b2eca9cb15f"/>
    <ds:schemaRef ds:uri="http://schemas.microsoft.com/sharepoint/v3/fields"/>
    <ds:schemaRef ds:uri="d0426e0c-4a75-4487-8a8c-05f70a1c3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1894</Words>
  <Application>Microsoft Office PowerPoint</Application>
  <PresentationFormat>Widescreen</PresentationFormat>
  <Paragraphs>161</Paragraphs>
  <Slides>27</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Times New Roman</vt:lpstr>
      <vt:lpstr>Maroon</vt:lpstr>
      <vt:lpstr>Information For Parishes</vt:lpstr>
      <vt:lpstr>PowerPoint Presentation</vt:lpstr>
      <vt:lpstr>PowerPoint Presentation</vt:lpstr>
      <vt:lpstr>Strengths-based Approach to Community Development </vt:lpstr>
      <vt:lpstr>PowerPoint Presentation</vt:lpstr>
      <vt:lpstr>Human Dignity</vt:lpstr>
      <vt:lpstr>Nobody has nothing</vt:lpstr>
      <vt:lpstr>Nobody has nothing</vt:lpstr>
      <vt:lpstr>Needs vs Strengths</vt:lpstr>
      <vt:lpstr>Needs vs Strengths</vt:lpstr>
      <vt:lpstr>Needs vs Strengths</vt:lpstr>
      <vt:lpstr>Needs vs Strengths</vt:lpstr>
      <vt:lpstr>Strengths can be:</vt:lpstr>
      <vt:lpstr>Strengths-based approach </vt:lpstr>
      <vt:lpstr>Strengths-based approach</vt:lpstr>
      <vt:lpstr>SEE – THINK – WONDER </vt:lpstr>
      <vt:lpstr>Case Study - Malawi</vt:lpstr>
      <vt:lpstr>Growing more food</vt:lpstr>
      <vt:lpstr>Raising goats</vt:lpstr>
      <vt:lpstr>Selling honey and caring for the environment</vt:lpstr>
      <vt:lpstr>Handwashing </vt:lpstr>
      <vt:lpstr>Income generation</vt:lpstr>
      <vt:lpstr>Resilient communities</vt:lpstr>
      <vt:lpstr>What are our strengths?</vt:lpstr>
      <vt:lpstr>More information on Strengths-based Approach</vt:lpstr>
      <vt:lpstr>Credits </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Strengths-based Approach Primary</dc:title>
  <dc:creator>Kate Andreo</dc:creator>
  <cp:lastModifiedBy>Sally Murphy</cp:lastModifiedBy>
  <cp:revision>1</cp:revision>
  <dcterms:created xsi:type="dcterms:W3CDTF">2015-04-28T08:49:41Z</dcterms:created>
  <dcterms:modified xsi:type="dcterms:W3CDTF">2024-05-23T01:55:17Z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0x0101007A5B4263F7BA4B4FB1DEE6AB7F3265F0</vt:lpwstr>
  </property>
  <property fmtid="{D5CDD505-2E9C-101B-9397-08002B2CF9AE}" pid="3" name="_dlc_DocIdItemGuid">
    <vt:lpwstr>785128f5-b83e-47c8-b48f-5b7cb62e4fcc</vt:lpwstr>
  </property>
  <property fmtid="{D5CDD505-2E9C-101B-9397-08002B2CF9AE}" pid="4" name="Order">
    <vt:r8>116500</vt:r8>
  </property>
  <property fmtid="{D5CDD505-2E9C-101B-9397-08002B2CF9AE}" pid="5" name="TaxKeyword">
    <vt:lpwstr/>
  </property>
  <property fmtid="{D5CDD505-2E9C-101B-9397-08002B2CF9AE}" pid="6" name="Topic">
    <vt:lpwstr/>
  </property>
  <property fmtid="{D5CDD505-2E9C-101B-9397-08002B2CF9AE}" pid="7" name="MediaServiceImageTags">
    <vt:lpwstr/>
  </property>
</Properties>
</file>