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27"/>
  </p:notesMasterIdLst>
  <p:handoutMasterIdLst>
    <p:handoutMasterId r:id="rId28"/>
  </p:handoutMasterIdLst>
  <p:sldIdLst>
    <p:sldId id="273" r:id="rId5"/>
    <p:sldId id="423" r:id="rId6"/>
    <p:sldId id="274" r:id="rId7"/>
    <p:sldId id="261" r:id="rId8"/>
    <p:sldId id="289" r:id="rId9"/>
    <p:sldId id="275" r:id="rId10"/>
    <p:sldId id="276" r:id="rId11"/>
    <p:sldId id="277" r:id="rId12"/>
    <p:sldId id="278" r:id="rId13"/>
    <p:sldId id="279" r:id="rId14"/>
    <p:sldId id="280" r:id="rId15"/>
    <p:sldId id="429" r:id="rId16"/>
    <p:sldId id="282" r:id="rId17"/>
    <p:sldId id="300" r:id="rId18"/>
    <p:sldId id="302" r:id="rId19"/>
    <p:sldId id="303" r:id="rId20"/>
    <p:sldId id="304" r:id="rId21"/>
    <p:sldId id="305" r:id="rId22"/>
    <p:sldId id="306" r:id="rId23"/>
    <p:sldId id="307" r:id="rId24"/>
    <p:sldId id="399"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nicoled@caritas.org.au::2dc4cf58-dc7e-422a-950b-38460c74cb76" providerId="AD"/>
      </p:ext>
    </p:extLst>
  </p:cmAuthor>
  <p:cmAuthor id="2" name="Catherine McAleer" initials="CM" lastIdx="7" clrIdx="1">
    <p:extLst>
      <p:ext uri="{19B8F6BF-5375-455C-9EA6-DF929625EA0E}">
        <p15:presenceInfo xmlns:p15="http://schemas.microsoft.com/office/powerpoint/2012/main" userId="S::catherine.mcaleer@caritas.org.au::e6f08e50-4bd0-44ad-8f1f-a0efc8a8d450" providerId="AD"/>
      </p:ext>
    </p:extLst>
  </p:cmAuthor>
  <p:cmAuthor id="3" name="Catherine McAleer" initials="CM [2]" lastIdx="4" clrIdx="2">
    <p:extLst>
      <p:ext uri="{19B8F6BF-5375-455C-9EA6-DF929625EA0E}">
        <p15:presenceInfo xmlns:p15="http://schemas.microsoft.com/office/powerpoint/2012/main" userId="S-1-5-21-568877940-3399399001-4121681156-7305" providerId="AD"/>
      </p:ext>
    </p:extLst>
  </p:cmAuthor>
  <p:cmAuthor id="4" name="Bernard Holland" initials="BH" lastIdx="1" clrIdx="3">
    <p:extLst>
      <p:ext uri="{19B8F6BF-5375-455C-9EA6-DF929625EA0E}">
        <p15:presenceInfo xmlns:p15="http://schemas.microsoft.com/office/powerpoint/2012/main" userId="S::bernard.holland@caritas.org.au::d277d97c-3cf4-4b8e-a142-f9494cfc73b3" providerId="AD"/>
      </p:ext>
    </p:extLst>
  </p:cmAuthor>
  <p:cmAuthor id="5" name="Nicole Dobrohotoff" initials="ND [2]" lastIdx="1" clrIdx="4">
    <p:extLst>
      <p:ext uri="{19B8F6BF-5375-455C-9EA6-DF929625EA0E}">
        <p15:presenceInfo xmlns:p15="http://schemas.microsoft.com/office/powerpoint/2012/main" userId="S-1-5-21-568877940-3399399001-412168115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75"/>
    <a:srgbClr val="E5DBCB"/>
    <a:srgbClr val="0C244C"/>
    <a:srgbClr val="762000"/>
    <a:srgbClr val="DF918A"/>
    <a:srgbClr val="C3DDD7"/>
    <a:srgbClr val="63B1A4"/>
    <a:srgbClr val="CD594F"/>
    <a:srgbClr val="82B5B8"/>
    <a:srgbClr val="FBC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56C24-DF84-52CD-04E0-8B0AE7736237}" v="2" dt="2021-09-28T06:00:11.019"/>
    <p1510:client id="{971D6B5A-CE84-416D-B4C6-02619797FD86}" v="7" dt="2021-09-27T09:51:31.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8947" autoAdjust="0"/>
  </p:normalViewPr>
  <p:slideViewPr>
    <p:cSldViewPr snapToObjects="1" showGuides="1">
      <p:cViewPr varScale="1">
        <p:scale>
          <a:sx n="95" d="100"/>
          <a:sy n="95" d="100"/>
        </p:scale>
        <p:origin x="1378" y="77"/>
      </p:cViewPr>
      <p:guideLst>
        <p:guide orient="horz" pos="2795"/>
        <p:guide orient="horz" pos="4020"/>
        <p:guide pos="5352"/>
        <p:guide pos="7045"/>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9/28/2021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9/28/2021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orldbank.org/en/topic/poverty/overvie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a:t>
            </a:fld>
            <a:endParaRPr lang="en-AU"/>
          </a:p>
        </p:txBody>
      </p:sp>
    </p:spTree>
    <p:extLst>
      <p:ext uri="{BB962C8B-B14F-4D97-AF65-F5344CB8AC3E}">
        <p14:creationId xmlns:p14="http://schemas.microsoft.com/office/powerpoint/2010/main" val="90439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err="1">
                <a:solidFill>
                  <a:schemeClr val="tx1"/>
                </a:solidFill>
                <a:effectLst/>
                <a:ea typeface="+mn-ea"/>
                <a:cs typeface="+mn-cs"/>
              </a:rPr>
              <a:t>Marvelous</a:t>
            </a:r>
            <a:r>
              <a:rPr lang="en-AU" sz="1200" b="0" i="0" kern="1200" dirty="0">
                <a:solidFill>
                  <a:schemeClr val="tx1"/>
                </a:solidFill>
                <a:effectLst/>
                <a:ea typeface="+mn-ea"/>
                <a:cs typeface="+mn-cs"/>
              </a:rPr>
              <a:t>, Primary School Headmaster teaching students in Zimbabwe.</a:t>
            </a:r>
            <a:r>
              <a:rPr lang="en-AU" sz="1200" dirty="0">
                <a:latin typeface="Arial" panose="020B0604020202020204" pitchFamily="34" charset="0"/>
                <a:ea typeface="Roboto" pitchFamily="2" charset="0"/>
              </a:rPr>
              <a:t> </a:t>
            </a:r>
            <a:r>
              <a:rPr lang="en-AU" sz="1200" b="1" dirty="0">
                <a:latin typeface="Arial" panose="020B0604020202020204" pitchFamily="34" charset="0"/>
                <a:ea typeface="Roboto" pitchFamily="2" charset="0"/>
              </a:rPr>
              <a:t>Photo c</a:t>
            </a:r>
            <a:r>
              <a:rPr lang="en-AU" b="1" dirty="0"/>
              <a:t>redit:</a:t>
            </a:r>
            <a:r>
              <a:rPr lang="en-AU" dirty="0"/>
              <a:t> Richard Wainwright, Caritas Australia</a:t>
            </a:r>
            <a:endParaRPr lang="en-AU" dirty="0">
              <a:cs typeface="Arial" panose="020B0604020202020204" pitchFamily="34" charset="0"/>
            </a:endParaRPr>
          </a:p>
          <a:p>
            <a:endParaRPr lang="en-US" dirty="0"/>
          </a:p>
          <a:p>
            <a:r>
              <a:rPr lang="en-US" dirty="0"/>
              <a:t>S</a:t>
            </a:r>
            <a:r>
              <a:rPr lang="en-AU" dirty="0" err="1"/>
              <a:t>ource</a:t>
            </a:r>
            <a:r>
              <a:rPr lang="en-AU" dirty="0"/>
              <a:t>: http://uis.unesco.org/en/topic/out-school-children-and-youth</a:t>
            </a:r>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18545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50691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242414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CAFOD https://cafod.org.uk/content/download/887/6906/version/4/file/Factsheet%20Poverty%202018.pdf </a:t>
            </a:r>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0997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3841616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Global Citizen https://www.globalcitizen.org/en/content/10-barriers-to-education-around-the-world-2/</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https://www.globalcitizen.org/en/content/poverty-education-satistics-facts/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UNESCO https://www.unaa.org.au/2017/06/28/unesco-study-reveals-correlation-between-poverty-and-education/#:~:text=According%20to%20the%20study%2C%20if,million%20people%20out%20of%20poverty.&amp;text=Universal%20access%20to%20primary%20and,therefore%2C%20decrease%20the%20poverty%20rate.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253260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endParaRPr lang="en-AU" dirty="0"/>
          </a:p>
          <a:p>
            <a:r>
              <a:rPr lang="en-AU" dirty="0"/>
              <a:t>UN Women https://www.unwomen.org/en/about-us/about-un-women</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320215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b="0" dirty="0"/>
              <a:t>World Bank </a:t>
            </a:r>
            <a:r>
              <a:rPr lang="en-AU" dirty="0"/>
              <a:t>https://www.worldbank.org/en/topic/health/brief/poverty-health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762000"/>
                </a:solidFill>
                <a:hlinkClick r:id="rId3"/>
              </a:rPr>
              <a:t>https://www.worldbank.org/en/topic/poverty/overview</a:t>
            </a:r>
            <a:r>
              <a:rPr lang="en-AU" dirty="0">
                <a:solidFill>
                  <a:srgbClr val="762000"/>
                </a:solidFill>
              </a:rPr>
              <a:t>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164910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World Bank https://www.worldbank.org/en/topic/poverty/overview</a:t>
            </a:r>
          </a:p>
          <a:p>
            <a:r>
              <a:rPr lang="en-AU" dirty="0"/>
              <a:t>https://www.worldbank.org/en/topic/climatechange/overview</a:t>
            </a:r>
          </a:p>
        </p:txBody>
      </p:sp>
      <p:sp>
        <p:nvSpPr>
          <p:cNvPr id="4" name="Slide Number Placeholder 3"/>
          <p:cNvSpPr>
            <a:spLocks noGrp="1"/>
          </p:cNvSpPr>
          <p:nvPr>
            <p:ph type="sldNum" sz="quarter" idx="5"/>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127371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https://cafod.org.uk/content/download/887/6906/version/4/file/Factsheet%20Poverty%202018.pdf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ea typeface="+mn-ea"/>
                <a:cs typeface="+mn-cs"/>
              </a:rPr>
              <a:t>FAO http://www.fao.org/3/y4671e/y4671e06.htm#fnB31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rtl="0" fontAlgn="base"/>
            <a:endParaRPr lang="en-AU" sz="1200" b="0" i="1"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1837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Photo credits (left to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ea typeface="+mn-ea"/>
                <a:cs typeface="+mn-cs"/>
              </a:rPr>
              <a:t>Salma spends quality time with her children. They tell stories and play games. </a:t>
            </a:r>
            <a:r>
              <a:rPr lang="en-AU" sz="1200" b="1" i="0" u="none" strike="noStrike" kern="1200" dirty="0">
                <a:solidFill>
                  <a:schemeClr val="tx1"/>
                </a:solidFill>
                <a:effectLst/>
                <a:ea typeface="+mn-ea"/>
                <a:cs typeface="+mn-cs"/>
              </a:rPr>
              <a:t>Photo credit: </a:t>
            </a:r>
            <a:r>
              <a:rPr lang="en-AU" sz="1200" b="0" i="0" u="none" strike="noStrike" kern="1200" dirty="0">
                <a:solidFill>
                  <a:schemeClr val="tx1"/>
                </a:solidFill>
                <a:effectLst/>
                <a:ea typeface="+mn-ea"/>
                <a:cs typeface="+mn-cs"/>
              </a:rPr>
              <a:t>Ashish Peter Gomes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err="1">
                <a:solidFill>
                  <a:schemeClr val="tx1"/>
                </a:solidFill>
                <a:effectLst/>
                <a:ea typeface="+mn-ea"/>
                <a:cs typeface="+mn-cs"/>
              </a:rPr>
              <a:t>Afiron</a:t>
            </a:r>
            <a:r>
              <a:rPr lang="en-AU" sz="1200" b="0" i="0" kern="1200" dirty="0">
                <a:solidFill>
                  <a:schemeClr val="tx1"/>
                </a:solidFill>
                <a:effectLst/>
                <a:ea typeface="+mn-ea"/>
                <a:cs typeface="+mn-cs"/>
              </a:rPr>
              <a:t> is 100 years old and live near Bangladesh’s border with India. Her late husband, Kalu, was a day labourer, she has no children and now that he has gone, she lives on her own on a rubber plantation on government forest land. </a:t>
            </a:r>
            <a:r>
              <a:rPr lang="en-AU" sz="1200" b="1" i="0" kern="1200" dirty="0">
                <a:solidFill>
                  <a:schemeClr val="tx1"/>
                </a:solidFill>
                <a:effectLst/>
                <a:ea typeface="+mn-ea"/>
                <a:cs typeface="+mn-cs"/>
              </a:rPr>
              <a:t>Photo c</a:t>
            </a:r>
            <a:r>
              <a:rPr lang="en-AU" b="1" dirty="0"/>
              <a:t>redit: </a:t>
            </a:r>
            <a:r>
              <a:rPr lang="en-AU" dirty="0"/>
              <a:t>Caritas Australia </a:t>
            </a:r>
            <a:endParaRPr lang="en-AU" dirty="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err="1">
                <a:solidFill>
                  <a:schemeClr val="tx1"/>
                </a:solidFill>
                <a:effectLst/>
                <a:ea typeface="+mn-ea"/>
                <a:cs typeface="+mn-cs"/>
              </a:rPr>
              <a:t>Marvelous</a:t>
            </a:r>
            <a:r>
              <a:rPr lang="en-AU" sz="1200" b="0" i="0" kern="1200" dirty="0">
                <a:solidFill>
                  <a:schemeClr val="tx1"/>
                </a:solidFill>
                <a:effectLst/>
                <a:ea typeface="+mn-ea"/>
                <a:cs typeface="+mn-cs"/>
              </a:rPr>
              <a:t>, Primary School Headmaster teaching students in Zimbabwe.</a:t>
            </a:r>
            <a:r>
              <a:rPr lang="en-AU" sz="1200" dirty="0">
                <a:latin typeface="Arial" panose="020B0604020202020204" pitchFamily="34" charset="0"/>
                <a:ea typeface="Roboto" pitchFamily="2" charset="0"/>
              </a:rPr>
              <a:t> </a:t>
            </a:r>
            <a:r>
              <a:rPr lang="en-AU" sz="1200" b="1" dirty="0">
                <a:latin typeface="Arial" panose="020B0604020202020204" pitchFamily="34" charset="0"/>
                <a:ea typeface="Roboto" pitchFamily="2" charset="0"/>
              </a:rPr>
              <a:t>Photo c</a:t>
            </a:r>
            <a:r>
              <a:rPr lang="en-AU" b="1" dirty="0"/>
              <a:t>redit:</a:t>
            </a:r>
            <a:r>
              <a:rPr lang="en-AU" dirty="0"/>
              <a:t> Richard Wainwright, Caritas Australia</a:t>
            </a:r>
            <a:endParaRPr lang="en-AU" dirty="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3</a:t>
            </a:fld>
            <a:endParaRPr lang="en-AU"/>
          </a:p>
        </p:txBody>
      </p:sp>
    </p:spTree>
    <p:extLst>
      <p:ext uri="{BB962C8B-B14F-4D97-AF65-F5344CB8AC3E}">
        <p14:creationId xmlns:p14="http://schemas.microsoft.com/office/powerpoint/2010/main" val="80132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1F737D-84AB-4399-9DE3-748B081B038D}" type="slidenum">
              <a:rPr lang="en-AU" smtClean="0"/>
              <a:t>21</a:t>
            </a:fld>
            <a:endParaRPr lang="en-AU"/>
          </a:p>
        </p:txBody>
      </p:sp>
    </p:spTree>
    <p:extLst>
      <p:ext uri="{BB962C8B-B14F-4D97-AF65-F5344CB8AC3E}">
        <p14:creationId xmlns:p14="http://schemas.microsoft.com/office/powerpoint/2010/main" val="320406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a:t>
            </a:r>
          </a:p>
          <a:p>
            <a:r>
              <a:rPr lang="en-AU" dirty="0"/>
              <a:t>Adapted from </a:t>
            </a:r>
            <a:r>
              <a:rPr lang="en-AU" sz="1200" b="1" i="0" u="none" strike="noStrike" kern="1200" dirty="0">
                <a:solidFill>
                  <a:schemeClr val="tx1"/>
                </a:solidFill>
                <a:effectLst/>
                <a:ea typeface="+mn-ea"/>
                <a:cs typeface="+mn-cs"/>
              </a:rPr>
              <a:t>Can Anyone Hear Us?: Voices of the Poor (World Bank Publication) Paperback – March 1, 2000</a:t>
            </a:r>
          </a:p>
          <a:p>
            <a:r>
              <a:rPr lang="en-AU" sz="1200" b="0" i="0" kern="1200" dirty="0">
                <a:solidFill>
                  <a:schemeClr val="tx1"/>
                </a:solidFill>
                <a:effectLst/>
                <a:ea typeface="+mn-ea"/>
                <a:cs typeface="+mn-cs"/>
              </a:rPr>
              <a:t>By Deepa Narayan, Raj Patel, Kai </a:t>
            </a:r>
            <a:r>
              <a:rPr lang="en-AU" sz="1200" b="0" i="0" kern="1200" dirty="0" err="1">
                <a:solidFill>
                  <a:schemeClr val="tx1"/>
                </a:solidFill>
                <a:effectLst/>
                <a:ea typeface="+mn-ea"/>
                <a:cs typeface="+mn-cs"/>
              </a:rPr>
              <a:t>Schafft</a:t>
            </a:r>
            <a:r>
              <a:rPr lang="en-AU" sz="1200" b="0" i="0" kern="1200" dirty="0">
                <a:solidFill>
                  <a:schemeClr val="tx1"/>
                </a:solidFill>
                <a:effectLst/>
                <a:ea typeface="+mn-ea"/>
                <a:cs typeface="+mn-cs"/>
              </a:rPr>
              <a:t>, Anne Rademacher and Sara Koch-Schulte</a:t>
            </a:r>
          </a:p>
          <a:p>
            <a:r>
              <a:rPr lang="en-AU" sz="1200" b="0" i="0" kern="1200" dirty="0">
                <a:solidFill>
                  <a:schemeClr val="tx1"/>
                </a:solidFill>
                <a:effectLst/>
                <a:ea typeface="+mn-ea"/>
                <a:cs typeface="+mn-cs"/>
              </a:rPr>
              <a:t>    </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20578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40834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kern="1200" dirty="0" err="1">
                <a:effectLst/>
              </a:rPr>
              <a:t>Tawonga</a:t>
            </a:r>
            <a:r>
              <a:rPr lang="en-GB" b="0" i="0" kern="1200" dirty="0">
                <a:effectLst/>
              </a:rPr>
              <a:t> </a:t>
            </a:r>
            <a:r>
              <a:rPr lang="en-GB" dirty="0"/>
              <a:t>helps prepare </a:t>
            </a:r>
            <a:r>
              <a:rPr lang="en-GB" b="0" i="0" kern="1200" dirty="0">
                <a:effectLst/>
              </a:rPr>
              <a:t>a </a:t>
            </a:r>
            <a:r>
              <a:rPr lang="en-GB" dirty="0"/>
              <a:t>family meal. For most of her life</a:t>
            </a:r>
            <a:r>
              <a:rPr lang="en-GB" b="0" i="0" kern="1200" dirty="0">
                <a:effectLst/>
              </a:rPr>
              <a:t>, </a:t>
            </a:r>
            <a:r>
              <a:rPr lang="en-GB" dirty="0"/>
              <a:t>her parents have struggled to put meals on the table</a:t>
            </a:r>
            <a:r>
              <a:rPr lang="en-GB" b="0" i="0" kern="1200" dirty="0">
                <a:effectLst/>
              </a:rPr>
              <a:t>. </a:t>
            </a:r>
            <a:r>
              <a:rPr lang="en-GB" dirty="0" err="1"/>
              <a:t>Tawonga</a:t>
            </a:r>
            <a:r>
              <a:rPr lang="en-GB" dirty="0"/>
              <a:t> often had to miss school because she was too sick from hunger</a:t>
            </a:r>
            <a:r>
              <a:rPr lang="en-GB" b="0" i="0" kern="1200" dirty="0">
                <a:effectLst/>
              </a:rPr>
              <a:t>. Her family now grows enough food to provide three meals a day, ending the struggle of malnutrition.</a:t>
            </a:r>
            <a:r>
              <a:rPr lang="en-GB" dirty="0"/>
              <a:t> </a:t>
            </a:r>
            <a:endParaRPr lang="en-US" dirty="0">
              <a:ea typeface="+mn-ea"/>
              <a:cs typeface="+mn-cs"/>
            </a:endParaRPr>
          </a:p>
          <a:p>
            <a:r>
              <a:rPr lang="en-AU" sz="1200" b="1" i="0" kern="1200" dirty="0">
                <a:solidFill>
                  <a:schemeClr val="tx1"/>
                </a:solidFill>
                <a:effectLst/>
                <a:ea typeface="+mn-ea"/>
                <a:cs typeface="+mn-cs"/>
              </a:rPr>
              <a:t>Photo credit: </a:t>
            </a:r>
            <a:r>
              <a:rPr lang="en-AU" sz="1200" b="0" i="0" kern="1200" dirty="0" err="1">
                <a:solidFill>
                  <a:schemeClr val="tx1"/>
                </a:solidFill>
                <a:effectLst/>
                <a:ea typeface="+mn-ea"/>
                <a:cs typeface="+mn-cs"/>
              </a:rPr>
              <a:t>Pilirani</a:t>
            </a:r>
            <a:r>
              <a:rPr lang="en-AU" sz="1200" b="0" i="0" kern="1200" dirty="0">
                <a:solidFill>
                  <a:schemeClr val="tx1"/>
                </a:solidFill>
                <a:effectLst/>
                <a:ea typeface="+mn-ea"/>
                <a:cs typeface="+mn-cs"/>
              </a:rPr>
              <a:t> </a:t>
            </a:r>
            <a:r>
              <a:rPr lang="en-AU" sz="1200" b="0" i="0" kern="1200" dirty="0" err="1">
                <a:solidFill>
                  <a:schemeClr val="tx1"/>
                </a:solidFill>
                <a:effectLst/>
                <a:ea typeface="+mn-ea"/>
                <a:cs typeface="+mn-cs"/>
              </a:rPr>
              <a:t>Chimombo</a:t>
            </a:r>
            <a:endParaRPr lang="en-AU"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ea typeface="+mn-ea"/>
                <a:cs typeface="+mn-cs"/>
              </a:rPr>
              <a:t>S</a:t>
            </a:r>
            <a:r>
              <a:rPr lang="en-AU" sz="1200" b="0" i="0" kern="1200" dirty="0" err="1">
                <a:solidFill>
                  <a:schemeClr val="tx1"/>
                </a:solidFill>
                <a:effectLst/>
                <a:ea typeface="+mn-ea"/>
                <a:cs typeface="+mn-cs"/>
              </a:rPr>
              <a:t>ource</a:t>
            </a:r>
            <a:r>
              <a:rPr lang="en-AU" sz="1200" b="0" i="0" kern="1200" dirty="0">
                <a:solidFill>
                  <a:schemeClr val="tx1"/>
                </a:solidFill>
                <a:effectLst/>
                <a:ea typeface="+mn-ea"/>
                <a:cs typeface="+mn-cs"/>
              </a:rPr>
              <a:t>: http://www.fao.org/3/I9553EN/i9553en.pdf </a:t>
            </a:r>
            <a:endParaRPr lang="en-AU" sz="1200" b="1" i="0" kern="1200" dirty="0">
              <a:solidFill>
                <a:schemeClr val="tx1"/>
              </a:solidFill>
              <a:effectLst/>
              <a:ea typeface="+mn-ea"/>
              <a:cs typeface="+mn-cs"/>
            </a:endParaRPr>
          </a:p>
          <a:p>
            <a:endParaRPr lang="en-AU" sz="1200" b="1"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15822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ea typeface="+mn-ea"/>
                <a:cs typeface="+mn-cs"/>
              </a:rPr>
              <a:t>Thirty-two-year-old </a:t>
            </a:r>
            <a:r>
              <a:rPr lang="en-AU" sz="1200" b="0" i="0" kern="1200" dirty="0" err="1">
                <a:solidFill>
                  <a:schemeClr val="tx1"/>
                </a:solidFill>
                <a:effectLst/>
                <a:ea typeface="+mn-ea"/>
                <a:cs typeface="+mn-cs"/>
              </a:rPr>
              <a:t>Sakun</a:t>
            </a:r>
            <a:r>
              <a:rPr lang="en-AU" sz="1200" b="0" i="0" kern="1200" dirty="0">
                <a:solidFill>
                  <a:schemeClr val="tx1"/>
                </a:solidFill>
                <a:effectLst/>
                <a:ea typeface="+mn-ea"/>
                <a:cs typeface="+mn-cs"/>
              </a:rPr>
              <a:t> lives with her sister in a village in a rural area of Chhattisgarh, India’s poorest state. A member of the Gond tribal community, she developed polio as a child and relies on crutches to move around.</a:t>
            </a:r>
          </a:p>
          <a:p>
            <a:r>
              <a:rPr lang="en-AU" sz="1200" b="0" i="0" kern="1200" dirty="0">
                <a:solidFill>
                  <a:schemeClr val="tx1"/>
                </a:solidFill>
                <a:effectLst/>
                <a:ea typeface="+mn-ea"/>
                <a:cs typeface="+mn-cs"/>
              </a:rPr>
              <a:t> </a:t>
            </a:r>
          </a:p>
          <a:p>
            <a:r>
              <a:rPr lang="en-AU" sz="1200" b="0" i="0" kern="1200" dirty="0">
                <a:solidFill>
                  <a:schemeClr val="tx1"/>
                </a:solidFill>
                <a:effectLst/>
                <a:ea typeface="+mn-ea"/>
                <a:cs typeface="+mn-cs"/>
              </a:rPr>
              <a:t>Before the coronavirus pandemic reached India, your support through Project Compassion 2020, helped </a:t>
            </a:r>
            <a:r>
              <a:rPr lang="en-AU" sz="1200" b="0" i="0" kern="1200" dirty="0" err="1">
                <a:solidFill>
                  <a:schemeClr val="tx1"/>
                </a:solidFill>
                <a:effectLst/>
                <a:ea typeface="+mn-ea"/>
                <a:cs typeface="+mn-cs"/>
              </a:rPr>
              <a:t>Sakun</a:t>
            </a:r>
            <a:r>
              <a:rPr lang="en-AU" sz="1200" b="0" i="0" kern="1200" dirty="0">
                <a:solidFill>
                  <a:schemeClr val="tx1"/>
                </a:solidFill>
                <a:effectLst/>
                <a:ea typeface="+mn-ea"/>
                <a:cs typeface="+mn-cs"/>
              </a:rPr>
              <a:t> to access disability support, train in business development and set up her own kiosk, selling food near the local school. She even saved enough money to construct a more permanent stall.</a:t>
            </a:r>
          </a:p>
          <a:p>
            <a:r>
              <a:rPr lang="en-AU" sz="1200" b="1" i="0" kern="1200" dirty="0">
                <a:solidFill>
                  <a:schemeClr val="tx1"/>
                </a:solidFill>
                <a:effectLst/>
                <a:ea typeface="+mn-ea"/>
                <a:cs typeface="+mn-cs"/>
              </a:rPr>
              <a:t>Photo credit: </a:t>
            </a:r>
            <a:r>
              <a:rPr lang="en-AU" sz="1200" b="0" i="0" kern="1200" dirty="0">
                <a:solidFill>
                  <a:schemeClr val="tx1"/>
                </a:solidFill>
                <a:effectLst/>
                <a:ea typeface="+mn-ea"/>
                <a:cs typeface="+mn-cs"/>
              </a:rPr>
              <a:t>Caritas India</a:t>
            </a:r>
            <a:endParaRPr lang="en-AU" sz="1200" b="1" i="0" kern="1200" dirty="0">
              <a:solidFill>
                <a:schemeClr val="tx1"/>
              </a:solidFill>
              <a:effectLst/>
              <a:ea typeface="+mn-ea"/>
              <a:cs typeface="+mn-cs"/>
            </a:endParaRPr>
          </a:p>
          <a:p>
            <a:r>
              <a:rPr lang="en-AU" sz="1200" b="0" i="0" kern="1200" dirty="0">
                <a:solidFill>
                  <a:schemeClr val="tx1"/>
                </a:solidFill>
                <a:effectLst/>
                <a:ea typeface="+mn-ea"/>
                <a:cs typeface="+mn-cs"/>
              </a:rPr>
              <a:t> </a:t>
            </a:r>
          </a:p>
          <a:p>
            <a:r>
              <a:rPr lang="en-AU" sz="1200" b="0" i="0" kern="1200" dirty="0">
                <a:solidFill>
                  <a:schemeClr val="tx1"/>
                </a:solidFill>
                <a:effectLst/>
                <a:ea typeface="+mn-ea"/>
                <a:cs typeface="+mn-cs"/>
              </a:rPr>
              <a:t>Now, the school – and </a:t>
            </a:r>
            <a:r>
              <a:rPr lang="en-AU" sz="1200" b="0" i="0" kern="1200" dirty="0" err="1">
                <a:solidFill>
                  <a:schemeClr val="tx1"/>
                </a:solidFill>
                <a:effectLst/>
                <a:ea typeface="+mn-ea"/>
                <a:cs typeface="+mn-cs"/>
              </a:rPr>
              <a:t>Sakun’s</a:t>
            </a:r>
            <a:r>
              <a:rPr lang="en-AU" sz="1200" b="0" i="0" kern="1200" dirty="0">
                <a:solidFill>
                  <a:schemeClr val="tx1"/>
                </a:solidFill>
                <a:effectLst/>
                <a:ea typeface="+mn-ea"/>
                <a:cs typeface="+mn-cs"/>
              </a:rPr>
              <a:t> shop - is closed due to COVID-19 and she can’t access nourishing food.</a:t>
            </a:r>
          </a:p>
          <a:p>
            <a:endParaRPr lang="en-US" dirty="0"/>
          </a:p>
          <a:p>
            <a:r>
              <a:rPr lang="en-US" dirty="0"/>
              <a:t>S</a:t>
            </a:r>
            <a:r>
              <a:rPr lang="en-AU" dirty="0" err="1"/>
              <a:t>ource</a:t>
            </a:r>
            <a:r>
              <a:rPr lang="en-AU" dirty="0"/>
              <a:t>: https://www.un.org/sustainabledevelopment/poverty/ </a:t>
            </a:r>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57385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ea typeface="+mn-ea"/>
                <a:cs typeface="+mn-cs"/>
              </a:rPr>
              <a:t>Zimbabwe Integrated Community Development Program and Putting Children First Program</a:t>
            </a:r>
          </a:p>
          <a:p>
            <a:r>
              <a:rPr lang="en-AU" sz="1200" b="1" i="0" kern="1200" dirty="0">
                <a:solidFill>
                  <a:schemeClr val="tx1"/>
                </a:solidFill>
                <a:effectLst/>
                <a:ea typeface="+mn-ea"/>
                <a:cs typeface="+mn-cs"/>
              </a:rPr>
              <a:t>Photo credit: </a:t>
            </a:r>
            <a:r>
              <a:rPr lang="en-AU" sz="1200" b="0" i="0" kern="1200" dirty="0">
                <a:solidFill>
                  <a:schemeClr val="tx1"/>
                </a:solidFill>
                <a:effectLst/>
                <a:ea typeface="+mn-ea"/>
                <a:cs typeface="+mn-cs"/>
              </a:rPr>
              <a:t>Ivy Khoury</a:t>
            </a:r>
          </a:p>
          <a:p>
            <a:endParaRPr lang="en-US" sz="1200" b="0" i="0" kern="1200" dirty="0">
              <a:solidFill>
                <a:schemeClr val="tx1"/>
              </a:solidFill>
              <a:effectLst/>
              <a:ea typeface="+mn-ea"/>
              <a:cs typeface="+mn-cs"/>
            </a:endParaRPr>
          </a:p>
          <a:p>
            <a:r>
              <a:rPr lang="en-US" sz="1200" b="1" i="0" kern="1200" dirty="0">
                <a:solidFill>
                  <a:schemeClr val="tx1"/>
                </a:solidFill>
                <a:effectLst/>
                <a:latin typeface="Arial" panose="020B0604020202020204" pitchFamily="34" charset="0"/>
                <a:ea typeface="+mn-ea"/>
                <a:cs typeface="+mn-cs"/>
              </a:rPr>
              <a:t>*Safely managed drinking water and sanitation services: </a:t>
            </a:r>
            <a:r>
              <a:rPr lang="en-US" sz="1200" b="0" i="0" kern="1200" dirty="0">
                <a:solidFill>
                  <a:schemeClr val="tx1"/>
                </a:solidFill>
                <a:effectLst/>
                <a:latin typeface="Arial" panose="020B0604020202020204" pitchFamily="34" charset="0"/>
                <a:ea typeface="+mn-ea"/>
                <a:cs typeface="+mn-cs"/>
              </a:rPr>
              <a:t>Drinking water from sources located on premises, free from contamination and available when needed, and using hygienic toilets from which wastes are treated and disposed of safely. </a:t>
            </a:r>
          </a:p>
          <a:p>
            <a:r>
              <a:rPr lang="en-US" sz="1200" b="0" i="0" kern="1200" dirty="0">
                <a:solidFill>
                  <a:schemeClr val="tx1"/>
                </a:solidFill>
                <a:effectLst/>
                <a:latin typeface="Arial" panose="020B0604020202020204" pitchFamily="34" charset="0"/>
                <a:ea typeface="+mn-ea"/>
                <a:cs typeface="+mn-cs"/>
              </a:rPr>
              <a:t>Source: https://www.who.int/news/item/18-06-2019-1-in-3-people-globally-do-not-have-access-to-safe-drinking-water-unicef-who </a:t>
            </a:r>
            <a:endParaRPr lang="en-AU" b="1"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295328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ea typeface="+mn-ea"/>
                <a:cs typeface="+mn-cs"/>
              </a:rPr>
              <a:t>Salma spends quality time with her newborn baby boy </a:t>
            </a:r>
            <a:r>
              <a:rPr lang="en-AU" sz="1200" b="0" i="0" u="none" strike="noStrike" kern="1200" dirty="0" err="1">
                <a:solidFill>
                  <a:schemeClr val="tx1"/>
                </a:solidFill>
                <a:effectLst/>
                <a:ea typeface="+mn-ea"/>
                <a:cs typeface="+mn-cs"/>
              </a:rPr>
              <a:t>Samiul</a:t>
            </a:r>
            <a:r>
              <a:rPr lang="en-AU" sz="1200" b="0" i="0" u="none" strike="noStrike" kern="1200" dirty="0">
                <a:solidFill>
                  <a:schemeClr val="tx1"/>
                </a:solidFill>
                <a:effectLst/>
                <a:ea typeface="+mn-ea"/>
                <a:cs typeface="+mn-cs"/>
              </a:rPr>
              <a:t> and her daughter Maya. They tell stories and play games. </a:t>
            </a:r>
            <a:r>
              <a:rPr lang="en-AU" sz="1200" b="1" i="0" u="none" strike="noStrike" kern="1200" dirty="0">
                <a:solidFill>
                  <a:schemeClr val="tx1"/>
                </a:solidFill>
                <a:effectLst/>
                <a:ea typeface="+mn-ea"/>
                <a:cs typeface="+mn-cs"/>
              </a:rPr>
              <a:t>Photo credit: </a:t>
            </a:r>
            <a:r>
              <a:rPr lang="en-AU" sz="1200" b="0" i="0" u="none" strike="noStrike" kern="1200" dirty="0">
                <a:solidFill>
                  <a:schemeClr val="tx1"/>
                </a:solidFill>
                <a:effectLst/>
                <a:ea typeface="+mn-ea"/>
                <a:cs typeface="+mn-cs"/>
              </a:rPr>
              <a:t>Ashish Peter Gomes </a:t>
            </a:r>
          </a:p>
          <a:p>
            <a:endParaRPr lang="en-US" dirty="0"/>
          </a:p>
          <a:p>
            <a:r>
              <a:rPr lang="en-US" dirty="0"/>
              <a:t>S</a:t>
            </a:r>
            <a:r>
              <a:rPr lang="en-AU" dirty="0" err="1"/>
              <a:t>ource</a:t>
            </a:r>
            <a:r>
              <a:rPr lang="en-AU" dirty="0"/>
              <a:t>: https://www.undp.org/press-releases/half-worlds-poor-are-children</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76139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0" dirty="0">
                <a:solidFill>
                  <a:sysClr val="windowText" lastClr="000000"/>
                </a:solidFill>
                <a:latin typeface="Arial" panose="020B0604020202020204" pitchFamily="34" charset="0"/>
                <a:ea typeface="Roboto" pitchFamily="2" charset="0"/>
              </a:rPr>
              <a:t>Halima shows her daughter how to wash her hands correctly outside their shelter in a Rohingya refugee camp. </a:t>
            </a:r>
            <a:r>
              <a:rPr lang="en-AU" sz="1200" b="1" dirty="0">
                <a:solidFill>
                  <a:prstClr val="black"/>
                </a:solidFill>
                <a:latin typeface="Arial" panose="020B0604020202020204" pitchFamily="34" charset="0"/>
                <a:ea typeface="Roboto" pitchFamily="2" charset="0"/>
              </a:rPr>
              <a:t>Photo credit: </a:t>
            </a:r>
            <a:r>
              <a:rPr lang="en-AU" sz="1200" dirty="0">
                <a:solidFill>
                  <a:prstClr val="black"/>
                </a:solidFill>
                <a:latin typeface="Arial" panose="020B0604020202020204" pitchFamily="34" charset="0"/>
                <a:ea typeface="Roboto" pitchFamily="2" charset="0"/>
              </a:rPr>
              <a:t>Caritas Bangladesh </a:t>
            </a:r>
          </a:p>
          <a:p>
            <a:pPr lvl="0"/>
            <a:endParaRPr lang="en-US" sz="1200" dirty="0">
              <a:solidFill>
                <a:prstClr val="black"/>
              </a:solidFill>
              <a:latin typeface="Arial" panose="020B0604020202020204" pitchFamily="34" charset="0"/>
              <a:ea typeface="Robot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ea typeface="Roboto" pitchFamily="2" charset="0"/>
              </a:rPr>
              <a:t>S</a:t>
            </a:r>
            <a:r>
              <a:rPr lang="en-AU" sz="1200" dirty="0" err="1">
                <a:solidFill>
                  <a:prstClr val="black"/>
                </a:solidFill>
                <a:latin typeface="Arial" panose="020B0604020202020204" pitchFamily="34" charset="0"/>
                <a:ea typeface="Roboto" pitchFamily="2" charset="0"/>
              </a:rPr>
              <a:t>ource</a:t>
            </a:r>
            <a:r>
              <a:rPr lang="en-AU" sz="1200" dirty="0">
                <a:solidFill>
                  <a:prstClr val="black"/>
                </a:solidFill>
                <a:latin typeface="Arial" panose="020B0604020202020204" pitchFamily="34" charset="0"/>
                <a:ea typeface="Roboto" pitchFamily="2" charset="0"/>
              </a:rPr>
              <a:t>: </a:t>
            </a:r>
            <a:r>
              <a:rPr lang="en-US" sz="1200" b="0" i="0" kern="1200" dirty="0">
                <a:solidFill>
                  <a:schemeClr val="tx1"/>
                </a:solidFill>
                <a:effectLst/>
                <a:latin typeface="Arial" panose="020B0604020202020204" pitchFamily="34" charset="0"/>
                <a:ea typeface="+mn-ea"/>
                <a:cs typeface="+mn-cs"/>
              </a:rPr>
              <a:t>https://www.un.org/sustainabledevelopment/water-and-sanitation/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prstClr val="black"/>
              </a:solidFill>
              <a:latin typeface="Arial" panose="020B0604020202020204" pitchFamily="34" charset="0"/>
              <a:ea typeface="Roboto" pitchFamily="2"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82412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Rectangle 1">
            <a:extLst>
              <a:ext uri="{FF2B5EF4-FFF2-40B4-BE49-F238E27FC236}">
                <a16:creationId xmlns:a16="http://schemas.microsoft.com/office/drawing/2014/main" id="{1CAEB195-62B8-4053-845B-CEB82CD79541}"/>
              </a:ext>
            </a:extLst>
          </p:cNvPr>
          <p:cNvSpPr/>
          <p:nvPr userDrawn="1"/>
        </p:nvSpPr>
        <p:spPr>
          <a:xfrm>
            <a:off x="3215680" y="4797152"/>
            <a:ext cx="518457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about/copyright"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8.xml"/><Relationship Id="rId18" Type="http://schemas.openxmlformats.org/officeDocument/2006/relationships/image" Target="../media/image26.svg"/><Relationship Id="rId3" Type="http://schemas.openxmlformats.org/officeDocument/2006/relationships/image" Target="../media/image8.jpeg"/><Relationship Id="rId7" Type="http://schemas.openxmlformats.org/officeDocument/2006/relationships/slide" Target="slide10.xml"/><Relationship Id="rId12" Type="http://schemas.openxmlformats.org/officeDocument/2006/relationships/image" Target="../media/image16.svg"/><Relationship Id="rId17" Type="http://schemas.openxmlformats.org/officeDocument/2006/relationships/image" Target="../media/image12.svg"/><Relationship Id="rId2" Type="http://schemas.openxmlformats.org/officeDocument/2006/relationships/notesSlide" Target="../notesSlides/notesSlide11.xml"/><Relationship Id="rId16" Type="http://schemas.openxmlformats.org/officeDocument/2006/relationships/image" Target="../media/image11.png"/><Relationship Id="rId1" Type="http://schemas.openxmlformats.org/officeDocument/2006/relationships/slideLayout" Target="../slideLayouts/slideLayout58.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slide" Target="slide9.xml"/><Relationship Id="rId10" Type="http://schemas.openxmlformats.org/officeDocument/2006/relationships/slide" Target="slide11.xml"/><Relationship Id="rId4" Type="http://schemas.openxmlformats.org/officeDocument/2006/relationships/slide" Target="slide6.xml"/><Relationship Id="rId9" Type="http://schemas.openxmlformats.org/officeDocument/2006/relationships/image" Target="../media/image14.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6.xml"/><Relationship Id="rId18" Type="http://schemas.openxmlformats.org/officeDocument/2006/relationships/image" Target="../media/image37.svg"/><Relationship Id="rId3" Type="http://schemas.openxmlformats.org/officeDocument/2006/relationships/image" Target="../media/image27.jpeg"/><Relationship Id="rId21" Type="http://schemas.openxmlformats.org/officeDocument/2006/relationships/image" Target="../media/image39.svg"/><Relationship Id="rId7" Type="http://schemas.openxmlformats.org/officeDocument/2006/relationships/slide" Target="slide18.xml"/><Relationship Id="rId12" Type="http://schemas.openxmlformats.org/officeDocument/2006/relationships/image" Target="../media/image33.sv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slide" Target="slide17.xml"/><Relationship Id="rId20" Type="http://schemas.openxmlformats.org/officeDocument/2006/relationships/image" Target="../media/image38.png"/><Relationship Id="rId1" Type="http://schemas.openxmlformats.org/officeDocument/2006/relationships/slideLayout" Target="../slideLayouts/slideLayout58.xml"/><Relationship Id="rId6" Type="http://schemas.openxmlformats.org/officeDocument/2006/relationships/image" Target="../media/image29.svg"/><Relationship Id="rId11" Type="http://schemas.openxmlformats.org/officeDocument/2006/relationships/image" Target="../media/image32.png"/><Relationship Id="rId24" Type="http://schemas.openxmlformats.org/officeDocument/2006/relationships/slide" Target="slide21.xml"/><Relationship Id="rId5" Type="http://schemas.openxmlformats.org/officeDocument/2006/relationships/image" Target="../media/image28.png"/><Relationship Id="rId15" Type="http://schemas.openxmlformats.org/officeDocument/2006/relationships/image" Target="../media/image35.svg"/><Relationship Id="rId23" Type="http://schemas.openxmlformats.org/officeDocument/2006/relationships/image" Target="../media/image40.png"/><Relationship Id="rId10" Type="http://schemas.openxmlformats.org/officeDocument/2006/relationships/slide" Target="slide19.xml"/><Relationship Id="rId19" Type="http://schemas.openxmlformats.org/officeDocument/2006/relationships/slide" Target="slide15.xml"/><Relationship Id="rId4" Type="http://schemas.openxmlformats.org/officeDocument/2006/relationships/slide" Target="slide14.xml"/><Relationship Id="rId9" Type="http://schemas.openxmlformats.org/officeDocument/2006/relationships/image" Target="../media/image31.svg"/><Relationship Id="rId14" Type="http://schemas.openxmlformats.org/officeDocument/2006/relationships/image" Target="../media/image34.png"/><Relationship Id="rId22"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9.sv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9.sv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9.svg"/><Relationship Id="rId2" Type="http://schemas.openxmlformats.org/officeDocument/2006/relationships/notesSlide" Target="../notesSlides/notesSlide17.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www.caritas.org.au/sign-up/education/" TargetMode="External"/><Relationship Id="rId3" Type="http://schemas.openxmlformats.org/officeDocument/2006/relationships/hyperlink" Target="https://www.caritas.org.au/resources/school-resources/poverty-secondary/" TargetMode="External"/><Relationship Id="rId7" Type="http://schemas.openxmlformats.org/officeDocument/2006/relationships/hyperlink" Target="mailto:education@caritas.org.au"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www.caritas.org.au/resources/school-resources/" TargetMode="External"/><Relationship Id="rId5" Type="http://schemas.openxmlformats.org/officeDocument/2006/relationships/hyperlink" Target="https://www.caritas.org.au/resources/school-resources/prayer-service-poverty-primary/" TargetMode="External"/><Relationship Id="rId10" Type="http://schemas.openxmlformats.org/officeDocument/2006/relationships/image" Target="../media/image41.png"/><Relationship Id="rId4" Type="http://schemas.openxmlformats.org/officeDocument/2006/relationships/hyperlink" Target="https://www.caritas.org.au/resources/school-resources/poverty-in-our-world-secondary-lessons/" TargetMode="Externa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4.svg"/><Relationship Id="rId18" Type="http://schemas.openxmlformats.org/officeDocument/2006/relationships/image" Target="../media/image17.png"/><Relationship Id="rId3" Type="http://schemas.openxmlformats.org/officeDocument/2006/relationships/image" Target="../media/image8.jpeg"/><Relationship Id="rId21" Type="http://schemas.openxmlformats.org/officeDocument/2006/relationships/image" Target="../media/image19.svg"/><Relationship Id="rId7" Type="http://schemas.openxmlformats.org/officeDocument/2006/relationships/slide" Target="slide14.xml"/><Relationship Id="rId12" Type="http://schemas.openxmlformats.org/officeDocument/2006/relationships/image" Target="../media/image13.png"/><Relationship Id="rId17" Type="http://schemas.openxmlformats.org/officeDocument/2006/relationships/slide" Target="slide8.xml"/><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18.png"/><Relationship Id="rId1" Type="http://schemas.openxmlformats.org/officeDocument/2006/relationships/slideLayout" Target="../slideLayouts/slideLayout58.xml"/><Relationship Id="rId6" Type="http://schemas.openxmlformats.org/officeDocument/2006/relationships/image" Target="../media/image10.svg"/><Relationship Id="rId11" Type="http://schemas.openxmlformats.org/officeDocument/2006/relationships/slide" Target="slide10.xml"/><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svg"/><Relationship Id="rId19" Type="http://schemas.openxmlformats.org/officeDocument/2006/relationships/slide" Target="slide13.xml"/><Relationship Id="rId4" Type="http://schemas.openxmlformats.org/officeDocument/2006/relationships/slide" Target="slide6.xml"/><Relationship Id="rId9" Type="http://schemas.openxmlformats.org/officeDocument/2006/relationships/image" Target="../media/image11.png"/><Relationship Id="rId14" Type="http://schemas.openxmlformats.org/officeDocument/2006/relationships/slide" Target="slide11.xml"/><Relationship Id="rId22"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4D5378-3633-6C46-B8B0-B67E7E1B8D37}"/>
              </a:ext>
            </a:extLst>
          </p:cNvPr>
          <p:cNvSpPr>
            <a:spLocks noGrp="1"/>
          </p:cNvSpPr>
          <p:nvPr>
            <p:ph type="title"/>
          </p:nvPr>
        </p:nvSpPr>
        <p:spPr>
          <a:xfrm>
            <a:off x="924849" y="396400"/>
            <a:ext cx="10693325" cy="468243"/>
          </a:xfrm>
        </p:spPr>
        <p:txBody>
          <a:bodyPr/>
          <a:lstStyle/>
          <a:p>
            <a:r>
              <a:rPr lang="en-US" dirty="0">
                <a:solidFill>
                  <a:srgbClr val="0C244C"/>
                </a:solidFill>
              </a:rPr>
              <a:t>How to use this resource</a:t>
            </a:r>
          </a:p>
        </p:txBody>
      </p:sp>
      <p:sp>
        <p:nvSpPr>
          <p:cNvPr id="2" name="Text Placeholder 1">
            <a:extLst>
              <a:ext uri="{FF2B5EF4-FFF2-40B4-BE49-F238E27FC236}">
                <a16:creationId xmlns:a16="http://schemas.microsoft.com/office/drawing/2014/main" id="{C1B38D87-85FB-834F-9EB4-6C17892AAF41}"/>
              </a:ext>
            </a:extLst>
          </p:cNvPr>
          <p:cNvSpPr>
            <a:spLocks noGrp="1"/>
          </p:cNvSpPr>
          <p:nvPr>
            <p:ph type="body" sz="quarter" idx="10"/>
          </p:nvPr>
        </p:nvSpPr>
        <p:spPr>
          <a:xfrm>
            <a:off x="1039728" y="1412777"/>
            <a:ext cx="10144638" cy="3259992"/>
          </a:xfrm>
        </p:spPr>
        <p:txBody>
          <a:bodyPr/>
          <a:lstStyle/>
          <a:p>
            <a:pPr>
              <a:lnSpc>
                <a:spcPct val="100000"/>
              </a:lnSpc>
              <a:spcAft>
                <a:spcPts val="1088"/>
              </a:spcAft>
            </a:pPr>
            <a:r>
              <a:rPr lang="en-AU" sz="1632" dirty="0">
                <a:latin typeface="Arial" panose="020B0604020202020204" pitchFamily="34" charset="0"/>
                <a:ea typeface="Roboto" pitchFamily="2" charset="0"/>
              </a:rPr>
              <a:t>This resource is intended as a source of information for teaching and learning about issues surrounding poverty across several curriculum areas and units. The points raised will be explored further in the teaching resources found at the end of these slides.</a:t>
            </a:r>
          </a:p>
          <a:p>
            <a:pPr>
              <a:lnSpc>
                <a:spcPct val="100000"/>
              </a:lnSpc>
              <a:spcAft>
                <a:spcPts val="1088"/>
              </a:spcAft>
            </a:pPr>
            <a:r>
              <a:rPr lang="en-AU" sz="1632" b="1" dirty="0">
                <a:latin typeface="Arial" panose="020B0604020202020204" pitchFamily="34" charset="0"/>
                <a:ea typeface="Roboto" pitchFamily="2" charset="0"/>
              </a:rPr>
              <a:t>Please refer to the ‘Notes’ section of this presentation for additional information and source references. </a:t>
            </a:r>
          </a:p>
          <a:p>
            <a:pPr>
              <a:lnSpc>
                <a:spcPct val="100000"/>
              </a:lnSpc>
              <a:spcAft>
                <a:spcPts val="1088"/>
              </a:spcAft>
            </a:pPr>
            <a:r>
              <a:rPr lang="en-AU" sz="1632" dirty="0">
                <a:latin typeface="Arial" panose="020B0604020202020204" pitchFamily="34" charset="0"/>
                <a:ea typeface="Roboto" pitchFamily="2" charset="0"/>
              </a:rPr>
              <a:t>It is our hope that you will take part/all of these slides and use them in a way that best suits your purposes. If you do edit this presentation, please ensure content and photos from this resources remain with the appropriate credit to Caritas Australia and the photographers.</a:t>
            </a:r>
            <a:r>
              <a:rPr lang="en-AU" sz="1451" dirty="0">
                <a:latin typeface="Arial" panose="020B0604020202020204" pitchFamily="34" charset="0"/>
                <a:ea typeface="Roboto" pitchFamily="2" charset="0"/>
              </a:rPr>
              <a:t> </a:t>
            </a:r>
          </a:p>
          <a:p>
            <a:pPr>
              <a:lnSpc>
                <a:spcPct val="100000"/>
              </a:lnSpc>
            </a:pPr>
            <a:endParaRPr lang="en-AU" dirty="0">
              <a:solidFill>
                <a:srgbClr val="0C244C"/>
              </a:solidFill>
            </a:endParaRPr>
          </a:p>
          <a:p>
            <a:pPr>
              <a:lnSpc>
                <a:spcPct val="100000"/>
              </a:lnSpc>
            </a:pPr>
            <a:endParaRPr lang="en-US" dirty="0">
              <a:solidFill>
                <a:srgbClr val="0C244C"/>
              </a:solidFill>
            </a:endParaRPr>
          </a:p>
        </p:txBody>
      </p:sp>
      <p:sp>
        <p:nvSpPr>
          <p:cNvPr id="3" name="Text Placeholder 2">
            <a:extLst>
              <a:ext uri="{FF2B5EF4-FFF2-40B4-BE49-F238E27FC236}">
                <a16:creationId xmlns:a16="http://schemas.microsoft.com/office/drawing/2014/main" id="{CDD627EB-665E-CD40-8091-68D3A99F0919}"/>
              </a:ext>
            </a:extLst>
          </p:cNvPr>
          <p:cNvSpPr>
            <a:spLocks noGrp="1"/>
          </p:cNvSpPr>
          <p:nvPr>
            <p:ph type="body" sz="quarter" idx="4294967295"/>
          </p:nvPr>
        </p:nvSpPr>
        <p:spPr>
          <a:xfrm>
            <a:off x="1043637" y="4693692"/>
            <a:ext cx="10140728" cy="819102"/>
          </a:xfrm>
          <a:prstGeom prst="rect">
            <a:avLst/>
          </a:prstGeom>
        </p:spPr>
        <p:txBody>
          <a:bodyPr lIns="82918" tIns="41459" rIns="82918" bIns="41459" anchor="t"/>
          <a:lstStyle/>
          <a:p>
            <a:pPr marL="0" marR="197485" indent="0">
              <a:lnSpc>
                <a:spcPct val="115700"/>
              </a:lnSpc>
              <a:spcBef>
                <a:spcPts val="85"/>
              </a:spcBef>
              <a:buNone/>
            </a:pPr>
            <a:r>
              <a:rPr lang="en-AU" sz="950" b="1" spc="-5" dirty="0">
                <a:solidFill>
                  <a:srgbClr val="0C244C"/>
                </a:solidFill>
                <a:latin typeface="Arial" panose="020B0604020202020204" pitchFamily="34" charset="0"/>
                <a:ea typeface="Roboto"/>
              </a:rPr>
              <a:t>Note: </a:t>
            </a:r>
            <a:r>
              <a:rPr lang="en-AU" sz="950" dirty="0">
                <a:solidFill>
                  <a:srgbClr val="0C244C"/>
                </a:solidFill>
                <a:latin typeface="Arial" panose="020B0604020202020204" pitchFamily="34" charset="0"/>
                <a:ea typeface="Roboto"/>
              </a:rPr>
              <a:t>This PowerPoint is </a:t>
            </a:r>
            <a:r>
              <a:rPr lang="en-AU" sz="950" spc="-5" dirty="0">
                <a:solidFill>
                  <a:srgbClr val="0C244C"/>
                </a:solidFill>
                <a:latin typeface="Arial" panose="020B0604020202020204" pitchFamily="34" charset="0"/>
                <a:ea typeface="Roboto"/>
              </a:rPr>
              <a:t>editable </a:t>
            </a:r>
            <a:r>
              <a:rPr lang="en-AU" sz="950" dirty="0">
                <a:solidFill>
                  <a:srgbClr val="0C244C"/>
                </a:solidFill>
                <a:latin typeface="Arial" panose="020B0604020202020204" pitchFamily="34" charset="0"/>
                <a:ea typeface="Roboto"/>
              </a:rPr>
              <a:t>so you can </a:t>
            </a:r>
            <a:r>
              <a:rPr lang="en-AU" sz="950" spc="-5" dirty="0">
                <a:solidFill>
                  <a:srgbClr val="0C244C"/>
                </a:solidFill>
                <a:latin typeface="Arial" panose="020B0604020202020204" pitchFamily="34" charset="0"/>
                <a:ea typeface="Roboto"/>
              </a:rPr>
              <a:t>adapt it </a:t>
            </a:r>
            <a:r>
              <a:rPr lang="en-AU" sz="950" dirty="0">
                <a:solidFill>
                  <a:srgbClr val="0C244C"/>
                </a:solidFill>
                <a:latin typeface="Arial" panose="020B0604020202020204" pitchFamily="34" charset="0"/>
                <a:ea typeface="Roboto"/>
              </a:rPr>
              <a:t>to your </a:t>
            </a:r>
            <a:r>
              <a:rPr lang="en-AU" sz="950" spc="-5" dirty="0">
                <a:solidFill>
                  <a:srgbClr val="0C244C"/>
                </a:solidFill>
                <a:latin typeface="Arial" panose="020B0604020202020204" pitchFamily="34" charset="0"/>
                <a:ea typeface="Roboto"/>
              </a:rPr>
              <a:t>needs. </a:t>
            </a:r>
            <a:r>
              <a:rPr lang="en-AU" sz="950" dirty="0">
                <a:solidFill>
                  <a:srgbClr val="0C244C"/>
                </a:solidFill>
                <a:latin typeface="Arial" panose="020B0604020202020204" pitchFamily="34" charset="0"/>
                <a:ea typeface="Roboto"/>
              </a:rPr>
              <a:t>If you </a:t>
            </a:r>
            <a:r>
              <a:rPr lang="en-AU" sz="950" spc="-5" dirty="0">
                <a:solidFill>
                  <a:srgbClr val="0C244C"/>
                </a:solidFill>
                <a:latin typeface="Arial" panose="020B0604020202020204" pitchFamily="34" charset="0"/>
                <a:ea typeface="Roboto"/>
              </a:rPr>
              <a:t>do edit </a:t>
            </a:r>
            <a:r>
              <a:rPr lang="en-AU" sz="950" dirty="0">
                <a:solidFill>
                  <a:srgbClr val="0C244C"/>
                </a:solidFill>
                <a:latin typeface="Arial" panose="020B0604020202020204" pitchFamily="34" charset="0"/>
                <a:ea typeface="Roboto"/>
              </a:rPr>
              <a:t>this resource, </a:t>
            </a:r>
            <a:r>
              <a:rPr lang="en-AU" sz="950" spc="-5" dirty="0">
                <a:solidFill>
                  <a:srgbClr val="0C244C"/>
                </a:solidFill>
                <a:latin typeface="Arial" panose="020B0604020202020204" pitchFamily="34" charset="0"/>
                <a:ea typeface="Roboto"/>
              </a:rPr>
              <a:t>please ensure </a:t>
            </a:r>
            <a:r>
              <a:rPr lang="en-AU" sz="950" dirty="0">
                <a:solidFill>
                  <a:srgbClr val="0C244C"/>
                </a:solidFill>
                <a:latin typeface="Arial" panose="020B0604020202020204" pitchFamily="34" charset="0"/>
                <a:ea typeface="Roboto"/>
              </a:rPr>
              <a:t>content </a:t>
            </a:r>
            <a:r>
              <a:rPr lang="en-AU" sz="950" spc="-5" dirty="0">
                <a:solidFill>
                  <a:srgbClr val="0C244C"/>
                </a:solidFill>
                <a:latin typeface="Arial" panose="020B0604020202020204" pitchFamily="34" charset="0"/>
                <a:ea typeface="Roboto"/>
              </a:rPr>
              <a:t>and photos </a:t>
            </a:r>
            <a:r>
              <a:rPr lang="en-AU" sz="950" dirty="0">
                <a:solidFill>
                  <a:srgbClr val="0C244C"/>
                </a:solidFill>
                <a:latin typeface="Arial" panose="020B0604020202020204" pitchFamily="34" charset="0"/>
                <a:ea typeface="Roboto"/>
              </a:rPr>
              <a:t>remain </a:t>
            </a:r>
            <a:r>
              <a:rPr lang="en-AU" sz="950" spc="-5" dirty="0">
                <a:solidFill>
                  <a:srgbClr val="0C244C"/>
                </a:solidFill>
                <a:latin typeface="Arial" panose="020B0604020202020204" pitchFamily="34" charset="0"/>
                <a:ea typeface="Roboto"/>
              </a:rPr>
              <a:t>with </a:t>
            </a:r>
            <a:r>
              <a:rPr lang="en-AU" sz="950" dirty="0">
                <a:solidFill>
                  <a:srgbClr val="0C244C"/>
                </a:solidFill>
                <a:latin typeface="Arial" panose="020B0604020202020204" pitchFamily="34" charset="0"/>
                <a:ea typeface="Roboto"/>
              </a:rPr>
              <a:t>the </a:t>
            </a:r>
            <a:r>
              <a:rPr lang="en-AU" sz="950" spc="-5" dirty="0">
                <a:solidFill>
                  <a:srgbClr val="0C244C"/>
                </a:solidFill>
                <a:latin typeface="Arial" panose="020B0604020202020204" pitchFamily="34" charset="0"/>
                <a:ea typeface="Roboto"/>
              </a:rPr>
              <a:t>appropriate </a:t>
            </a:r>
            <a:r>
              <a:rPr lang="en-AU" sz="950" dirty="0">
                <a:solidFill>
                  <a:srgbClr val="0C244C"/>
                </a:solidFill>
                <a:latin typeface="Arial" panose="020B0604020202020204" pitchFamily="34" charset="0"/>
                <a:ea typeface="Roboto"/>
              </a:rPr>
              <a:t>credit to </a:t>
            </a:r>
            <a:r>
              <a:rPr lang="en-AU" sz="950" spc="-5" dirty="0">
                <a:solidFill>
                  <a:srgbClr val="0C244C"/>
                </a:solidFill>
                <a:latin typeface="Arial" panose="020B0604020202020204" pitchFamily="34" charset="0"/>
                <a:ea typeface="Roboto"/>
              </a:rPr>
              <a:t>Caritas </a:t>
            </a:r>
            <a:r>
              <a:rPr lang="en-AU" sz="950" dirty="0">
                <a:solidFill>
                  <a:srgbClr val="0C244C"/>
                </a:solidFill>
                <a:latin typeface="Arial" panose="020B0604020202020204" pitchFamily="34" charset="0"/>
                <a:ea typeface="Roboto"/>
              </a:rPr>
              <a:t>Australia </a:t>
            </a:r>
            <a:r>
              <a:rPr lang="en-AU" sz="950" spc="-5" dirty="0">
                <a:solidFill>
                  <a:srgbClr val="0C244C"/>
                </a:solidFill>
                <a:latin typeface="Arial" panose="020B0604020202020204" pitchFamily="34" charset="0"/>
                <a:ea typeface="Roboto"/>
              </a:rPr>
              <a:t>and </a:t>
            </a:r>
            <a:r>
              <a:rPr lang="en-AU" sz="950" dirty="0">
                <a:solidFill>
                  <a:srgbClr val="0C244C"/>
                </a:solidFill>
                <a:latin typeface="Arial" panose="020B0604020202020204" pitchFamily="34" charset="0"/>
                <a:ea typeface="Roboto"/>
              </a:rPr>
              <a:t>the</a:t>
            </a:r>
            <a:r>
              <a:rPr lang="en-AU" sz="950" spc="-85" dirty="0">
                <a:solidFill>
                  <a:srgbClr val="0C244C"/>
                </a:solidFill>
                <a:latin typeface="Arial" panose="020B0604020202020204" pitchFamily="34" charset="0"/>
                <a:ea typeface="Roboto"/>
              </a:rPr>
              <a:t> </a:t>
            </a:r>
            <a:r>
              <a:rPr lang="en-AU" sz="950" spc="-5" dirty="0">
                <a:solidFill>
                  <a:srgbClr val="0C244C"/>
                </a:solidFill>
                <a:latin typeface="Arial" panose="020B0604020202020204" pitchFamily="34" charset="0"/>
                <a:ea typeface="Roboto"/>
              </a:rPr>
              <a:t>photographers.</a:t>
            </a:r>
            <a:endParaRPr lang="en-AU" sz="950" dirty="0">
              <a:solidFill>
                <a:srgbClr val="0C244C"/>
              </a:solidFill>
              <a:latin typeface="Arial" panose="020B0604020202020204" pitchFamily="34" charset="0"/>
              <a:ea typeface="Roboto"/>
            </a:endParaRPr>
          </a:p>
          <a:p>
            <a:pPr marL="0" marR="3810" indent="0">
              <a:lnSpc>
                <a:spcPct val="115700"/>
              </a:lnSpc>
              <a:spcBef>
                <a:spcPts val="483"/>
              </a:spcBef>
              <a:buNone/>
            </a:pPr>
            <a:r>
              <a:rPr lang="en-AU" sz="950" b="1" spc="-5" dirty="0">
                <a:solidFill>
                  <a:srgbClr val="0C244C"/>
                </a:solidFill>
                <a:latin typeface="Arial"/>
                <a:ea typeface="Roboto"/>
                <a:cs typeface="Arial"/>
              </a:rPr>
              <a:t>Copyright </a:t>
            </a:r>
            <a:r>
              <a:rPr lang="en-AU" sz="950" b="1" dirty="0">
                <a:solidFill>
                  <a:srgbClr val="0C244C"/>
                </a:solidFill>
                <a:latin typeface="Arial"/>
                <a:ea typeface="Roboto"/>
                <a:cs typeface="Arial"/>
              </a:rPr>
              <a:t>Policy: </a:t>
            </a:r>
            <a:r>
              <a:rPr lang="en-AU" sz="950" dirty="0">
                <a:solidFill>
                  <a:srgbClr val="0C244C"/>
                </a:solidFill>
                <a:latin typeface="Arial"/>
                <a:ea typeface="Roboto"/>
                <a:cs typeface="Arial"/>
              </a:rPr>
              <a:t>Material </a:t>
            </a:r>
            <a:r>
              <a:rPr lang="en-AU" sz="950" spc="-5" dirty="0">
                <a:solidFill>
                  <a:srgbClr val="0C244C"/>
                </a:solidFill>
                <a:latin typeface="Arial"/>
                <a:ea typeface="Roboto"/>
                <a:cs typeface="Arial"/>
              </a:rPr>
              <a:t>within our</a:t>
            </a:r>
            <a:r>
              <a:rPr lang="en-AU" sz="950" dirty="0">
                <a:solidFill>
                  <a:srgbClr val="0C244C"/>
                </a:solidFill>
                <a:latin typeface="Arial"/>
                <a:ea typeface="Roboto"/>
                <a:cs typeface="Arial"/>
              </a:rPr>
              <a:t> resources</a:t>
            </a:r>
            <a:r>
              <a:rPr lang="en-AU" sz="950" spc="-5" dirty="0">
                <a:solidFill>
                  <a:srgbClr val="0C244C"/>
                </a:solidFill>
                <a:latin typeface="Arial"/>
                <a:ea typeface="Roboto"/>
                <a:cs typeface="Arial"/>
              </a:rPr>
              <a:t> </a:t>
            </a:r>
            <a:r>
              <a:rPr lang="en-AU" sz="950" dirty="0">
                <a:solidFill>
                  <a:srgbClr val="0C244C"/>
                </a:solidFill>
                <a:latin typeface="Arial"/>
                <a:ea typeface="Roboto"/>
                <a:cs typeface="Arial"/>
              </a:rPr>
              <a:t>come from a variety </a:t>
            </a:r>
            <a:r>
              <a:rPr lang="en-AU" sz="950" spc="-5" dirty="0">
                <a:solidFill>
                  <a:srgbClr val="0C244C"/>
                </a:solidFill>
                <a:latin typeface="Arial"/>
                <a:ea typeface="Roboto"/>
                <a:cs typeface="Arial"/>
              </a:rPr>
              <a:t>of </a:t>
            </a:r>
            <a:r>
              <a:rPr lang="en-AU" sz="950" dirty="0">
                <a:solidFill>
                  <a:srgbClr val="0C244C"/>
                </a:solidFill>
                <a:latin typeface="Arial"/>
                <a:ea typeface="Roboto"/>
                <a:cs typeface="Arial"/>
              </a:rPr>
              <a:t>sources </a:t>
            </a:r>
            <a:r>
              <a:rPr lang="en-AU" sz="950" spc="-5" dirty="0">
                <a:solidFill>
                  <a:srgbClr val="0C244C"/>
                </a:solidFill>
                <a:latin typeface="Arial"/>
                <a:ea typeface="Roboto"/>
                <a:cs typeface="Arial"/>
              </a:rPr>
              <a:t>and authors, including Caritas Australia staff </a:t>
            </a:r>
            <a:r>
              <a:rPr lang="en-AU" sz="950" dirty="0">
                <a:solidFill>
                  <a:srgbClr val="0C244C"/>
                </a:solidFill>
                <a:latin typeface="Arial"/>
                <a:ea typeface="Roboto"/>
                <a:cs typeface="Arial"/>
              </a:rPr>
              <a:t>volunteers, </a:t>
            </a:r>
            <a:r>
              <a:rPr lang="en-AU" sz="950" spc="-5" dirty="0">
                <a:solidFill>
                  <a:srgbClr val="0C244C"/>
                </a:solidFill>
                <a:latin typeface="Arial"/>
                <a:ea typeface="Roboto"/>
                <a:cs typeface="Arial"/>
              </a:rPr>
              <a:t>overseas partners and news organisations. </a:t>
            </a:r>
            <a:r>
              <a:rPr lang="en-AU" sz="950" dirty="0">
                <a:solidFill>
                  <a:srgbClr val="0C244C"/>
                </a:solidFill>
                <a:latin typeface="Arial"/>
                <a:ea typeface="Roboto"/>
                <a:cs typeface="Arial"/>
              </a:rPr>
              <a:t>These resources </a:t>
            </a:r>
            <a:r>
              <a:rPr lang="en-AU" sz="950" spc="-5" dirty="0">
                <a:solidFill>
                  <a:srgbClr val="0C244C"/>
                </a:solidFill>
                <a:latin typeface="Arial"/>
                <a:ea typeface="Roboto"/>
                <a:cs typeface="Arial"/>
              </a:rPr>
              <a:t>and </a:t>
            </a:r>
            <a:r>
              <a:rPr lang="en-AU" sz="950" dirty="0">
                <a:solidFill>
                  <a:srgbClr val="0C244C"/>
                </a:solidFill>
                <a:latin typeface="Arial"/>
                <a:ea typeface="Roboto"/>
                <a:cs typeface="Arial"/>
              </a:rPr>
              <a:t>the </a:t>
            </a:r>
            <a:r>
              <a:rPr lang="en-AU" sz="950" spc="-5" dirty="0">
                <a:solidFill>
                  <a:srgbClr val="0C244C"/>
                </a:solidFill>
                <a:latin typeface="Arial"/>
                <a:ea typeface="Roboto"/>
                <a:cs typeface="Arial"/>
              </a:rPr>
              <a:t>information, names, images, pictures, logos are provided </a:t>
            </a:r>
            <a:r>
              <a:rPr lang="en-AU" sz="950" dirty="0">
                <a:solidFill>
                  <a:srgbClr val="0C244C"/>
                </a:solidFill>
                <a:latin typeface="Arial"/>
                <a:ea typeface="Roboto"/>
                <a:cs typeface="Arial"/>
              </a:rPr>
              <a:t>“as </a:t>
            </a:r>
            <a:r>
              <a:rPr lang="en-AU" sz="950" spc="-5" dirty="0">
                <a:solidFill>
                  <a:srgbClr val="0C244C"/>
                </a:solidFill>
                <a:latin typeface="Arial"/>
                <a:ea typeface="Roboto"/>
                <a:cs typeface="Arial"/>
              </a:rPr>
              <a:t>is”, without </a:t>
            </a:r>
            <a:r>
              <a:rPr lang="en-AU" sz="950" spc="-13" dirty="0">
                <a:solidFill>
                  <a:srgbClr val="0C244C"/>
                </a:solidFill>
                <a:latin typeface="Arial"/>
                <a:ea typeface="Roboto"/>
                <a:cs typeface="Arial"/>
              </a:rPr>
              <a:t>warranty. </a:t>
            </a:r>
            <a:r>
              <a:rPr lang="en-AU" sz="950" dirty="0">
                <a:solidFill>
                  <a:srgbClr val="0C244C"/>
                </a:solidFill>
                <a:latin typeface="Arial"/>
                <a:ea typeface="Roboto"/>
                <a:cs typeface="Arial"/>
              </a:rPr>
              <a:t>Any mistakes </a:t>
            </a:r>
            <a:r>
              <a:rPr lang="en-AU" sz="950" spc="-5" dirty="0">
                <a:solidFill>
                  <a:srgbClr val="0C244C"/>
                </a:solidFill>
                <a:latin typeface="Arial"/>
                <a:ea typeface="Roboto"/>
                <a:cs typeface="Arial"/>
              </a:rPr>
              <a:t>brought </a:t>
            </a:r>
            <a:r>
              <a:rPr lang="en-AU" sz="950" dirty="0">
                <a:solidFill>
                  <a:srgbClr val="0C244C"/>
                </a:solidFill>
                <a:latin typeface="Arial"/>
                <a:ea typeface="Roboto"/>
                <a:cs typeface="Arial"/>
              </a:rPr>
              <a:t>to the </a:t>
            </a:r>
            <a:r>
              <a:rPr lang="en-AU" sz="950" spc="-5" dirty="0">
                <a:solidFill>
                  <a:srgbClr val="0C244C"/>
                </a:solidFill>
                <a:latin typeface="Arial"/>
                <a:ea typeface="Roboto"/>
                <a:cs typeface="Arial"/>
              </a:rPr>
              <a:t>attention of Caritas </a:t>
            </a:r>
            <a:r>
              <a:rPr lang="en-AU" sz="950" dirty="0">
                <a:solidFill>
                  <a:srgbClr val="0C244C"/>
                </a:solidFill>
                <a:latin typeface="Arial"/>
                <a:ea typeface="Roboto"/>
                <a:cs typeface="Arial"/>
              </a:rPr>
              <a:t>Australia</a:t>
            </a:r>
            <a:r>
              <a:rPr lang="en-AU" sz="950" spc="-77" dirty="0">
                <a:solidFill>
                  <a:srgbClr val="0C244C"/>
                </a:solidFill>
                <a:latin typeface="Arial"/>
                <a:ea typeface="Roboto"/>
                <a:cs typeface="Arial"/>
              </a:rPr>
              <a:t> </a:t>
            </a:r>
            <a:r>
              <a:rPr lang="en-AU" sz="950" spc="-5" dirty="0">
                <a:solidFill>
                  <a:srgbClr val="0C244C"/>
                </a:solidFill>
                <a:latin typeface="Arial"/>
                <a:ea typeface="Roboto"/>
                <a:cs typeface="Arial"/>
              </a:rPr>
              <a:t>will</a:t>
            </a:r>
            <a:r>
              <a:rPr lang="en-AU" sz="950" dirty="0">
                <a:solidFill>
                  <a:srgbClr val="0C244C"/>
                </a:solidFill>
                <a:latin typeface="Arial"/>
                <a:ea typeface="Roboto"/>
                <a:cs typeface="Arial"/>
              </a:rPr>
              <a:t> </a:t>
            </a:r>
            <a:r>
              <a:rPr lang="en-AU" sz="950" spc="-5" dirty="0">
                <a:solidFill>
                  <a:srgbClr val="0C244C"/>
                </a:solidFill>
                <a:latin typeface="Arial"/>
                <a:ea typeface="Roboto"/>
                <a:cs typeface="Arial"/>
              </a:rPr>
              <a:t>be </a:t>
            </a:r>
            <a:r>
              <a:rPr lang="en-AU" sz="950" dirty="0">
                <a:solidFill>
                  <a:srgbClr val="0C244C"/>
                </a:solidFill>
                <a:latin typeface="Arial"/>
                <a:ea typeface="Roboto"/>
                <a:cs typeface="Arial"/>
              </a:rPr>
              <a:t>corrected </a:t>
            </a:r>
            <a:r>
              <a:rPr lang="en-AU" sz="950" spc="-5" dirty="0">
                <a:solidFill>
                  <a:srgbClr val="0C244C"/>
                </a:solidFill>
                <a:latin typeface="Arial"/>
                <a:ea typeface="Roboto"/>
                <a:cs typeface="Arial"/>
              </a:rPr>
              <a:t>as </a:t>
            </a:r>
            <a:r>
              <a:rPr lang="en-AU" sz="950" dirty="0">
                <a:solidFill>
                  <a:srgbClr val="0C244C"/>
                </a:solidFill>
                <a:latin typeface="Arial"/>
                <a:ea typeface="Roboto"/>
                <a:cs typeface="Arial"/>
              </a:rPr>
              <a:t>soon </a:t>
            </a:r>
            <a:r>
              <a:rPr lang="en-AU" sz="950" spc="-5" dirty="0">
                <a:solidFill>
                  <a:srgbClr val="0C244C"/>
                </a:solidFill>
                <a:latin typeface="Arial"/>
                <a:ea typeface="Roboto"/>
                <a:cs typeface="Arial"/>
              </a:rPr>
              <a:t>as possible. </a:t>
            </a:r>
            <a:r>
              <a:rPr lang="en-AU" sz="950" spc="-43" dirty="0">
                <a:solidFill>
                  <a:srgbClr val="0C244C"/>
                </a:solidFill>
                <a:latin typeface="Arial"/>
                <a:ea typeface="Roboto"/>
                <a:cs typeface="Arial"/>
              </a:rPr>
              <a:t>To </a:t>
            </a:r>
            <a:r>
              <a:rPr lang="en-AU" sz="950" dirty="0">
                <a:solidFill>
                  <a:srgbClr val="0C244C"/>
                </a:solidFill>
                <a:latin typeface="Arial"/>
                <a:ea typeface="Roboto"/>
                <a:cs typeface="Arial"/>
              </a:rPr>
              <a:t>review the full </a:t>
            </a:r>
            <a:r>
              <a:rPr lang="en-AU" sz="950" spc="-5" dirty="0">
                <a:solidFill>
                  <a:srgbClr val="0C244C"/>
                </a:solidFill>
                <a:latin typeface="Arial"/>
                <a:ea typeface="Roboto"/>
                <a:cs typeface="Arial"/>
              </a:rPr>
              <a:t>Caritas Australia Copyright </a:t>
            </a:r>
            <a:r>
              <a:rPr lang="en-AU" sz="950" spc="-8" dirty="0">
                <a:solidFill>
                  <a:srgbClr val="0C244C"/>
                </a:solidFill>
                <a:latin typeface="Arial"/>
                <a:ea typeface="Roboto"/>
                <a:cs typeface="Arial"/>
              </a:rPr>
              <a:t>Policy, </a:t>
            </a:r>
            <a:r>
              <a:rPr lang="en-AU" sz="950" spc="-5" dirty="0">
                <a:solidFill>
                  <a:srgbClr val="0C244C"/>
                </a:solidFill>
                <a:latin typeface="Arial"/>
                <a:ea typeface="Roboto"/>
                <a:cs typeface="Arial"/>
              </a:rPr>
              <a:t>please </a:t>
            </a:r>
            <a:r>
              <a:rPr lang="en-AU" sz="950" dirty="0">
                <a:solidFill>
                  <a:srgbClr val="0C244C"/>
                </a:solidFill>
                <a:latin typeface="Arial"/>
                <a:ea typeface="Roboto"/>
                <a:cs typeface="Arial"/>
              </a:rPr>
              <a:t>visit: </a:t>
            </a:r>
            <a:r>
              <a:rPr lang="en-AU" sz="950" u="sng" dirty="0">
                <a:solidFill>
                  <a:srgbClr val="0C244C"/>
                </a:solidFill>
                <a:latin typeface="Arial"/>
                <a:ea typeface="Roboto"/>
                <a:cs typeface="Arial"/>
                <a:hlinkClick r:id="rId3">
                  <a:extLst>
                    <a:ext uri="{A12FA001-AC4F-418D-AE19-62706E023703}">
                      <ahyp:hlinkClr xmlns:ahyp="http://schemas.microsoft.com/office/drawing/2018/hyperlinkcolor" val="tx"/>
                    </a:ext>
                  </a:extLst>
                </a:hlinkClick>
              </a:rPr>
              <a:t>Caritas Australia</a:t>
            </a:r>
            <a:r>
              <a:rPr lang="en-AU" sz="950" dirty="0">
                <a:solidFill>
                  <a:srgbClr val="0C244C"/>
                </a:solidFill>
                <a:latin typeface="Arial"/>
                <a:ea typeface="Roboto"/>
                <a:cs typeface="Arial"/>
              </a:rPr>
              <a:t>​</a:t>
            </a:r>
          </a:p>
        </p:txBody>
      </p:sp>
      <p:sp>
        <p:nvSpPr>
          <p:cNvPr id="17" name="bg object 21">
            <a:extLst>
              <a:ext uri="{FF2B5EF4-FFF2-40B4-BE49-F238E27FC236}">
                <a16:creationId xmlns:a16="http://schemas.microsoft.com/office/drawing/2014/main" id="{7FABDA24-8B7D-5B4B-A717-C9408C980F02}"/>
              </a:ext>
            </a:extLst>
          </p:cNvPr>
          <p:cNvSpPr>
            <a:spLocks noChangeAspect="1"/>
          </p:cNvSpPr>
          <p:nvPr/>
        </p:nvSpPr>
        <p:spPr>
          <a:xfrm>
            <a:off x="479597" y="457776"/>
            <a:ext cx="345963" cy="345491"/>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8D047A7-0804-4305-84EE-AA0153EACA59}"/>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9121EEE-3456-41E1-8901-5FEF1FF57314}"/>
              </a:ext>
            </a:extLst>
          </p:cNvPr>
          <p:cNvSpPr>
            <a:spLocks noGrp="1"/>
          </p:cNvSpPr>
          <p:nvPr>
            <p:ph type="body" sz="quarter" idx="11"/>
          </p:nvPr>
        </p:nvSpPr>
        <p:spPr/>
        <p:txBody>
          <a:bodyPr/>
          <a:lstStyle/>
          <a:p>
            <a:r>
              <a:rPr lang="en-AU" dirty="0"/>
              <a:t>Photo credit: Caritas Bangladesh</a:t>
            </a:r>
          </a:p>
        </p:txBody>
      </p:sp>
      <p:sp>
        <p:nvSpPr>
          <p:cNvPr id="4" name="Text Placeholder 3">
            <a:extLst>
              <a:ext uri="{FF2B5EF4-FFF2-40B4-BE49-F238E27FC236}">
                <a16:creationId xmlns:a16="http://schemas.microsoft.com/office/drawing/2014/main" id="{57CDB115-134B-4F56-B068-074EF99D6654}"/>
              </a:ext>
            </a:extLst>
          </p:cNvPr>
          <p:cNvSpPr>
            <a:spLocks noGrp="1"/>
          </p:cNvSpPr>
          <p:nvPr>
            <p:ph type="body" sz="quarter" idx="10"/>
          </p:nvPr>
        </p:nvSpPr>
        <p:spPr/>
        <p:txBody>
          <a:bodyPr lIns="91440" tIns="45720" rIns="91440" bIns="45720" anchor="t"/>
          <a:lstStyle/>
          <a:p>
            <a:pPr defTabSz="457200">
              <a:spcBef>
                <a:spcPts val="0"/>
              </a:spcBef>
            </a:pPr>
            <a:r>
              <a:rPr lang="en-AU" sz="3600" b="1" dirty="0">
                <a:solidFill>
                  <a:srgbClr val="C3DDD7"/>
                </a:solidFill>
                <a:latin typeface="Arial" panose="020B0604020202020204" pitchFamily="34" charset="0"/>
                <a:ea typeface="Roboto"/>
              </a:rPr>
              <a:t>2 billion</a:t>
            </a:r>
          </a:p>
          <a:p>
            <a:pPr defTabSz="457200">
              <a:spcBef>
                <a:spcPts val="800"/>
              </a:spcBef>
            </a:pPr>
            <a:r>
              <a:rPr lang="en-AU" sz="2800" dirty="0">
                <a:solidFill>
                  <a:srgbClr val="0C244C"/>
                </a:solidFill>
                <a:latin typeface="Arial" panose="020B0604020202020204" pitchFamily="34" charset="0"/>
                <a:ea typeface="Roboto" pitchFamily="2" charset="0"/>
              </a:rPr>
              <a:t>people do not have access to a decent toilet.</a:t>
            </a:r>
          </a:p>
          <a:p>
            <a:endParaRPr lang="en-AU" sz="2800" dirty="0"/>
          </a:p>
        </p:txBody>
      </p:sp>
      <p:sp>
        <p:nvSpPr>
          <p:cNvPr id="5" name="Title 4">
            <a:extLst>
              <a:ext uri="{FF2B5EF4-FFF2-40B4-BE49-F238E27FC236}">
                <a16:creationId xmlns:a16="http://schemas.microsoft.com/office/drawing/2014/main" id="{F3E4BB55-79D0-43A7-BBDA-E78F7EBA231F}"/>
              </a:ext>
            </a:extLst>
          </p:cNvPr>
          <p:cNvSpPr>
            <a:spLocks noGrp="1"/>
          </p:cNvSpPr>
          <p:nvPr>
            <p:ph type="title"/>
          </p:nvPr>
        </p:nvSpPr>
        <p:spPr/>
        <p:txBody>
          <a:bodyPr/>
          <a:lstStyle/>
          <a:p>
            <a:r>
              <a:rPr lang="en-AU" dirty="0"/>
              <a:t>Sanitation</a:t>
            </a:r>
          </a:p>
        </p:txBody>
      </p:sp>
      <p:pic>
        <p:nvPicPr>
          <p:cNvPr id="6" name="Graphic 5" descr="Line arrow Straight">
            <a:hlinkClick r:id="rId4" action="ppaction://hlinksldjump"/>
            <a:extLst>
              <a:ext uri="{FF2B5EF4-FFF2-40B4-BE49-F238E27FC236}">
                <a16:creationId xmlns:a16="http://schemas.microsoft.com/office/drawing/2014/main" id="{6A1DA1EC-7362-45D0-8956-537D137A3D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117436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A0CE-9AAE-4B3E-BB4C-1CEC2316C768}"/>
              </a:ext>
            </a:extLst>
          </p:cNvPr>
          <p:cNvSpPr>
            <a:spLocks noGrp="1"/>
          </p:cNvSpPr>
          <p:nvPr>
            <p:ph type="body" sz="quarter" idx="10"/>
          </p:nvPr>
        </p:nvSpPr>
        <p:spPr/>
        <p:txBody>
          <a:bodyPr lIns="91440" tIns="45720" rIns="91440" bIns="45720" anchor="t"/>
          <a:lstStyle/>
          <a:p>
            <a:pPr defTabSz="457200">
              <a:lnSpc>
                <a:spcPct val="100000"/>
              </a:lnSpc>
              <a:spcBef>
                <a:spcPts val="0"/>
              </a:spcBef>
            </a:pPr>
            <a:r>
              <a:rPr lang="en-AU" sz="3600" b="1" dirty="0">
                <a:solidFill>
                  <a:srgbClr val="63B1A4"/>
                </a:solidFill>
                <a:latin typeface="Arial" panose="020B0604020202020204" pitchFamily="34" charset="0"/>
                <a:ea typeface="Roboto"/>
              </a:rPr>
              <a:t>59 million</a:t>
            </a:r>
          </a:p>
          <a:p>
            <a:pPr defTabSz="457200">
              <a:lnSpc>
                <a:spcPct val="100000"/>
              </a:lnSpc>
              <a:spcBef>
                <a:spcPts val="800"/>
              </a:spcBef>
            </a:pPr>
            <a:r>
              <a:rPr lang="en-AU" sz="2800" dirty="0">
                <a:latin typeface="Arial" panose="020B0604020202020204" pitchFamily="34" charset="0"/>
                <a:ea typeface="Roboto" pitchFamily="2" charset="0"/>
              </a:rPr>
              <a:t>primary-school-aged children do not go to school.</a:t>
            </a:r>
            <a:endParaRPr lang="en-AU" sz="2800" dirty="0">
              <a:latin typeface="Arial" panose="020B0604020202020204" pitchFamily="34" charset="0"/>
              <a:ea typeface="Roboto" pitchFamily="2" charset="0"/>
              <a:cs typeface="Arial" panose="020B0604020202020204" pitchFamily="34" charset="0"/>
            </a:endParaRPr>
          </a:p>
          <a:p>
            <a:endParaRPr lang="en-AU" dirty="0"/>
          </a:p>
        </p:txBody>
      </p:sp>
      <p:sp>
        <p:nvSpPr>
          <p:cNvPr id="3" name="Text Placeholder 2">
            <a:extLst>
              <a:ext uri="{FF2B5EF4-FFF2-40B4-BE49-F238E27FC236}">
                <a16:creationId xmlns:a16="http://schemas.microsoft.com/office/drawing/2014/main" id="{D2D75F96-80EF-4627-8B4B-8C13200F81CE}"/>
              </a:ext>
            </a:extLst>
          </p:cNvPr>
          <p:cNvSpPr>
            <a:spLocks noGrp="1"/>
          </p:cNvSpPr>
          <p:nvPr>
            <p:ph type="body" sz="quarter" idx="11"/>
          </p:nvPr>
        </p:nvSpPr>
        <p:spPr/>
        <p:txBody>
          <a:bodyPr/>
          <a:lstStyle/>
          <a:p>
            <a:r>
              <a:rPr lang="en-AU" dirty="0"/>
              <a:t>Photo credit: Richard Wainwright</a:t>
            </a:r>
          </a:p>
        </p:txBody>
      </p:sp>
      <p:pic>
        <p:nvPicPr>
          <p:cNvPr id="7" name="Picture Placeholder 6">
            <a:extLst>
              <a:ext uri="{FF2B5EF4-FFF2-40B4-BE49-F238E27FC236}">
                <a16:creationId xmlns:a16="http://schemas.microsoft.com/office/drawing/2014/main" id="{F95A2707-1703-4E91-99AF-D14ACCF5D113}"/>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E7F5F35B-018B-4D51-9C2E-A02B26C00C8A}"/>
              </a:ext>
            </a:extLst>
          </p:cNvPr>
          <p:cNvSpPr>
            <a:spLocks noGrp="1"/>
          </p:cNvSpPr>
          <p:nvPr>
            <p:ph type="title"/>
          </p:nvPr>
        </p:nvSpPr>
        <p:spPr/>
        <p:txBody>
          <a:bodyPr/>
          <a:lstStyle/>
          <a:p>
            <a:r>
              <a:rPr lang="en-AU" dirty="0">
                <a:solidFill>
                  <a:srgbClr val="0C244C"/>
                </a:solidFill>
              </a:rPr>
              <a:t>Education</a:t>
            </a:r>
          </a:p>
        </p:txBody>
      </p:sp>
      <p:pic>
        <p:nvPicPr>
          <p:cNvPr id="6" name="Graphic 5" descr="Line arrow Straight">
            <a:hlinkClick r:id="rId4" action="ppaction://hlinksldjump"/>
            <a:extLst>
              <a:ext uri="{FF2B5EF4-FFF2-40B4-BE49-F238E27FC236}">
                <a16:creationId xmlns:a16="http://schemas.microsoft.com/office/drawing/2014/main" id="{8F6103CB-EA1F-44EA-908D-E41B7100D0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19458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7896200" y="1794470"/>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23" descr="Toilet">
            <a:hlinkClick r:id="rId7"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15232" y="3068960"/>
            <a:ext cx="714500" cy="714500"/>
          </a:xfrm>
          <a:prstGeom prst="rect">
            <a:avLst/>
          </a:prstGeom>
        </p:spPr>
      </p:pic>
      <p:pic>
        <p:nvPicPr>
          <p:cNvPr id="26" name="Graphic 25" descr="Classroom">
            <a:hlinkClick r:id="rId10"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39058" y="1899288"/>
            <a:ext cx="690565" cy="690565"/>
          </a:xfrm>
          <a:prstGeom prst="rect">
            <a:avLst/>
          </a:prstGeom>
        </p:spPr>
      </p:pic>
      <p:pic>
        <p:nvPicPr>
          <p:cNvPr id="7" name="Picture 6">
            <a:hlinkClick r:id="rId13"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4"/>
          <a:stretch>
            <a:fillRect/>
          </a:stretch>
        </p:blipFill>
        <p:spPr>
          <a:xfrm>
            <a:off x="5593408" y="989205"/>
            <a:ext cx="432854" cy="573074"/>
          </a:xfrm>
          <a:prstGeom prst="rect">
            <a:avLst/>
          </a:prstGeom>
        </p:spPr>
      </p:pic>
      <p:sp>
        <p:nvSpPr>
          <p:cNvPr id="18" name="Rectangle: Rounded Corners 17">
            <a:extLst>
              <a:ext uri="{FF2B5EF4-FFF2-40B4-BE49-F238E27FC236}">
                <a16:creationId xmlns:a16="http://schemas.microsoft.com/office/drawing/2014/main" id="{5D33B43D-4BE6-405B-9FD2-36621953DBC1}"/>
              </a:ext>
            </a:extLst>
          </p:cNvPr>
          <p:cNvSpPr/>
          <p:nvPr/>
        </p:nvSpPr>
        <p:spPr>
          <a:xfrm>
            <a:off x="3814861" y="1752659"/>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Rounded Corners 24">
            <a:extLst>
              <a:ext uri="{FF2B5EF4-FFF2-40B4-BE49-F238E27FC236}">
                <a16:creationId xmlns:a16="http://schemas.microsoft.com/office/drawing/2014/main" id="{DDE2F820-31F3-4337-98FA-D99666400768}"/>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Graphic 26" descr="Children">
            <a:hlinkClick r:id="rId15" action="ppaction://hlinksldjump" tooltip="Age "/>
            <a:extLst>
              <a:ext uri="{FF2B5EF4-FFF2-40B4-BE49-F238E27FC236}">
                <a16:creationId xmlns:a16="http://schemas.microsoft.com/office/drawing/2014/main" id="{8BDCE2D0-E1CD-4583-ADB6-63ED8BBAD4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81758" y="888904"/>
            <a:ext cx="861603" cy="861603"/>
          </a:xfrm>
          <a:prstGeom prst="rect">
            <a:avLst/>
          </a:prstGeom>
        </p:spPr>
      </p:pic>
      <p:grpSp>
        <p:nvGrpSpPr>
          <p:cNvPr id="28" name="Group 27">
            <a:extLst>
              <a:ext uri="{FF2B5EF4-FFF2-40B4-BE49-F238E27FC236}">
                <a16:creationId xmlns:a16="http://schemas.microsoft.com/office/drawing/2014/main" id="{F2628027-AD81-4E61-9786-735E0FED27BC}"/>
              </a:ext>
            </a:extLst>
          </p:cNvPr>
          <p:cNvGrpSpPr/>
          <p:nvPr/>
        </p:nvGrpSpPr>
        <p:grpSpPr>
          <a:xfrm>
            <a:off x="4142201" y="1922659"/>
            <a:ext cx="521601" cy="521601"/>
            <a:chOff x="2807575" y="4824466"/>
            <a:chExt cx="292675" cy="292675"/>
          </a:xfrm>
          <a:solidFill>
            <a:schemeClr val="accent5"/>
          </a:solidFill>
        </p:grpSpPr>
        <p:sp>
          <p:nvSpPr>
            <p:cNvPr id="29" name="Freeform: Shape 28">
              <a:extLst>
                <a:ext uri="{FF2B5EF4-FFF2-40B4-BE49-F238E27FC236}">
                  <a16:creationId xmlns:a16="http://schemas.microsoft.com/office/drawing/2014/main" id="{B4C2A2DD-42D1-499B-B6D7-1B1EAFE7D912}"/>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F364A66-C8C9-483E-B299-BD2BD50E4D1A}"/>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6B4952F-6734-4ECD-A837-5743CFB3A39D}"/>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noFill/>
              <a:prstDash val="solid"/>
              <a:miter/>
            </a:ln>
          </p:spPr>
          <p:txBody>
            <a:bodyPr rtlCol="0" anchor="ctr"/>
            <a:lstStyle/>
            <a:p>
              <a:endParaRPr lang="en-AU"/>
            </a:p>
          </p:txBody>
        </p:sp>
      </p:grpSp>
      <p:sp>
        <p:nvSpPr>
          <p:cNvPr id="19" name="TextBox 18">
            <a:extLst>
              <a:ext uri="{FF2B5EF4-FFF2-40B4-BE49-F238E27FC236}">
                <a16:creationId xmlns:a16="http://schemas.microsoft.com/office/drawing/2014/main" id="{AA301AB0-8467-4B7A-B5F0-E97D04175497}"/>
              </a:ext>
            </a:extLst>
          </p:cNvPr>
          <p:cNvSpPr txBox="1"/>
          <p:nvPr/>
        </p:nvSpPr>
        <p:spPr>
          <a:xfrm>
            <a:off x="479376" y="4495965"/>
            <a:ext cx="4968552" cy="1384995"/>
          </a:xfrm>
          <a:prstGeom prst="rect">
            <a:avLst/>
          </a:prstGeom>
          <a:noFill/>
        </p:spPr>
        <p:txBody>
          <a:bodyPr wrap="square" lIns="91440" tIns="45720" rIns="91440" bIns="45720" rtlCol="0" anchor="t">
            <a:spAutoFit/>
          </a:bodyPr>
          <a:lstStyle/>
          <a:p>
            <a:r>
              <a:rPr lang="en-AU" sz="2800" b="1" dirty="0">
                <a:latin typeface="Arial" panose="020B0604020202020204" pitchFamily="34" charset="0"/>
                <a:ea typeface="Roboto"/>
              </a:rPr>
              <a:t>Let’s dig deeper to find some of the root causes of poverty…</a:t>
            </a:r>
          </a:p>
        </p:txBody>
      </p:sp>
      <p:pic>
        <p:nvPicPr>
          <p:cNvPr id="20" name="Graphic 19" descr="Line arrow Straight">
            <a:extLst>
              <a:ext uri="{FF2B5EF4-FFF2-40B4-BE49-F238E27FC236}">
                <a16:creationId xmlns:a16="http://schemas.microsoft.com/office/drawing/2014/main" id="{FEEF7A3F-482B-4CB3-A49E-A162A67ACA0D}"/>
              </a:ext>
            </a:extLst>
          </p:cNvPr>
          <p:cNvPicPr>
            <a:picLocks noChangeAspect="1"/>
          </p:cNvPicPr>
          <p:nvPr/>
        </p:nvPicPr>
        <p:blipFill>
          <a:blip r:embed="rId16">
            <a:extLst>
              <a:ext uri="{96DAC541-7B7A-43D3-8B79-37D633B846F1}">
                <asvg:svgBlip xmlns:asvg="http://schemas.microsoft.com/office/drawing/2016/SVG/main" r:embed="rId18"/>
              </a:ext>
            </a:extLst>
          </a:blip>
          <a:stretch>
            <a:fillRect/>
          </a:stretch>
        </p:blipFill>
        <p:spPr>
          <a:xfrm rot="5400000" flipH="1">
            <a:off x="2567608" y="5589240"/>
            <a:ext cx="914400" cy="914400"/>
          </a:xfrm>
          <a:prstGeom prst="rect">
            <a:avLst/>
          </a:prstGeom>
        </p:spPr>
      </p:pic>
    </p:spTree>
    <p:extLst>
      <p:ext uri="{BB962C8B-B14F-4D97-AF65-F5344CB8AC3E}">
        <p14:creationId xmlns:p14="http://schemas.microsoft.com/office/powerpoint/2010/main" val="211399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E5AE7B5-B6FD-43FF-B192-B0C5E89AE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Dollar">
            <a:hlinkClick r:id="rId4" action="ppaction://hlinksldjump" tooltip="Debt"/>
            <a:extLst>
              <a:ext uri="{FF2B5EF4-FFF2-40B4-BE49-F238E27FC236}">
                <a16:creationId xmlns:a16="http://schemas.microsoft.com/office/drawing/2014/main" id="{11E9959D-5489-4676-9897-68CDFAD1D5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0152" y="1724744"/>
            <a:ext cx="500555" cy="500555"/>
          </a:xfrm>
          <a:prstGeom prst="rect">
            <a:avLst/>
          </a:prstGeom>
        </p:spPr>
      </p:pic>
      <p:pic>
        <p:nvPicPr>
          <p:cNvPr id="6" name="Graphic 5" descr="Doctor">
            <a:hlinkClick r:id="rId7" action="ppaction://hlinksldjump" tooltip="Health"/>
            <a:extLst>
              <a:ext uri="{FF2B5EF4-FFF2-40B4-BE49-F238E27FC236}">
                <a16:creationId xmlns:a16="http://schemas.microsoft.com/office/drawing/2014/main" id="{D22AAB5B-A491-4983-8832-FEE29F7DBF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9339" y="4289166"/>
            <a:ext cx="804243" cy="804243"/>
          </a:xfrm>
          <a:prstGeom prst="rect">
            <a:avLst/>
          </a:prstGeom>
        </p:spPr>
      </p:pic>
      <p:pic>
        <p:nvPicPr>
          <p:cNvPr id="13" name="Graphic 12" descr="Deciduous tree">
            <a:hlinkClick r:id="rId10" action="ppaction://hlinksldjump" tooltip="Environmental Factors"/>
            <a:extLst>
              <a:ext uri="{FF2B5EF4-FFF2-40B4-BE49-F238E27FC236}">
                <a16:creationId xmlns:a16="http://schemas.microsoft.com/office/drawing/2014/main" id="{0363F798-9757-4211-AA35-3B9E414B7D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75437" y="2943059"/>
            <a:ext cx="779582" cy="779582"/>
          </a:xfrm>
          <a:prstGeom prst="rect">
            <a:avLst/>
          </a:prstGeom>
        </p:spPr>
      </p:pic>
      <p:pic>
        <p:nvPicPr>
          <p:cNvPr id="15" name="Graphic 14" descr="Books">
            <a:hlinkClick r:id="rId13" action="ppaction://hlinksldjump" tooltip="Lack of Education"/>
            <a:extLst>
              <a:ext uri="{FF2B5EF4-FFF2-40B4-BE49-F238E27FC236}">
                <a16:creationId xmlns:a16="http://schemas.microsoft.com/office/drawing/2014/main" id="{5CE7ED40-4EE8-411B-BF59-2F245FBCFF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14656" y="4094674"/>
            <a:ext cx="604080" cy="604080"/>
          </a:xfrm>
          <a:prstGeom prst="rect">
            <a:avLst/>
          </a:prstGeom>
        </p:spPr>
      </p:pic>
      <p:pic>
        <p:nvPicPr>
          <p:cNvPr id="23" name="Graphic 22" descr="Gender">
            <a:hlinkClick r:id="rId16" action="ppaction://hlinksldjump" tooltip="Gender Inequalities"/>
            <a:extLst>
              <a:ext uri="{FF2B5EF4-FFF2-40B4-BE49-F238E27FC236}">
                <a16:creationId xmlns:a16="http://schemas.microsoft.com/office/drawing/2014/main" id="{182D5AAE-7547-41A5-8094-B5B9E789702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27170" y="4889213"/>
            <a:ext cx="550486" cy="550486"/>
          </a:xfrm>
          <a:prstGeom prst="rect">
            <a:avLst/>
          </a:prstGeom>
        </p:spPr>
      </p:pic>
      <p:pic>
        <p:nvPicPr>
          <p:cNvPr id="11" name="Graphic 10">
            <a:hlinkClick r:id="rId19" action="ppaction://hlinksldjump"/>
            <a:extLst>
              <a:ext uri="{FF2B5EF4-FFF2-40B4-BE49-F238E27FC236}">
                <a16:creationId xmlns:a16="http://schemas.microsoft.com/office/drawing/2014/main" id="{26A7DAD3-569C-4CE5-95F2-0F68A753DA6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147173" y="2924944"/>
            <a:ext cx="414589" cy="414589"/>
          </a:xfrm>
          <a:prstGeom prst="rect">
            <a:avLst/>
          </a:prstGeom>
        </p:spPr>
      </p:pic>
      <p:sp>
        <p:nvSpPr>
          <p:cNvPr id="5" name="TextBox 4">
            <a:extLst>
              <a:ext uri="{FF2B5EF4-FFF2-40B4-BE49-F238E27FC236}">
                <a16:creationId xmlns:a16="http://schemas.microsoft.com/office/drawing/2014/main" id="{735632EB-6B43-43C3-A2C4-FBDA86802B11}"/>
              </a:ext>
            </a:extLst>
          </p:cNvPr>
          <p:cNvSpPr txBox="1"/>
          <p:nvPr/>
        </p:nvSpPr>
        <p:spPr>
          <a:xfrm>
            <a:off x="3560707" y="2944816"/>
            <a:ext cx="1656183" cy="369332"/>
          </a:xfrm>
          <a:prstGeom prst="rect">
            <a:avLst/>
          </a:prstGeom>
          <a:noFill/>
        </p:spPr>
        <p:txBody>
          <a:bodyPr wrap="square" rtlCol="0">
            <a:spAutoFit/>
          </a:bodyPr>
          <a:lstStyle/>
          <a:p>
            <a:r>
              <a:rPr lang="en-US" b="1" dirty="0">
                <a:solidFill>
                  <a:schemeClr val="accent2"/>
                </a:solidFill>
              </a:rPr>
              <a:t>CONFLICT</a:t>
            </a:r>
            <a:endParaRPr lang="en-AU" b="1" dirty="0">
              <a:solidFill>
                <a:schemeClr val="accent2"/>
              </a:solidFill>
            </a:endParaRPr>
          </a:p>
        </p:txBody>
      </p:sp>
      <p:sp>
        <p:nvSpPr>
          <p:cNvPr id="12" name="TextBox 11">
            <a:extLst>
              <a:ext uri="{FF2B5EF4-FFF2-40B4-BE49-F238E27FC236}">
                <a16:creationId xmlns:a16="http://schemas.microsoft.com/office/drawing/2014/main" id="{A6368E96-53F4-41F1-A2F0-9742F62CE3E2}"/>
              </a:ext>
            </a:extLst>
          </p:cNvPr>
          <p:cNvSpPr txBox="1"/>
          <p:nvPr/>
        </p:nvSpPr>
        <p:spPr>
          <a:xfrm>
            <a:off x="3512364" y="1773302"/>
            <a:ext cx="1656183" cy="369332"/>
          </a:xfrm>
          <a:prstGeom prst="rect">
            <a:avLst/>
          </a:prstGeom>
          <a:noFill/>
        </p:spPr>
        <p:txBody>
          <a:bodyPr wrap="square" rtlCol="0">
            <a:spAutoFit/>
          </a:bodyPr>
          <a:lstStyle/>
          <a:p>
            <a:r>
              <a:rPr lang="en-US" b="1" dirty="0">
                <a:solidFill>
                  <a:schemeClr val="accent2"/>
                </a:solidFill>
              </a:rPr>
              <a:t>DEBT</a:t>
            </a:r>
            <a:endParaRPr lang="en-AU" b="1" dirty="0">
              <a:solidFill>
                <a:schemeClr val="accent2"/>
              </a:solidFill>
            </a:endParaRPr>
          </a:p>
        </p:txBody>
      </p:sp>
      <p:sp>
        <p:nvSpPr>
          <p:cNvPr id="14" name="TextBox 13">
            <a:extLst>
              <a:ext uri="{FF2B5EF4-FFF2-40B4-BE49-F238E27FC236}">
                <a16:creationId xmlns:a16="http://schemas.microsoft.com/office/drawing/2014/main" id="{C79774BA-E54E-4A14-B826-4D0053426F7F}"/>
              </a:ext>
            </a:extLst>
          </p:cNvPr>
          <p:cNvSpPr txBox="1"/>
          <p:nvPr/>
        </p:nvSpPr>
        <p:spPr>
          <a:xfrm>
            <a:off x="4180933" y="4052423"/>
            <a:ext cx="2347115" cy="646331"/>
          </a:xfrm>
          <a:prstGeom prst="rect">
            <a:avLst/>
          </a:prstGeom>
          <a:noFill/>
        </p:spPr>
        <p:txBody>
          <a:bodyPr wrap="square" rtlCol="0">
            <a:spAutoFit/>
          </a:bodyPr>
          <a:lstStyle/>
          <a:p>
            <a:r>
              <a:rPr lang="en-US" b="1" dirty="0">
                <a:solidFill>
                  <a:schemeClr val="accent2"/>
                </a:solidFill>
              </a:rPr>
              <a:t>LACK OF EDUCATION</a:t>
            </a:r>
            <a:endParaRPr lang="en-AU" b="1" dirty="0">
              <a:solidFill>
                <a:schemeClr val="accent2"/>
              </a:solidFill>
            </a:endParaRPr>
          </a:p>
        </p:txBody>
      </p:sp>
      <p:sp>
        <p:nvSpPr>
          <p:cNvPr id="16" name="TextBox 15">
            <a:extLst>
              <a:ext uri="{FF2B5EF4-FFF2-40B4-BE49-F238E27FC236}">
                <a16:creationId xmlns:a16="http://schemas.microsoft.com/office/drawing/2014/main" id="{5346FFE1-11FB-4EAA-B3D5-F32AF5653F2B}"/>
              </a:ext>
            </a:extLst>
          </p:cNvPr>
          <p:cNvSpPr txBox="1"/>
          <p:nvPr/>
        </p:nvSpPr>
        <p:spPr>
          <a:xfrm>
            <a:off x="5735960" y="5525533"/>
            <a:ext cx="1584176" cy="646331"/>
          </a:xfrm>
          <a:prstGeom prst="rect">
            <a:avLst/>
          </a:prstGeom>
          <a:noFill/>
        </p:spPr>
        <p:txBody>
          <a:bodyPr wrap="square" rtlCol="0">
            <a:spAutoFit/>
          </a:bodyPr>
          <a:lstStyle/>
          <a:p>
            <a:pPr algn="ctr"/>
            <a:r>
              <a:rPr lang="en-US" b="1" dirty="0">
                <a:solidFill>
                  <a:schemeClr val="accent2"/>
                </a:solidFill>
              </a:rPr>
              <a:t>GENDER INEQUALITY</a:t>
            </a:r>
            <a:endParaRPr lang="en-AU" b="1" dirty="0">
              <a:solidFill>
                <a:schemeClr val="accent2"/>
              </a:solidFill>
            </a:endParaRPr>
          </a:p>
        </p:txBody>
      </p:sp>
      <p:sp>
        <p:nvSpPr>
          <p:cNvPr id="17" name="TextBox 16">
            <a:extLst>
              <a:ext uri="{FF2B5EF4-FFF2-40B4-BE49-F238E27FC236}">
                <a16:creationId xmlns:a16="http://schemas.microsoft.com/office/drawing/2014/main" id="{A1264F92-ACC8-4847-9B5A-ED8CF715F3FC}"/>
              </a:ext>
            </a:extLst>
          </p:cNvPr>
          <p:cNvSpPr txBox="1"/>
          <p:nvPr/>
        </p:nvSpPr>
        <p:spPr>
          <a:xfrm>
            <a:off x="8688288" y="4529374"/>
            <a:ext cx="1944216" cy="369332"/>
          </a:xfrm>
          <a:prstGeom prst="rect">
            <a:avLst/>
          </a:prstGeom>
          <a:noFill/>
        </p:spPr>
        <p:txBody>
          <a:bodyPr wrap="square" rtlCol="0">
            <a:spAutoFit/>
          </a:bodyPr>
          <a:lstStyle/>
          <a:p>
            <a:r>
              <a:rPr lang="en-US" b="1" dirty="0">
                <a:solidFill>
                  <a:schemeClr val="accent2"/>
                </a:solidFill>
              </a:rPr>
              <a:t>POOR HEALTH</a:t>
            </a:r>
            <a:endParaRPr lang="en-AU" b="1" dirty="0">
              <a:solidFill>
                <a:schemeClr val="accent2"/>
              </a:solidFill>
            </a:endParaRPr>
          </a:p>
        </p:txBody>
      </p:sp>
      <p:sp>
        <p:nvSpPr>
          <p:cNvPr id="18" name="TextBox 17">
            <a:extLst>
              <a:ext uri="{FF2B5EF4-FFF2-40B4-BE49-F238E27FC236}">
                <a16:creationId xmlns:a16="http://schemas.microsoft.com/office/drawing/2014/main" id="{8A615C72-38BB-4047-A539-CA94C83DB987}"/>
              </a:ext>
            </a:extLst>
          </p:cNvPr>
          <p:cNvSpPr txBox="1"/>
          <p:nvPr/>
        </p:nvSpPr>
        <p:spPr>
          <a:xfrm>
            <a:off x="9336360" y="3028306"/>
            <a:ext cx="2181944" cy="646331"/>
          </a:xfrm>
          <a:prstGeom prst="rect">
            <a:avLst/>
          </a:prstGeom>
          <a:noFill/>
        </p:spPr>
        <p:txBody>
          <a:bodyPr wrap="square" rtlCol="0">
            <a:spAutoFit/>
          </a:bodyPr>
          <a:lstStyle/>
          <a:p>
            <a:r>
              <a:rPr lang="en-US" b="1" dirty="0">
                <a:solidFill>
                  <a:schemeClr val="accent2"/>
                </a:solidFill>
              </a:rPr>
              <a:t>ENVIRONMENTAL FACTORS</a:t>
            </a:r>
            <a:endParaRPr lang="en-AU" b="1" dirty="0">
              <a:solidFill>
                <a:schemeClr val="accent2"/>
              </a:solidFill>
            </a:endParaRPr>
          </a:p>
        </p:txBody>
      </p:sp>
      <p:sp>
        <p:nvSpPr>
          <p:cNvPr id="52" name="Round Diagonal Corner Rectangle 7">
            <a:extLst>
              <a:ext uri="{FF2B5EF4-FFF2-40B4-BE49-F238E27FC236}">
                <a16:creationId xmlns:a16="http://schemas.microsoft.com/office/drawing/2014/main" id="{2C985E7C-8532-4FD1-983B-B4C4DDC95E92}"/>
              </a:ext>
            </a:extLst>
          </p:cNvPr>
          <p:cNvSpPr/>
          <p:nvPr/>
        </p:nvSpPr>
        <p:spPr>
          <a:xfrm flipH="1">
            <a:off x="4414248" y="923977"/>
            <a:ext cx="4079779" cy="54868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51" name="TextBox 50">
            <a:extLst>
              <a:ext uri="{FF2B5EF4-FFF2-40B4-BE49-F238E27FC236}">
                <a16:creationId xmlns:a16="http://schemas.microsoft.com/office/drawing/2014/main" id="{882BFE2B-0006-4C8F-863A-32A7341CE20E}"/>
              </a:ext>
            </a:extLst>
          </p:cNvPr>
          <p:cNvSpPr txBox="1"/>
          <p:nvPr/>
        </p:nvSpPr>
        <p:spPr>
          <a:xfrm>
            <a:off x="9359306" y="1814383"/>
            <a:ext cx="2181944" cy="646331"/>
          </a:xfrm>
          <a:prstGeom prst="rect">
            <a:avLst/>
          </a:prstGeom>
          <a:noFill/>
        </p:spPr>
        <p:txBody>
          <a:bodyPr wrap="square" rtlCol="0">
            <a:spAutoFit/>
          </a:bodyPr>
          <a:lstStyle/>
          <a:p>
            <a:r>
              <a:rPr lang="en-US" b="1" dirty="0">
                <a:solidFill>
                  <a:schemeClr val="accent2"/>
                </a:solidFill>
              </a:rPr>
              <a:t>FOOD INSECURITY</a:t>
            </a:r>
            <a:endParaRPr lang="en-AU" b="1" dirty="0">
              <a:solidFill>
                <a:schemeClr val="accent2"/>
              </a:solidFill>
            </a:endParaRPr>
          </a:p>
        </p:txBody>
      </p:sp>
      <p:sp>
        <p:nvSpPr>
          <p:cNvPr id="2" name="Rectangle 1">
            <a:extLst>
              <a:ext uri="{FF2B5EF4-FFF2-40B4-BE49-F238E27FC236}">
                <a16:creationId xmlns:a16="http://schemas.microsoft.com/office/drawing/2014/main" id="{6E01F9BC-4FCF-435B-8B09-8B8AC186FABB}"/>
              </a:ext>
            </a:extLst>
          </p:cNvPr>
          <p:cNvSpPr/>
          <p:nvPr/>
        </p:nvSpPr>
        <p:spPr>
          <a:xfrm>
            <a:off x="4832712" y="1010903"/>
            <a:ext cx="3390672" cy="369332"/>
          </a:xfrm>
          <a:prstGeom prst="rect">
            <a:avLst/>
          </a:prstGeom>
        </p:spPr>
        <p:txBody>
          <a:bodyPr wrap="none">
            <a:spAutoFit/>
          </a:bodyPr>
          <a:lstStyle/>
          <a:p>
            <a:r>
              <a:rPr lang="en-AU" b="1" dirty="0"/>
              <a:t>Click each icon to learn more</a:t>
            </a:r>
          </a:p>
        </p:txBody>
      </p:sp>
      <p:pic>
        <p:nvPicPr>
          <p:cNvPr id="7" name="Picture 6">
            <a:hlinkClick r:id="rId22" action="ppaction://hlinksldjump"/>
            <a:extLst>
              <a:ext uri="{FF2B5EF4-FFF2-40B4-BE49-F238E27FC236}">
                <a16:creationId xmlns:a16="http://schemas.microsoft.com/office/drawing/2014/main" id="{09643E10-EAD2-4F84-ACEE-2C37C0D55F86}"/>
              </a:ext>
            </a:extLst>
          </p:cNvPr>
          <p:cNvPicPr>
            <a:picLocks noChangeAspect="1"/>
          </p:cNvPicPr>
          <p:nvPr/>
        </p:nvPicPr>
        <p:blipFill>
          <a:blip r:embed="rId23"/>
          <a:stretch>
            <a:fillRect/>
          </a:stretch>
        </p:blipFill>
        <p:spPr>
          <a:xfrm>
            <a:off x="8473096" y="1845148"/>
            <a:ext cx="774259" cy="560881"/>
          </a:xfrm>
          <a:prstGeom prst="rect">
            <a:avLst/>
          </a:prstGeom>
        </p:spPr>
      </p:pic>
      <p:sp>
        <p:nvSpPr>
          <p:cNvPr id="8" name="TextBox 7">
            <a:hlinkClick r:id="rId24" action="ppaction://hlinksldjump"/>
            <a:extLst>
              <a:ext uri="{FF2B5EF4-FFF2-40B4-BE49-F238E27FC236}">
                <a16:creationId xmlns:a16="http://schemas.microsoft.com/office/drawing/2014/main" id="{B486BD56-CC0C-46F3-BB0D-C2B082E2A454}"/>
              </a:ext>
            </a:extLst>
          </p:cNvPr>
          <p:cNvSpPr txBox="1"/>
          <p:nvPr/>
        </p:nvSpPr>
        <p:spPr>
          <a:xfrm>
            <a:off x="10704512" y="6237312"/>
            <a:ext cx="1368152" cy="369332"/>
          </a:xfrm>
          <a:prstGeom prst="rect">
            <a:avLst/>
          </a:prstGeom>
          <a:noFill/>
        </p:spPr>
        <p:txBody>
          <a:bodyPr wrap="square" rtlCol="0">
            <a:spAutoFit/>
          </a:bodyPr>
          <a:lstStyle/>
          <a:p>
            <a:pPr algn="ctr"/>
            <a:r>
              <a:rPr lang="en-US" dirty="0">
                <a:solidFill>
                  <a:schemeClr val="accent4"/>
                </a:solidFill>
              </a:rPr>
              <a:t>FINISH</a:t>
            </a:r>
            <a:endParaRPr lang="en-AU" dirty="0">
              <a:solidFill>
                <a:schemeClr val="accent4"/>
              </a:solidFill>
            </a:endParaRPr>
          </a:p>
        </p:txBody>
      </p:sp>
      <p:sp>
        <p:nvSpPr>
          <p:cNvPr id="9" name="TextBox 8">
            <a:hlinkClick r:id="rId4" action="ppaction://hlinksldjump"/>
            <a:extLst>
              <a:ext uri="{FF2B5EF4-FFF2-40B4-BE49-F238E27FC236}">
                <a16:creationId xmlns:a16="http://schemas.microsoft.com/office/drawing/2014/main" id="{FF9AA201-9DF5-41B1-9BB5-9483F28E04DF}"/>
              </a:ext>
            </a:extLst>
          </p:cNvPr>
          <p:cNvSpPr txBox="1"/>
          <p:nvPr/>
        </p:nvSpPr>
        <p:spPr>
          <a:xfrm>
            <a:off x="3060152" y="1628800"/>
            <a:ext cx="1354096" cy="624383"/>
          </a:xfrm>
          <a:prstGeom prst="rect">
            <a:avLst/>
          </a:prstGeom>
          <a:noFill/>
        </p:spPr>
        <p:txBody>
          <a:bodyPr wrap="square" rtlCol="0">
            <a:spAutoFit/>
          </a:bodyPr>
          <a:lstStyle/>
          <a:p>
            <a:endParaRPr lang="en-AU" dirty="0"/>
          </a:p>
        </p:txBody>
      </p:sp>
      <p:sp>
        <p:nvSpPr>
          <p:cNvPr id="10" name="TextBox 9">
            <a:hlinkClick r:id="rId19" action="ppaction://hlinksldjump"/>
            <a:extLst>
              <a:ext uri="{FF2B5EF4-FFF2-40B4-BE49-F238E27FC236}">
                <a16:creationId xmlns:a16="http://schemas.microsoft.com/office/drawing/2014/main" id="{FA3CDAF1-BEF2-4419-9469-A4160E5D1BB8}"/>
              </a:ext>
            </a:extLst>
          </p:cNvPr>
          <p:cNvSpPr txBox="1"/>
          <p:nvPr/>
        </p:nvSpPr>
        <p:spPr>
          <a:xfrm>
            <a:off x="3147173" y="2754357"/>
            <a:ext cx="1868707" cy="674643"/>
          </a:xfrm>
          <a:prstGeom prst="rect">
            <a:avLst/>
          </a:prstGeom>
          <a:noFill/>
        </p:spPr>
        <p:txBody>
          <a:bodyPr wrap="square" rtlCol="0">
            <a:spAutoFit/>
          </a:bodyPr>
          <a:lstStyle/>
          <a:p>
            <a:endParaRPr lang="en-AU" dirty="0"/>
          </a:p>
        </p:txBody>
      </p:sp>
      <p:sp>
        <p:nvSpPr>
          <p:cNvPr id="19" name="TextBox 18">
            <a:hlinkClick r:id="rId13" action="ppaction://hlinksldjump"/>
            <a:extLst>
              <a:ext uri="{FF2B5EF4-FFF2-40B4-BE49-F238E27FC236}">
                <a16:creationId xmlns:a16="http://schemas.microsoft.com/office/drawing/2014/main" id="{D778C086-33B6-4203-8A79-32C004876030}"/>
              </a:ext>
            </a:extLst>
          </p:cNvPr>
          <p:cNvSpPr txBox="1"/>
          <p:nvPr/>
        </p:nvSpPr>
        <p:spPr>
          <a:xfrm>
            <a:off x="3215680" y="4040723"/>
            <a:ext cx="2592288" cy="770969"/>
          </a:xfrm>
          <a:prstGeom prst="rect">
            <a:avLst/>
          </a:prstGeom>
          <a:noFill/>
        </p:spPr>
        <p:txBody>
          <a:bodyPr wrap="square" rtlCol="0">
            <a:spAutoFit/>
          </a:bodyPr>
          <a:lstStyle/>
          <a:p>
            <a:endParaRPr lang="en-AU" dirty="0"/>
          </a:p>
        </p:txBody>
      </p:sp>
      <p:sp>
        <p:nvSpPr>
          <p:cNvPr id="20" name="TextBox 19">
            <a:hlinkClick r:id="rId16" action="ppaction://hlinksldjump"/>
            <a:extLst>
              <a:ext uri="{FF2B5EF4-FFF2-40B4-BE49-F238E27FC236}">
                <a16:creationId xmlns:a16="http://schemas.microsoft.com/office/drawing/2014/main" id="{F2061D24-1728-4D91-8108-F18566358991}"/>
              </a:ext>
            </a:extLst>
          </p:cNvPr>
          <p:cNvSpPr txBox="1"/>
          <p:nvPr/>
        </p:nvSpPr>
        <p:spPr>
          <a:xfrm>
            <a:off x="5735960" y="4811692"/>
            <a:ext cx="1584176" cy="1425620"/>
          </a:xfrm>
          <a:prstGeom prst="rect">
            <a:avLst/>
          </a:prstGeom>
          <a:noFill/>
        </p:spPr>
        <p:txBody>
          <a:bodyPr wrap="square" rtlCol="0">
            <a:spAutoFit/>
          </a:bodyPr>
          <a:lstStyle/>
          <a:p>
            <a:endParaRPr lang="en-AU" dirty="0"/>
          </a:p>
        </p:txBody>
      </p:sp>
      <p:sp>
        <p:nvSpPr>
          <p:cNvPr id="21" name="TextBox 20">
            <a:hlinkClick r:id="rId22" action="ppaction://hlinksldjump"/>
            <a:extLst>
              <a:ext uri="{FF2B5EF4-FFF2-40B4-BE49-F238E27FC236}">
                <a16:creationId xmlns:a16="http://schemas.microsoft.com/office/drawing/2014/main" id="{5B403A7B-E88F-42A9-B61F-A06E022BAAF9}"/>
              </a:ext>
            </a:extLst>
          </p:cNvPr>
          <p:cNvSpPr txBox="1"/>
          <p:nvPr/>
        </p:nvSpPr>
        <p:spPr>
          <a:xfrm>
            <a:off x="8328248" y="1724744"/>
            <a:ext cx="2736304" cy="844090"/>
          </a:xfrm>
          <a:prstGeom prst="rect">
            <a:avLst/>
          </a:prstGeom>
          <a:noFill/>
        </p:spPr>
        <p:txBody>
          <a:bodyPr wrap="square" rtlCol="0">
            <a:spAutoFit/>
          </a:bodyPr>
          <a:lstStyle/>
          <a:p>
            <a:endParaRPr lang="en-AU" dirty="0"/>
          </a:p>
        </p:txBody>
      </p:sp>
      <p:sp>
        <p:nvSpPr>
          <p:cNvPr id="22" name="TextBox 21">
            <a:hlinkClick r:id="rId10" action="ppaction://hlinksldjump"/>
            <a:extLst>
              <a:ext uri="{FF2B5EF4-FFF2-40B4-BE49-F238E27FC236}">
                <a16:creationId xmlns:a16="http://schemas.microsoft.com/office/drawing/2014/main" id="{B589484C-8F1E-432C-9F30-7C1DE730EFE0}"/>
              </a:ext>
            </a:extLst>
          </p:cNvPr>
          <p:cNvSpPr txBox="1"/>
          <p:nvPr/>
        </p:nvSpPr>
        <p:spPr>
          <a:xfrm>
            <a:off x="8475437" y="2924944"/>
            <a:ext cx="3042867" cy="804243"/>
          </a:xfrm>
          <a:prstGeom prst="rect">
            <a:avLst/>
          </a:prstGeom>
          <a:noFill/>
        </p:spPr>
        <p:txBody>
          <a:bodyPr wrap="square" rtlCol="0">
            <a:spAutoFit/>
          </a:bodyPr>
          <a:lstStyle/>
          <a:p>
            <a:endParaRPr lang="en-AU" dirty="0"/>
          </a:p>
        </p:txBody>
      </p:sp>
      <p:sp>
        <p:nvSpPr>
          <p:cNvPr id="24" name="TextBox 23">
            <a:hlinkClick r:id="rId7" action="ppaction://hlinksldjump"/>
            <a:extLst>
              <a:ext uri="{FF2B5EF4-FFF2-40B4-BE49-F238E27FC236}">
                <a16:creationId xmlns:a16="http://schemas.microsoft.com/office/drawing/2014/main" id="{3678080B-D73D-4554-AB44-878040C8B559}"/>
              </a:ext>
            </a:extLst>
          </p:cNvPr>
          <p:cNvSpPr txBox="1"/>
          <p:nvPr/>
        </p:nvSpPr>
        <p:spPr>
          <a:xfrm>
            <a:off x="7973801" y="4289166"/>
            <a:ext cx="2730712" cy="804243"/>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726215087"/>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9" y="1601416"/>
            <a:ext cx="6336702" cy="4347864"/>
          </a:xfrm>
        </p:spPr>
        <p:txBody>
          <a:bodyPr lIns="91440" tIns="45720" rIns="91440" bIns="45720" anchor="t"/>
          <a:lstStyle/>
          <a:p>
            <a:pPr>
              <a:defRPr/>
            </a:pPr>
            <a:r>
              <a:rPr lang="en-AU" sz="2400" dirty="0">
                <a:latin typeface="+mn-lt"/>
                <a:ea typeface="Roboto"/>
              </a:rPr>
              <a:t>Some countries have to borrow money to fund infrastructure for their communities, or to help them through difficult times such as a natural disaster. </a:t>
            </a:r>
            <a:endParaRPr lang="en-AU" sz="2400" dirty="0">
              <a:latin typeface="+mn-lt"/>
              <a:ea typeface="Roboto" pitchFamily="2" charset="0"/>
              <a:cs typeface="Arial" pitchFamily="34" charset="0"/>
            </a:endParaRPr>
          </a:p>
          <a:p>
            <a:pPr>
              <a:defRPr/>
            </a:pPr>
            <a:br>
              <a:rPr lang="en-AU" sz="2400" dirty="0">
                <a:latin typeface="+mn-lt"/>
                <a:ea typeface="Roboto" pitchFamily="2" charset="0"/>
                <a:cs typeface="Arial" pitchFamily="34" charset="0"/>
              </a:rPr>
            </a:br>
            <a:r>
              <a:rPr lang="en-AU" sz="2400" dirty="0">
                <a:latin typeface="+mn-lt"/>
                <a:ea typeface="Roboto"/>
              </a:rPr>
              <a:t>Money may be used inappropriately (corruption) or mismanaged. Debt mounts up and repayments can consume budgets for education, health and development. Thus, creating greater strain on the existing services and driving up costs for local communities.</a:t>
            </a:r>
          </a:p>
          <a:p>
            <a:pPr>
              <a:lnSpc>
                <a:spcPct val="100000"/>
              </a:lnSpc>
              <a:spcBef>
                <a:spcPts val="0"/>
              </a:spcBef>
              <a:spcAft>
                <a:spcPts val="600"/>
              </a:spcAft>
            </a:pPr>
            <a:endParaRPr lang="en-US" sz="2800" dirty="0">
              <a:latin typeface="+mn-lt"/>
              <a:ea typeface="Roboto" pitchFamily="2" charset="0"/>
            </a:endParaRPr>
          </a:p>
        </p:txBody>
      </p:sp>
      <p:pic>
        <p:nvPicPr>
          <p:cNvPr id="9" name="Picture Placeholder 8" descr="Dollar">
            <a:extLst>
              <a:ext uri="{FF2B5EF4-FFF2-40B4-BE49-F238E27FC236}">
                <a16:creationId xmlns:a16="http://schemas.microsoft.com/office/drawing/2014/main" id="{6891BD6E-779D-4492-AB26-90E9E72D180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442" r="1442"/>
          <a:stretch>
            <a:fillRect/>
          </a:stretch>
        </p:blipFill>
        <p:spPr>
          <a:xfrm>
            <a:off x="8408587" y="1988840"/>
            <a:ext cx="3077619" cy="3169022"/>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DEBT</a:t>
            </a:r>
          </a:p>
        </p:txBody>
      </p:sp>
      <p:pic>
        <p:nvPicPr>
          <p:cNvPr id="3" name="Graphic 2" descr="Line arrow Straight">
            <a:hlinkClick r:id="" action="ppaction://hlinkshowjump?jump=previousslide"/>
            <a:extLst>
              <a:ext uri="{FF2B5EF4-FFF2-40B4-BE49-F238E27FC236}">
                <a16:creationId xmlns:a16="http://schemas.microsoft.com/office/drawing/2014/main" id="{87F479E6-B5A4-478E-BE66-CC4DC46E10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798222" y="5256212"/>
            <a:ext cx="914400" cy="914400"/>
          </a:xfrm>
          <a:prstGeom prst="rect">
            <a:avLst/>
          </a:prstGeom>
        </p:spPr>
      </p:pic>
    </p:spTree>
    <p:extLst>
      <p:ext uri="{BB962C8B-B14F-4D97-AF65-F5344CB8AC3E}">
        <p14:creationId xmlns:p14="http://schemas.microsoft.com/office/powerpoint/2010/main" val="1735239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16"/>
            <a:ext cx="6336702" cy="4347864"/>
          </a:xfrm>
        </p:spPr>
        <p:txBody>
          <a:bodyPr lIns="91440" tIns="45720" rIns="91440" bIns="45720" anchor="t"/>
          <a:lstStyle/>
          <a:p>
            <a:pPr>
              <a:defRPr/>
            </a:pPr>
            <a:r>
              <a:rPr lang="en-AU" sz="2400" dirty="0">
                <a:latin typeface="Arial" panose="020B0604020202020204" pitchFamily="34" charset="0"/>
                <a:ea typeface="Roboto"/>
              </a:rPr>
              <a:t>During conflict, family income earners may be called into military service, crops may be destroyed, water sources polluted, and livestock killed or stolen. This reduces family income for essential services, food security and water access. </a:t>
            </a:r>
            <a:endParaRPr lang="en-AU" sz="2400" dirty="0">
              <a:latin typeface="Arial" panose="020B0604020202020204" pitchFamily="34" charset="0"/>
              <a:ea typeface="Roboto" pitchFamily="2" charset="0"/>
            </a:endParaRPr>
          </a:p>
          <a:p>
            <a:pPr>
              <a:defRPr/>
            </a:pPr>
            <a:r>
              <a:rPr lang="en-AU" sz="2400" dirty="0">
                <a:latin typeface="Arial" panose="020B0604020202020204" pitchFamily="34" charset="0"/>
                <a:ea typeface="Roboto" pitchFamily="2" charset="0"/>
              </a:rPr>
              <a:t>Injury and disability, resulting from the conflict, can make it difficult for people to grow food, collect water or earn an income – even after a conflict subsides.</a:t>
            </a:r>
          </a:p>
          <a:p>
            <a:pPr>
              <a:lnSpc>
                <a:spcPct val="100000"/>
              </a:lnSpc>
              <a:spcBef>
                <a:spcPts val="0"/>
              </a:spcBef>
              <a:spcAft>
                <a:spcPts val="600"/>
              </a:spcAft>
            </a:pPr>
            <a:endParaRPr lang="en-US" sz="2400" dirty="0">
              <a:latin typeface="Arial" panose="020B0604020202020204" pitchFamily="34" charset="0"/>
              <a:ea typeface="Roboto" pitchFamily="2" charset="0"/>
            </a:endParaRPr>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Conflict</a:t>
            </a:r>
          </a:p>
        </p:txBody>
      </p:sp>
      <p:pic>
        <p:nvPicPr>
          <p:cNvPr id="6" name="Graphic 5" descr="Line arrow Straight">
            <a:hlinkClick r:id="rId3" action="ppaction://hlinksldjump"/>
            <a:extLst>
              <a:ext uri="{FF2B5EF4-FFF2-40B4-BE49-F238E27FC236}">
                <a16:creationId xmlns:a16="http://schemas.microsoft.com/office/drawing/2014/main" id="{10792C89-355D-463D-8F08-EA0AE8037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798222" y="5256212"/>
            <a:ext cx="914400" cy="914400"/>
          </a:xfrm>
          <a:prstGeom prst="rect">
            <a:avLst/>
          </a:prstGeom>
        </p:spPr>
      </p:pic>
      <p:pic>
        <p:nvPicPr>
          <p:cNvPr id="8" name="Graphic 7">
            <a:extLst>
              <a:ext uri="{FF2B5EF4-FFF2-40B4-BE49-F238E27FC236}">
                <a16:creationId xmlns:a16="http://schemas.microsoft.com/office/drawing/2014/main" id="{B8EB306D-EEB5-4906-A703-34583EB5A9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6280" y="1916832"/>
            <a:ext cx="3024336" cy="3024336"/>
          </a:xfrm>
          <a:prstGeom prst="rect">
            <a:avLst/>
          </a:prstGeom>
        </p:spPr>
      </p:pic>
    </p:spTree>
    <p:extLst>
      <p:ext uri="{BB962C8B-B14F-4D97-AF65-F5344CB8AC3E}">
        <p14:creationId xmlns:p14="http://schemas.microsoft.com/office/powerpoint/2010/main" val="791831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22580" y="1484784"/>
            <a:ext cx="7898027" cy="4347864"/>
          </a:xfrm>
        </p:spPr>
        <p:txBody>
          <a:bodyPr/>
          <a:lstStyle/>
          <a:p>
            <a:pPr>
              <a:lnSpc>
                <a:spcPct val="100000"/>
              </a:lnSpc>
              <a:spcBef>
                <a:spcPts val="0"/>
              </a:spcBef>
              <a:spcAft>
                <a:spcPts val="600"/>
              </a:spcAft>
            </a:pPr>
            <a:r>
              <a:rPr lang="en-AU" altLang="en-US" sz="2000" dirty="0">
                <a:latin typeface="Arial" panose="020B0604020202020204" pitchFamily="34" charset="0"/>
                <a:ea typeface="Roboto" pitchFamily="2" charset="0"/>
              </a:rPr>
              <a:t>Education is an essential route out of poverty. Children who cannot go to school will have fewer opportunities to escape poverty. </a:t>
            </a:r>
          </a:p>
          <a:p>
            <a:r>
              <a:rPr lang="en-AU" altLang="en-US" sz="2000" dirty="0">
                <a:latin typeface="Arial" panose="020B0604020202020204" pitchFamily="34" charset="0"/>
                <a:ea typeface="Roboto" pitchFamily="2" charset="0"/>
              </a:rPr>
              <a:t>Lack of education is a major predictor to passing poverty from one generation to the next.  Contributing factors to lack of education include:</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Lack of government funding</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Cost of education – supplies, uniforms and transportation</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Untrained or poorly trained teachers</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No classroom</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Gender</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Disabilities</a:t>
            </a:r>
          </a:p>
          <a:p>
            <a:pPr marL="342900" indent="-342900">
              <a:spcBef>
                <a:spcPts val="0"/>
              </a:spcBef>
              <a:buFont typeface="Arial" panose="020B0604020202020204" pitchFamily="34" charset="0"/>
              <a:buChar char="•"/>
            </a:pPr>
            <a:r>
              <a:rPr lang="en-AU" altLang="en-US" sz="2000" dirty="0">
                <a:latin typeface="Arial" panose="020B0604020202020204" pitchFamily="34" charset="0"/>
                <a:ea typeface="Roboto" pitchFamily="2" charset="0"/>
              </a:rPr>
              <a:t>Distance from home to school.</a:t>
            </a:r>
          </a:p>
          <a:p>
            <a:r>
              <a:rPr lang="en-AU" sz="2000" dirty="0">
                <a:latin typeface="Arial" panose="020B0604020202020204" pitchFamily="34" charset="0"/>
                <a:ea typeface="Roboto" pitchFamily="2" charset="0"/>
              </a:rPr>
              <a:t>A 2017 study conducted by UNESCO states that if all adults received two more years of schooling or completed secondary school, it would lift nearly 60 million people out of poverty.</a:t>
            </a:r>
            <a:endParaRPr lang="en-US" sz="2000" dirty="0">
              <a:latin typeface="Arial" panose="020B0604020202020204" pitchFamily="34" charset="0"/>
              <a:ea typeface="Roboto" pitchFamily="2" charset="0"/>
            </a:endParaRPr>
          </a:p>
          <a:p>
            <a:pPr>
              <a:lnSpc>
                <a:spcPct val="100000"/>
              </a:lnSpc>
            </a:pPr>
            <a:endParaRPr lang="en-US" sz="2200" dirty="0"/>
          </a:p>
        </p:txBody>
      </p:sp>
      <p:pic>
        <p:nvPicPr>
          <p:cNvPr id="9" name="Picture Placeholder 8" descr="Books">
            <a:extLst>
              <a:ext uri="{FF2B5EF4-FFF2-40B4-BE49-F238E27FC236}">
                <a16:creationId xmlns:a16="http://schemas.microsoft.com/office/drawing/2014/main" id="{8F13BF86-5471-46DB-85E5-DA778AE86C0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1" r="621"/>
          <a:stretch>
            <a:fillRect/>
          </a:stretch>
        </p:blipFill>
        <p:spPr>
          <a:xfrm>
            <a:off x="8865775" y="2132857"/>
            <a:ext cx="2702338" cy="2736304"/>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Lack of Education</a:t>
            </a:r>
          </a:p>
        </p:txBody>
      </p:sp>
      <p:pic>
        <p:nvPicPr>
          <p:cNvPr id="6" name="Graphic 5" descr="Line arrow Straight">
            <a:hlinkClick r:id="rId5" action="ppaction://hlinksldjump"/>
            <a:extLst>
              <a:ext uri="{FF2B5EF4-FFF2-40B4-BE49-F238E27FC236}">
                <a16:creationId xmlns:a16="http://schemas.microsoft.com/office/drawing/2014/main" id="{AF8DB80E-A579-4C0F-985B-B2F11AD8BC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798222" y="5256212"/>
            <a:ext cx="914400" cy="914400"/>
          </a:xfrm>
          <a:prstGeom prst="rect">
            <a:avLst/>
          </a:prstGeom>
        </p:spPr>
      </p:pic>
    </p:spTree>
    <p:extLst>
      <p:ext uri="{BB962C8B-B14F-4D97-AF65-F5344CB8AC3E}">
        <p14:creationId xmlns:p14="http://schemas.microsoft.com/office/powerpoint/2010/main" val="583143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8" y="1601416"/>
            <a:ext cx="6192686" cy="4347864"/>
          </a:xfrm>
        </p:spPr>
        <p:txBody>
          <a:bodyPr/>
          <a:lstStyle/>
          <a:p>
            <a:r>
              <a:rPr lang="en-AU" altLang="en-US" sz="2000" dirty="0">
                <a:latin typeface="Arial" panose="020B0604020202020204" pitchFamily="34" charset="0"/>
                <a:ea typeface="Roboto" pitchFamily="2" charset="0"/>
                <a:cs typeface="Arial" panose="020B0604020202020204" pitchFamily="34" charset="0"/>
              </a:rPr>
              <a:t>Women and girls are more vulnerable to poverty than men and boys. Their basic rights are denied just because of their gender. </a:t>
            </a:r>
          </a:p>
          <a:p>
            <a:r>
              <a:rPr lang="en-AU" altLang="en-US" sz="2000" dirty="0">
                <a:latin typeface="Arial" panose="020B0604020202020204" pitchFamily="34" charset="0"/>
                <a:ea typeface="Roboto" pitchFamily="2" charset="0"/>
                <a:cs typeface="Arial" panose="020B0604020202020204" pitchFamily="34" charset="0"/>
              </a:rPr>
              <a:t>This means they often have less access to basic education and healthcare, lack opportunities for decent work, have lower wages, suffer violence and, in some countries, can’t even own their own land. </a:t>
            </a:r>
          </a:p>
          <a:p>
            <a:r>
              <a:rPr lang="en-AU" altLang="en-US" sz="2000" dirty="0">
                <a:latin typeface="Arial" panose="020B0604020202020204" pitchFamily="34" charset="0"/>
                <a:ea typeface="Roboto" pitchFamily="2" charset="0"/>
                <a:cs typeface="Arial" panose="020B0604020202020204" pitchFamily="34" charset="0"/>
              </a:rPr>
              <a:t>They are underrepresented in decision-making positions in the home, local communities and on a national scale.</a:t>
            </a:r>
          </a:p>
          <a:p>
            <a:r>
              <a:rPr lang="en-US" sz="2000" dirty="0">
                <a:latin typeface="Arial" panose="020B0604020202020204" pitchFamily="34" charset="0"/>
                <a:ea typeface="Roboto" pitchFamily="2" charset="0"/>
              </a:rPr>
              <a:t>Empowering women fuels thriving economies, spurs productivity and growth.</a:t>
            </a:r>
          </a:p>
          <a:p>
            <a:pPr>
              <a:lnSpc>
                <a:spcPct val="100000"/>
              </a:lnSpc>
              <a:spcBef>
                <a:spcPts val="0"/>
              </a:spcBef>
              <a:spcAft>
                <a:spcPts val="600"/>
              </a:spcAft>
            </a:pPr>
            <a:endParaRPr lang="en-US" sz="2000" dirty="0">
              <a:latin typeface="Arial" panose="020B0604020202020204" pitchFamily="34" charset="0"/>
              <a:ea typeface="Roboto" pitchFamily="2" charset="0"/>
            </a:endParaRPr>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Gender Inequities</a:t>
            </a:r>
          </a:p>
        </p:txBody>
      </p:sp>
      <p:pic>
        <p:nvPicPr>
          <p:cNvPr id="13" name="Picture Placeholder 12" descr="Gender">
            <a:extLst>
              <a:ext uri="{FF2B5EF4-FFF2-40B4-BE49-F238E27FC236}">
                <a16:creationId xmlns:a16="http://schemas.microsoft.com/office/drawing/2014/main" id="{281C5025-B7D5-482A-8DAA-98C59E13455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997833" y="1988840"/>
            <a:ext cx="3643305" cy="3627412"/>
          </a:xfrm>
        </p:spPr>
      </p:pic>
      <p:pic>
        <p:nvPicPr>
          <p:cNvPr id="6" name="Graphic 5" descr="Line arrow Straight">
            <a:hlinkClick r:id="rId5" action="ppaction://hlinksldjump"/>
            <a:extLst>
              <a:ext uri="{FF2B5EF4-FFF2-40B4-BE49-F238E27FC236}">
                <a16:creationId xmlns:a16="http://schemas.microsoft.com/office/drawing/2014/main" id="{25671ACA-2567-4A68-9030-D58118ED94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798222" y="5256212"/>
            <a:ext cx="914400" cy="914400"/>
          </a:xfrm>
          <a:prstGeom prst="rect">
            <a:avLst/>
          </a:prstGeom>
        </p:spPr>
      </p:pic>
    </p:spTree>
    <p:extLst>
      <p:ext uri="{BB962C8B-B14F-4D97-AF65-F5344CB8AC3E}">
        <p14:creationId xmlns:p14="http://schemas.microsoft.com/office/powerpoint/2010/main" val="343957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Doctor">
            <a:extLst>
              <a:ext uri="{FF2B5EF4-FFF2-40B4-BE49-F238E27FC236}">
                <a16:creationId xmlns:a16="http://schemas.microsoft.com/office/drawing/2014/main" id="{360A0985-BCE4-4F67-9C84-492B9AA42EA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2264" r="2264"/>
          <a:stretch>
            <a:fillRect/>
          </a:stretch>
        </p:blipFill>
        <p:spPr>
          <a:xfrm>
            <a:off x="7893297" y="1601788"/>
            <a:ext cx="3531941" cy="3699420"/>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Health</a:t>
            </a:r>
          </a:p>
        </p:txBody>
      </p:sp>
      <p:pic>
        <p:nvPicPr>
          <p:cNvPr id="6" name="Graphic 5" descr="Line arrow Straight">
            <a:hlinkClick r:id="rId5" action="ppaction://hlinksldjump"/>
            <a:extLst>
              <a:ext uri="{FF2B5EF4-FFF2-40B4-BE49-F238E27FC236}">
                <a16:creationId xmlns:a16="http://schemas.microsoft.com/office/drawing/2014/main" id="{919418D1-D1F0-4B27-81E0-6DAEAE3C78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798222" y="5256212"/>
            <a:ext cx="914400" cy="914400"/>
          </a:xfrm>
          <a:prstGeom prst="rect">
            <a:avLst/>
          </a:prstGeom>
        </p:spPr>
      </p:pic>
      <p:sp>
        <p:nvSpPr>
          <p:cNvPr id="3" name="Text Placeholder 2">
            <a:extLst>
              <a:ext uri="{FF2B5EF4-FFF2-40B4-BE49-F238E27FC236}">
                <a16:creationId xmlns:a16="http://schemas.microsoft.com/office/drawing/2014/main" id="{C15A3A0C-5EA4-455D-8771-EB00086172CE}"/>
              </a:ext>
            </a:extLst>
          </p:cNvPr>
          <p:cNvSpPr>
            <a:spLocks noGrp="1"/>
          </p:cNvSpPr>
          <p:nvPr>
            <p:ph type="body" sz="quarter" idx="10"/>
          </p:nvPr>
        </p:nvSpPr>
        <p:spPr/>
        <p:txBody>
          <a:bodyPr/>
          <a:lstStyle/>
          <a:p>
            <a:pPr>
              <a:spcAft>
                <a:spcPts val="600"/>
              </a:spcAft>
            </a:pPr>
            <a:r>
              <a:rPr lang="en-AU" sz="2000" dirty="0">
                <a:latin typeface="Arial" panose="020B0604020202020204" pitchFamily="34" charset="0"/>
                <a:ea typeface="Roboto"/>
              </a:rPr>
              <a:t>A major cause of poverty is ill health. Medical attention can be expensive, factors such as consultations, tests, medicines and transportation all need to be taken into account. </a:t>
            </a:r>
          </a:p>
          <a:p>
            <a:pPr>
              <a:spcAft>
                <a:spcPts val="600"/>
              </a:spcAft>
            </a:pPr>
            <a:r>
              <a:rPr lang="en-AU" sz="2000" dirty="0">
                <a:latin typeface="Arial" panose="020B0604020202020204" pitchFamily="34" charset="0"/>
                <a:ea typeface="Roboto"/>
              </a:rPr>
              <a:t>Income loss can occur when those earning an income need to care for the sick. Some families may need to sell assets or go into debt to pay for medical expenses. Education can be disrupted for some children who are required to take care of sick relatives.</a:t>
            </a:r>
            <a:endParaRPr lang="en-AU" sz="2000" dirty="0">
              <a:latin typeface="Arial" panose="020B0604020202020204" pitchFamily="34" charset="0"/>
              <a:ea typeface="Roboto" pitchFamily="2" charset="0"/>
            </a:endParaRPr>
          </a:p>
          <a:p>
            <a:pPr>
              <a:spcAft>
                <a:spcPts val="600"/>
              </a:spcAft>
            </a:pPr>
            <a:r>
              <a:rPr lang="en-AU" sz="2000" dirty="0">
                <a:latin typeface="Arial" panose="020B0604020202020204" pitchFamily="34" charset="0"/>
                <a:ea typeface="Roboto"/>
              </a:rPr>
              <a:t>COVID-19 is the newest and most immediate threat to poverty reduction. There are major economic implications for communities around the world. For the first time in 20 years extreme poverty rates have risen as a result of the pandemic.</a:t>
            </a:r>
          </a:p>
          <a:p>
            <a:pPr>
              <a:spcAft>
                <a:spcPts val="600"/>
              </a:spcAft>
            </a:pPr>
            <a:endParaRPr lang="en-AU" sz="2000" dirty="0"/>
          </a:p>
        </p:txBody>
      </p:sp>
    </p:spTree>
    <p:extLst>
      <p:ext uri="{BB962C8B-B14F-4D97-AF65-F5344CB8AC3E}">
        <p14:creationId xmlns:p14="http://schemas.microsoft.com/office/powerpoint/2010/main" val="2228950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9" y="1601416"/>
            <a:ext cx="5616622" cy="4347864"/>
          </a:xfrm>
        </p:spPr>
        <p:txBody>
          <a:bodyPr lIns="91440" tIns="45720" rIns="91440" bIns="45720" anchor="t"/>
          <a:lstStyle/>
          <a:p>
            <a:pPr>
              <a:spcAft>
                <a:spcPts val="800"/>
              </a:spcAft>
            </a:pPr>
            <a:r>
              <a:rPr lang="en-AU" sz="2000" dirty="0">
                <a:latin typeface="Arial" panose="020B0604020202020204" pitchFamily="34" charset="0"/>
                <a:ea typeface="Roboto" pitchFamily="2" charset="0"/>
              </a:rPr>
              <a:t>It is estimated that climate change will drive between 68 and 132 million people into poverty by 2030. </a:t>
            </a:r>
            <a:endParaRPr lang="en-US" sz="2000" dirty="0"/>
          </a:p>
          <a:p>
            <a:pPr>
              <a:spcAft>
                <a:spcPts val="800"/>
              </a:spcAft>
            </a:pPr>
            <a:r>
              <a:rPr lang="en-AU" sz="2000" dirty="0">
                <a:latin typeface="Arial" panose="020B0604020202020204" pitchFamily="34" charset="0"/>
                <a:ea typeface="Roboto" pitchFamily="2" charset="0"/>
              </a:rPr>
              <a:t>Natural disasters, food insecurity, impacts of deforestation and loss of biodiversity are all contributing factors. Each of these factors alone need to be addressed in order to create positive change.</a:t>
            </a:r>
          </a:p>
          <a:p>
            <a:pPr>
              <a:spcAft>
                <a:spcPts val="800"/>
              </a:spcAft>
            </a:pPr>
            <a:r>
              <a:rPr lang="en-AU" sz="2000" dirty="0">
                <a:latin typeface="Arial" panose="020B0604020202020204" pitchFamily="34" charset="0"/>
                <a:ea typeface="Roboto" pitchFamily="2" charset="0"/>
              </a:rPr>
              <a:t>These environmental factors are affecting  poorest countries the most.</a:t>
            </a:r>
          </a:p>
        </p:txBody>
      </p:sp>
      <p:pic>
        <p:nvPicPr>
          <p:cNvPr id="9" name="Picture Placeholder 8" descr="Deciduous tree">
            <a:extLst>
              <a:ext uri="{FF2B5EF4-FFF2-40B4-BE49-F238E27FC236}">
                <a16:creationId xmlns:a16="http://schemas.microsoft.com/office/drawing/2014/main" id="{EE2C15BB-65CD-429F-9874-A37243C7789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21" r="621"/>
          <a:stretch>
            <a:fillRect/>
          </a:stretch>
        </p:blipFill>
        <p:spPr>
          <a:xfrm>
            <a:off x="7273925" y="1601788"/>
            <a:ext cx="4294188" cy="4348162"/>
          </a:xfr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Environmental factors</a:t>
            </a:r>
          </a:p>
        </p:txBody>
      </p:sp>
      <p:pic>
        <p:nvPicPr>
          <p:cNvPr id="6" name="Graphic 5" descr="Line arrow Straight">
            <a:hlinkClick r:id="rId5" action="ppaction://hlinksldjump"/>
            <a:extLst>
              <a:ext uri="{FF2B5EF4-FFF2-40B4-BE49-F238E27FC236}">
                <a16:creationId xmlns:a16="http://schemas.microsoft.com/office/drawing/2014/main" id="{DFC3898D-D1F1-42EA-A061-C8E101EE64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798222" y="5256212"/>
            <a:ext cx="914400" cy="914400"/>
          </a:xfrm>
          <a:prstGeom prst="rect">
            <a:avLst/>
          </a:prstGeom>
        </p:spPr>
      </p:pic>
    </p:spTree>
    <p:extLst>
      <p:ext uri="{BB962C8B-B14F-4D97-AF65-F5344CB8AC3E}">
        <p14:creationId xmlns:p14="http://schemas.microsoft.com/office/powerpoint/2010/main" val="2634817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g object 21">
            <a:extLst>
              <a:ext uri="{FF2B5EF4-FFF2-40B4-BE49-F238E27FC236}">
                <a16:creationId xmlns:a16="http://schemas.microsoft.com/office/drawing/2014/main" id="{66A163C4-0CDC-1646-AE3B-A12CD9200FB8}"/>
              </a:ext>
            </a:extLst>
          </p:cNvPr>
          <p:cNvSpPr>
            <a:spLocks noChangeAspect="1"/>
          </p:cNvSpPr>
          <p:nvPr/>
        </p:nvSpPr>
        <p:spPr>
          <a:xfrm>
            <a:off x="479597" y="457776"/>
            <a:ext cx="345963" cy="345491"/>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sp>
        <p:nvSpPr>
          <p:cNvPr id="6" name="Title 5">
            <a:extLst>
              <a:ext uri="{FF2B5EF4-FFF2-40B4-BE49-F238E27FC236}">
                <a16:creationId xmlns:a16="http://schemas.microsoft.com/office/drawing/2014/main" id="{81AC39E0-A1FB-0D4A-8E34-2FB3787D7E2A}"/>
              </a:ext>
            </a:extLst>
          </p:cNvPr>
          <p:cNvSpPr>
            <a:spLocks noGrp="1"/>
          </p:cNvSpPr>
          <p:nvPr>
            <p:ph type="title"/>
          </p:nvPr>
        </p:nvSpPr>
        <p:spPr>
          <a:xfrm>
            <a:off x="924848" y="395376"/>
            <a:ext cx="10693325" cy="470290"/>
          </a:xfrm>
        </p:spPr>
        <p:txBody>
          <a:bodyPr/>
          <a:lstStyle/>
          <a:p>
            <a:r>
              <a:rPr lang="en-US" dirty="0">
                <a:solidFill>
                  <a:srgbClr val="0C244C"/>
                </a:solidFill>
              </a:rPr>
              <a:t>Curriculum links</a:t>
            </a:r>
          </a:p>
        </p:txBody>
      </p:sp>
      <p:sp>
        <p:nvSpPr>
          <p:cNvPr id="7" name="Text Placeholder 3">
            <a:extLst>
              <a:ext uri="{FF2B5EF4-FFF2-40B4-BE49-F238E27FC236}">
                <a16:creationId xmlns:a16="http://schemas.microsoft.com/office/drawing/2014/main" id="{FBE14C77-853D-4470-B83B-E488629ADB1D}"/>
              </a:ext>
            </a:extLst>
          </p:cNvPr>
          <p:cNvSpPr txBox="1">
            <a:spLocks/>
          </p:cNvSpPr>
          <p:nvPr/>
        </p:nvSpPr>
        <p:spPr>
          <a:xfrm>
            <a:off x="825560" y="1340768"/>
            <a:ext cx="10527024" cy="4852419"/>
          </a:xfrm>
          <a:prstGeom prst="rect">
            <a:avLst/>
          </a:prstGeom>
        </p:spPr>
        <p:txBody>
          <a:bodyPr lIns="82918" tIns="41459" rIns="82918" bIns="41459" anchor="t"/>
          <a:lstStyle>
            <a:lvl1pPr marL="0" indent="0" algn="l" defTabSz="685800" rtl="0" eaLnBrk="1" latinLnBrk="0" hangingPunct="1">
              <a:lnSpc>
                <a:spcPct val="90000"/>
              </a:lnSpc>
              <a:spcBef>
                <a:spcPts val="750"/>
              </a:spcBef>
              <a:buFontTx/>
              <a:buNone/>
              <a:defRPr sz="1800" b="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1800" kern="1200" cap="all">
                <a:solidFill>
                  <a:srgbClr val="0C244C"/>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18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18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18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91"/>
              </a:spcBef>
            </a:pPr>
            <a:r>
              <a:rPr lang="en-AU" sz="1100" b="1" kern="0" dirty="0">
                <a:solidFill>
                  <a:srgbClr val="63B1A4"/>
                </a:solidFill>
                <a:latin typeface="Arial" panose="020B0604020202020204" pitchFamily="34" charset="0"/>
                <a:ea typeface="Roboto" pitchFamily="2" charset="0"/>
              </a:rPr>
              <a:t>RELIGIOUS EDUCATION</a:t>
            </a:r>
            <a:endParaRPr lang="en-US" sz="1100" dirty="0">
              <a:latin typeface="Arial" panose="020B0604020202020204" pitchFamily="34" charset="0"/>
              <a:ea typeface="Roboto" pitchFamily="2" charset="0"/>
            </a:endParaRPr>
          </a:p>
          <a:p>
            <a:pPr>
              <a:lnSpc>
                <a:spcPct val="100000"/>
              </a:lnSpc>
              <a:spcBef>
                <a:spcPts val="91"/>
              </a:spcBef>
            </a:pPr>
            <a:r>
              <a:rPr lang="en-AU" sz="1100" kern="0" dirty="0">
                <a:latin typeface="Arial" panose="020B0604020202020204" pitchFamily="34" charset="0"/>
                <a:ea typeface="Roboto" pitchFamily="2" charset="0"/>
              </a:rPr>
              <a:t>While there are many different Religious Education Curricula around the country, it is not surprising that there are many common themes. Here are the common themes in this resource.</a:t>
            </a:r>
            <a:endParaRPr lang="en-AU" sz="1100" dirty="0">
              <a:latin typeface="Arial" panose="020B0604020202020204" pitchFamily="34" charset="0"/>
              <a:ea typeface="Roboto" pitchFamily="2" charset="0"/>
            </a:endParaRPr>
          </a:p>
          <a:p>
            <a:pPr marL="259118" indent="-259118">
              <a:lnSpc>
                <a:spcPct val="100000"/>
              </a:lnSpc>
              <a:spcBef>
                <a:spcPts val="91"/>
              </a:spcBef>
              <a:buFont typeface="Arial"/>
              <a:buChar char="•"/>
            </a:pPr>
            <a:r>
              <a:rPr lang="en-AU" sz="1100" kern="0" dirty="0">
                <a:latin typeface="Arial" panose="020B0604020202020204" pitchFamily="34" charset="0"/>
                <a:ea typeface="Roboto" pitchFamily="2" charset="0"/>
              </a:rPr>
              <a:t>Living the mission of Jesus </a:t>
            </a:r>
            <a:endParaRPr lang="en-AU" sz="1100" dirty="0">
              <a:latin typeface="Arial" panose="020B0604020202020204" pitchFamily="34" charset="0"/>
              <a:ea typeface="Roboto" pitchFamily="2" charset="0"/>
            </a:endParaRPr>
          </a:p>
          <a:p>
            <a:pPr marL="259118" indent="-259118">
              <a:lnSpc>
                <a:spcPct val="100000"/>
              </a:lnSpc>
              <a:spcBef>
                <a:spcPts val="91"/>
              </a:spcBef>
              <a:buFont typeface="Arial"/>
              <a:buChar char="•"/>
            </a:pPr>
            <a:r>
              <a:rPr lang="en-AU" sz="1100" kern="0" dirty="0">
                <a:latin typeface="Arial" panose="020B0604020202020204" pitchFamily="34" charset="0"/>
                <a:ea typeface="Roboto" pitchFamily="2" charset="0"/>
              </a:rPr>
              <a:t>Catholic Social Teachings: Human Dignity, Preferential Option for the Poor, Solidarity, Subsidiarity and Participation, Care for our Common Home and the Common Good. </a:t>
            </a:r>
            <a:endParaRPr lang="en-AU" sz="1100" dirty="0">
              <a:latin typeface="Arial" panose="020B0604020202020204" pitchFamily="34" charset="0"/>
              <a:ea typeface="Roboto" pitchFamily="2" charset="0"/>
            </a:endParaRPr>
          </a:p>
          <a:p>
            <a:pPr marL="259118" indent="-259118">
              <a:lnSpc>
                <a:spcPct val="100000"/>
              </a:lnSpc>
              <a:spcBef>
                <a:spcPts val="91"/>
              </a:spcBef>
              <a:buFont typeface="Arial"/>
              <a:buChar char="•"/>
            </a:pPr>
            <a:r>
              <a:rPr lang="en-AU" sz="1100" kern="0" dirty="0">
                <a:latin typeface="Arial" panose="020B0604020202020204" pitchFamily="34" charset="0"/>
                <a:ea typeface="Roboto" pitchFamily="2" charset="0"/>
              </a:rPr>
              <a:t>Initiation and belonging.  (Year 7 &amp; 8)</a:t>
            </a:r>
            <a:endParaRPr lang="en-AU" sz="1100" dirty="0">
              <a:latin typeface="Arial" panose="020B0604020202020204" pitchFamily="34" charset="0"/>
              <a:ea typeface="Roboto" pitchFamily="2" charset="0"/>
            </a:endParaRPr>
          </a:p>
          <a:p>
            <a:pPr marL="259118" indent="-259118">
              <a:lnSpc>
                <a:spcPct val="100000"/>
              </a:lnSpc>
              <a:spcBef>
                <a:spcPts val="91"/>
              </a:spcBef>
              <a:buFont typeface="Arial"/>
              <a:buChar char="•"/>
            </a:pPr>
            <a:r>
              <a:rPr lang="en-AU" sz="1100" kern="0" dirty="0">
                <a:latin typeface="Arial" panose="020B0604020202020204" pitchFamily="34" charset="0"/>
                <a:ea typeface="Roboto" pitchFamily="2" charset="0"/>
              </a:rPr>
              <a:t>Action for justice and peace. (Year 9 &amp; 10)</a:t>
            </a:r>
            <a:endParaRPr lang="en-AU" sz="1100" dirty="0">
              <a:latin typeface="Arial" panose="020B0604020202020204" pitchFamily="34" charset="0"/>
              <a:ea typeface="Roboto" pitchFamily="2" charset="0"/>
            </a:endParaRPr>
          </a:p>
          <a:p>
            <a:pPr>
              <a:lnSpc>
                <a:spcPct val="100000"/>
              </a:lnSpc>
              <a:spcBef>
                <a:spcPts val="91"/>
              </a:spcBef>
            </a:pPr>
            <a:endParaRPr lang="en-AU" sz="1100" kern="0" dirty="0">
              <a:latin typeface="Arial" panose="020B0604020202020204" pitchFamily="34" charset="0"/>
              <a:ea typeface="Roboto" pitchFamily="2" charset="0"/>
            </a:endParaRPr>
          </a:p>
          <a:p>
            <a:pPr>
              <a:lnSpc>
                <a:spcPct val="100000"/>
              </a:lnSpc>
              <a:spcBef>
                <a:spcPts val="91"/>
              </a:spcBef>
            </a:pPr>
            <a:r>
              <a:rPr lang="en-AU" sz="1100" b="1" kern="0" dirty="0">
                <a:solidFill>
                  <a:srgbClr val="63B1A4"/>
                </a:solidFill>
                <a:latin typeface="Arial" panose="020B0604020202020204" pitchFamily="34" charset="0"/>
                <a:ea typeface="Roboto" pitchFamily="2" charset="0"/>
              </a:rPr>
              <a:t>ECONOMICS AND BUSINESS</a:t>
            </a:r>
            <a:endParaRPr lang="en-US" sz="1100" dirty="0">
              <a:latin typeface="Arial" panose="020B0604020202020204" pitchFamily="34" charset="0"/>
              <a:ea typeface="Roboto" pitchFamily="2" charset="0"/>
            </a:endParaRPr>
          </a:p>
          <a:p>
            <a:pPr>
              <a:lnSpc>
                <a:spcPct val="100000"/>
              </a:lnSpc>
              <a:spcBef>
                <a:spcPts val="91"/>
              </a:spcBef>
            </a:pPr>
            <a:r>
              <a:rPr lang="en-US" sz="1100" kern="0" dirty="0">
                <a:latin typeface="Arial" panose="020B0604020202020204" pitchFamily="34" charset="0"/>
                <a:ea typeface="Roboto" pitchFamily="2" charset="0"/>
              </a:rPr>
              <a:t>Economics and Business aims to ensure students develop understandings that will enable them to actively and ethically participate in the local, national, regional and global economy as economically, financially and business-literate citizens.</a:t>
            </a:r>
          </a:p>
          <a:p>
            <a:pPr>
              <a:lnSpc>
                <a:spcPct val="100000"/>
              </a:lnSpc>
              <a:spcBef>
                <a:spcPts val="91"/>
              </a:spcBef>
            </a:pPr>
            <a:endParaRPr lang="en-AU" sz="1100" b="1" kern="0" dirty="0">
              <a:solidFill>
                <a:srgbClr val="63B1A4"/>
              </a:solidFill>
              <a:latin typeface="Arial" panose="020B0604020202020204" pitchFamily="34" charset="0"/>
              <a:ea typeface="Roboto" pitchFamily="2" charset="0"/>
            </a:endParaRPr>
          </a:p>
          <a:p>
            <a:pPr>
              <a:lnSpc>
                <a:spcPct val="100000"/>
              </a:lnSpc>
              <a:spcBef>
                <a:spcPts val="91"/>
              </a:spcBef>
            </a:pPr>
            <a:r>
              <a:rPr lang="en-AU" sz="1100" b="1" kern="0" dirty="0">
                <a:solidFill>
                  <a:srgbClr val="63B1A4"/>
                </a:solidFill>
                <a:latin typeface="Arial" panose="020B0604020202020204" pitchFamily="34" charset="0"/>
                <a:ea typeface="Roboto" pitchFamily="2" charset="0"/>
              </a:rPr>
              <a:t>GEOGRAPHY</a:t>
            </a:r>
            <a:endParaRPr lang="en-AU" sz="1100" dirty="0">
              <a:latin typeface="Arial" panose="020B0604020202020204" pitchFamily="34" charset="0"/>
              <a:ea typeface="Roboto" pitchFamily="2" charset="0"/>
            </a:endParaRPr>
          </a:p>
          <a:p>
            <a:pPr>
              <a:lnSpc>
                <a:spcPct val="100000"/>
              </a:lnSpc>
              <a:spcBef>
                <a:spcPts val="91"/>
              </a:spcBef>
            </a:pPr>
            <a:r>
              <a:rPr lang="en-US" sz="1100" kern="0" dirty="0">
                <a:latin typeface="Arial" panose="020B0604020202020204" pitchFamily="34" charset="0"/>
                <a:ea typeface="Roboto" pitchFamily="2" charset="0"/>
              </a:rPr>
              <a:t>Geography aims to ensure that students develop as informed, responsible and active citizens who can contribute to the development of an environmentally and economically sustainable, and socially just world.</a:t>
            </a:r>
          </a:p>
          <a:p>
            <a:pPr>
              <a:lnSpc>
                <a:spcPct val="100000"/>
              </a:lnSpc>
              <a:spcBef>
                <a:spcPts val="91"/>
              </a:spcBef>
            </a:pPr>
            <a:endParaRPr lang="en-US" sz="1100" kern="0" dirty="0">
              <a:latin typeface="Arial" panose="020B0604020202020204" pitchFamily="34" charset="0"/>
              <a:ea typeface="Roboto" pitchFamily="2" charset="0"/>
            </a:endParaRPr>
          </a:p>
          <a:p>
            <a:pPr>
              <a:lnSpc>
                <a:spcPct val="100000"/>
              </a:lnSpc>
              <a:spcBef>
                <a:spcPts val="91"/>
              </a:spcBef>
            </a:pPr>
            <a:r>
              <a:rPr lang="en-US" sz="1100" b="1" kern="0" dirty="0">
                <a:solidFill>
                  <a:schemeClr val="accent5"/>
                </a:solidFill>
                <a:latin typeface="Arial" panose="020B0604020202020204" pitchFamily="34" charset="0"/>
                <a:ea typeface="Roboto" pitchFamily="2" charset="0"/>
              </a:rPr>
              <a:t>CIVICS AND CITIZENSHIP</a:t>
            </a:r>
          </a:p>
          <a:p>
            <a:pPr>
              <a:lnSpc>
                <a:spcPct val="100000"/>
              </a:lnSpc>
              <a:spcBef>
                <a:spcPts val="91"/>
              </a:spcBef>
            </a:pPr>
            <a:r>
              <a:rPr lang="en-US" sz="1100" kern="0" dirty="0">
                <a:latin typeface="Arial" panose="020B0604020202020204" pitchFamily="34" charset="0"/>
                <a:ea typeface="Roboto" pitchFamily="2" charset="0"/>
              </a:rPr>
              <a:t>Civics and Citizenship aims to ensure students develop the capacities and dispositions to participate in the civic life of their nation at a local, regional and global level and as individuals in a </a:t>
            </a:r>
            <a:r>
              <a:rPr lang="en-US" sz="1100" kern="0" dirty="0" err="1">
                <a:latin typeface="Arial" panose="020B0604020202020204" pitchFamily="34" charset="0"/>
                <a:ea typeface="Roboto" pitchFamily="2" charset="0"/>
              </a:rPr>
              <a:t>globalised</a:t>
            </a:r>
            <a:r>
              <a:rPr lang="en-US" sz="1100" kern="0" dirty="0">
                <a:latin typeface="Arial" panose="020B0604020202020204" pitchFamily="34" charset="0"/>
                <a:ea typeface="Roboto" pitchFamily="2" charset="0"/>
              </a:rPr>
              <a:t> world.</a:t>
            </a:r>
          </a:p>
          <a:p>
            <a:pPr>
              <a:lnSpc>
                <a:spcPct val="100000"/>
              </a:lnSpc>
              <a:spcBef>
                <a:spcPts val="91"/>
              </a:spcBef>
            </a:pPr>
            <a:endParaRPr lang="en-US" sz="1100" kern="0" dirty="0">
              <a:latin typeface="Arial" panose="020B0604020202020204" pitchFamily="34" charset="0"/>
              <a:ea typeface="Roboto" pitchFamily="2" charset="0"/>
            </a:endParaRPr>
          </a:p>
          <a:p>
            <a:pPr>
              <a:lnSpc>
                <a:spcPct val="100000"/>
              </a:lnSpc>
              <a:spcBef>
                <a:spcPts val="91"/>
              </a:spcBef>
            </a:pPr>
            <a:r>
              <a:rPr lang="en-US" sz="1100" b="1" kern="0" dirty="0">
                <a:solidFill>
                  <a:schemeClr val="accent5"/>
                </a:solidFill>
                <a:latin typeface="Arial" panose="020B0604020202020204" pitchFamily="34" charset="0"/>
                <a:ea typeface="Roboto" pitchFamily="2" charset="0"/>
              </a:rPr>
              <a:t>MATHEMATICS</a:t>
            </a:r>
          </a:p>
          <a:p>
            <a:pPr>
              <a:lnSpc>
                <a:spcPct val="100000"/>
              </a:lnSpc>
              <a:spcBef>
                <a:spcPts val="91"/>
              </a:spcBef>
            </a:pPr>
            <a:r>
              <a:rPr lang="en-US" sz="1100" kern="0" dirty="0">
                <a:latin typeface="Arial" panose="020B0604020202020204" pitchFamily="34" charset="0"/>
                <a:ea typeface="Roboto" pitchFamily="2" charset="0"/>
              </a:rPr>
              <a:t>Mathematics aims to ensure that students are confident, creative users and communicators of mathematics, able to investigate, represent and interpret situations in their personal and work lives and as active citizens.</a:t>
            </a:r>
          </a:p>
        </p:txBody>
      </p:sp>
    </p:spTree>
    <p:extLst>
      <p:ext uri="{BB962C8B-B14F-4D97-AF65-F5344CB8AC3E}">
        <p14:creationId xmlns:p14="http://schemas.microsoft.com/office/powerpoint/2010/main" val="275050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9" y="1601416"/>
            <a:ext cx="6345535" cy="4347864"/>
          </a:xfrm>
        </p:spPr>
        <p:txBody>
          <a:bodyPr lIns="91440" tIns="45720" rIns="91440" bIns="45720" anchor="t"/>
          <a:lstStyle/>
          <a:p>
            <a:pPr>
              <a:defRPr/>
            </a:pPr>
            <a:r>
              <a:rPr lang="en-AU" sz="2000" dirty="0">
                <a:latin typeface="Arial" panose="020B0604020202020204" pitchFamily="34" charset="0"/>
                <a:ea typeface="Roboto" pitchFamily="2" charset="0"/>
                <a:cs typeface="Arial" panose="020B0604020202020204" pitchFamily="34" charset="0"/>
              </a:rPr>
              <a:t>Without access to safe, sufficient and nutritious food supplies, people’s health can suffer, affecting their ability to earn an income, attend school and lead and maintain a healthy and active life. </a:t>
            </a:r>
          </a:p>
          <a:p>
            <a:pPr>
              <a:defRPr/>
            </a:pPr>
            <a:r>
              <a:rPr lang="en-AU" sz="2000" dirty="0">
                <a:latin typeface="Arial" panose="020B0604020202020204" pitchFamily="34" charset="0"/>
                <a:ea typeface="Roboto" pitchFamily="2" charset="0"/>
                <a:cs typeface="Arial" panose="020B0604020202020204" pitchFamily="34" charset="0"/>
              </a:rPr>
              <a:t>Food insecurity can be a result of:</a:t>
            </a:r>
          </a:p>
          <a:p>
            <a:pPr marL="342900" indent="-342900">
              <a:buFont typeface="Arial" panose="020B0604020202020204" pitchFamily="34" charset="0"/>
              <a:buChar char="•"/>
              <a:defRPr/>
            </a:pPr>
            <a:r>
              <a:rPr lang="en-AU" sz="2000" dirty="0">
                <a:latin typeface="Arial" panose="020B0604020202020204" pitchFamily="34" charset="0"/>
                <a:ea typeface="Roboto" pitchFamily="2" charset="0"/>
                <a:cs typeface="Arial" panose="020B0604020202020204" pitchFamily="34" charset="0"/>
              </a:rPr>
              <a:t>Environmental factors such as rising sea levels, natural disasters or rising temperatures</a:t>
            </a:r>
          </a:p>
          <a:p>
            <a:pPr marL="342900" indent="-342900">
              <a:buFont typeface="Arial" panose="020B0604020202020204" pitchFamily="34" charset="0"/>
              <a:buChar char="•"/>
              <a:defRPr/>
            </a:pPr>
            <a:r>
              <a:rPr lang="en-AU" sz="2000" dirty="0">
                <a:latin typeface="Arial" panose="020B0604020202020204" pitchFamily="34" charset="0"/>
                <a:ea typeface="Roboto" pitchFamily="2" charset="0"/>
                <a:cs typeface="Arial" panose="020B0604020202020204" pitchFamily="34" charset="0"/>
              </a:rPr>
              <a:t>Economic and political causes such as unfair trade rules, economic cycles, political and civil insecurity, lack of access to farming land or land grabbing.</a:t>
            </a:r>
          </a:p>
          <a:p>
            <a:pPr>
              <a:lnSpc>
                <a:spcPct val="100000"/>
              </a:lnSpc>
              <a:spcBef>
                <a:spcPts val="0"/>
              </a:spcBef>
              <a:spcAft>
                <a:spcPts val="1200"/>
              </a:spcAft>
            </a:pPr>
            <a:endParaRPr lang="en-US" sz="2000" dirty="0"/>
          </a:p>
        </p:txBody>
      </p:sp>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Food Insecurity</a:t>
            </a:r>
          </a:p>
        </p:txBody>
      </p:sp>
      <p:pic>
        <p:nvPicPr>
          <p:cNvPr id="43" name="Graphic 42" descr="Line arrow Straight">
            <a:hlinkClick r:id="rId3" action="ppaction://hlinksldjump"/>
            <a:extLst>
              <a:ext uri="{FF2B5EF4-FFF2-40B4-BE49-F238E27FC236}">
                <a16:creationId xmlns:a16="http://schemas.microsoft.com/office/drawing/2014/main" id="{784ED4B0-B2A1-4EA3-B4F3-63837DCC0C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798222" y="5256212"/>
            <a:ext cx="914400" cy="914400"/>
          </a:xfrm>
          <a:prstGeom prst="rect">
            <a:avLst/>
          </a:prstGeom>
        </p:spPr>
      </p:pic>
      <p:grpSp>
        <p:nvGrpSpPr>
          <p:cNvPr id="10" name="Group 9">
            <a:extLst>
              <a:ext uri="{FF2B5EF4-FFF2-40B4-BE49-F238E27FC236}">
                <a16:creationId xmlns:a16="http://schemas.microsoft.com/office/drawing/2014/main" id="{C8FA22CF-EB84-4E1E-831F-3EDF2F8208AC}"/>
              </a:ext>
            </a:extLst>
          </p:cNvPr>
          <p:cNvGrpSpPr/>
          <p:nvPr/>
        </p:nvGrpSpPr>
        <p:grpSpPr>
          <a:xfrm>
            <a:off x="8215780" y="2107756"/>
            <a:ext cx="3234536" cy="2330318"/>
            <a:chOff x="1227031" y="3555665"/>
            <a:chExt cx="328580" cy="236725"/>
          </a:xfrm>
          <a:solidFill>
            <a:schemeClr val="accent2"/>
          </a:solidFill>
        </p:grpSpPr>
        <p:sp>
          <p:nvSpPr>
            <p:cNvPr id="11" name="Freeform: Shape 10">
              <a:extLst>
                <a:ext uri="{FF2B5EF4-FFF2-40B4-BE49-F238E27FC236}">
                  <a16:creationId xmlns:a16="http://schemas.microsoft.com/office/drawing/2014/main" id="{74A101D0-9B8B-45EC-8859-5D5BD0FC50C6}"/>
                </a:ext>
              </a:extLst>
            </p:cNvPr>
            <p:cNvSpPr/>
            <p:nvPr/>
          </p:nvSpPr>
          <p:spPr>
            <a:xfrm>
              <a:off x="1452873" y="3770762"/>
              <a:ext cx="19271" cy="7227"/>
            </a:xfrm>
            <a:custGeom>
              <a:avLst/>
              <a:gdLst>
                <a:gd name="connsiteX0" fmla="*/ 19590 w 19270"/>
                <a:gd name="connsiteY0" fmla="*/ 6401 h 7226"/>
                <a:gd name="connsiteX1" fmla="*/ 114 w 19270"/>
                <a:gd name="connsiteY1" fmla="*/ 114 h 7226"/>
                <a:gd name="connsiteX2" fmla="*/ 6016 w 19270"/>
                <a:gd name="connsiteY2" fmla="*/ 7895 h 7226"/>
                <a:gd name="connsiteX3" fmla="*/ 19590 w 19270"/>
                <a:gd name="connsiteY3" fmla="*/ 6401 h 7226"/>
              </a:gdLst>
              <a:ahLst/>
              <a:cxnLst>
                <a:cxn ang="0">
                  <a:pos x="connsiteX0" y="connsiteY0"/>
                </a:cxn>
                <a:cxn ang="0">
                  <a:pos x="connsiteX1" y="connsiteY1"/>
                </a:cxn>
                <a:cxn ang="0">
                  <a:pos x="connsiteX2" y="connsiteY2"/>
                </a:cxn>
                <a:cxn ang="0">
                  <a:pos x="connsiteX3" y="connsiteY3"/>
                </a:cxn>
              </a:cxnLst>
              <a:rect l="l" t="t" r="r" b="b"/>
              <a:pathLst>
                <a:path w="19270" h="7226">
                  <a:moveTo>
                    <a:pt x="19590" y="6401"/>
                  </a:moveTo>
                  <a:cubicBezTo>
                    <a:pt x="12821" y="3992"/>
                    <a:pt x="6341" y="1945"/>
                    <a:pt x="114" y="114"/>
                  </a:cubicBezTo>
                  <a:cubicBezTo>
                    <a:pt x="2114" y="2668"/>
                    <a:pt x="4077" y="5269"/>
                    <a:pt x="6016" y="7895"/>
                  </a:cubicBezTo>
                  <a:cubicBezTo>
                    <a:pt x="10545" y="7533"/>
                    <a:pt x="15069" y="7036"/>
                    <a:pt x="19590" y="6401"/>
                  </a:cubicBezTo>
                  <a:close/>
                </a:path>
              </a:pathLst>
            </a:custGeom>
            <a:grp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2B39D322-CB35-4BE3-B8DA-B5BE09A728AA}"/>
                </a:ext>
              </a:extLst>
            </p:cNvPr>
            <p:cNvSpPr/>
            <p:nvPr/>
          </p:nvSpPr>
          <p:spPr>
            <a:xfrm>
              <a:off x="1391809" y="3667254"/>
              <a:ext cx="163802" cy="108398"/>
            </a:xfrm>
            <a:custGeom>
              <a:avLst/>
              <a:gdLst>
                <a:gd name="connsiteX0" fmla="*/ 156617 w 163801"/>
                <a:gd name="connsiteY0" fmla="*/ 72765 h 108398"/>
                <a:gd name="connsiteX1" fmla="*/ 149957 w 163801"/>
                <a:gd name="connsiteY1" fmla="*/ 53639 h 108398"/>
                <a:gd name="connsiteX2" fmla="*/ 130963 w 163801"/>
                <a:gd name="connsiteY2" fmla="*/ 114 h 108398"/>
                <a:gd name="connsiteX3" fmla="*/ 120508 w 163801"/>
                <a:gd name="connsiteY3" fmla="*/ 12158 h 108398"/>
                <a:gd name="connsiteX4" fmla="*/ 113487 w 163801"/>
                <a:gd name="connsiteY4" fmla="*/ 19891 h 108398"/>
                <a:gd name="connsiteX5" fmla="*/ 96011 w 163801"/>
                <a:gd name="connsiteY5" fmla="*/ 26178 h 108398"/>
                <a:gd name="connsiteX6" fmla="*/ 35922 w 163801"/>
                <a:gd name="connsiteY6" fmla="*/ 42510 h 108398"/>
                <a:gd name="connsiteX7" fmla="*/ 20072 w 163801"/>
                <a:gd name="connsiteY7" fmla="*/ 43847 h 108398"/>
                <a:gd name="connsiteX8" fmla="*/ 5534 w 163801"/>
                <a:gd name="connsiteY8" fmla="*/ 44834 h 108398"/>
                <a:gd name="connsiteX9" fmla="*/ 114 w 163801"/>
                <a:gd name="connsiteY9" fmla="*/ 44485 h 108398"/>
                <a:gd name="connsiteX10" fmla="*/ 34741 w 163801"/>
                <a:gd name="connsiteY10" fmla="*/ 73620 h 108398"/>
                <a:gd name="connsiteX11" fmla="*/ 44798 w 163801"/>
                <a:gd name="connsiteY11" fmla="*/ 84219 h 108398"/>
                <a:gd name="connsiteX12" fmla="*/ 87266 w 163801"/>
                <a:gd name="connsiteY12" fmla="*/ 99624 h 108398"/>
                <a:gd name="connsiteX13" fmla="*/ 87399 w 163801"/>
                <a:gd name="connsiteY13" fmla="*/ 99624 h 108398"/>
                <a:gd name="connsiteX14" fmla="*/ 90434 w 163801"/>
                <a:gd name="connsiteY14" fmla="*/ 107151 h 108398"/>
                <a:gd name="connsiteX15" fmla="*/ 89784 w 163801"/>
                <a:gd name="connsiteY15" fmla="*/ 108356 h 108398"/>
                <a:gd name="connsiteX16" fmla="*/ 144453 w 163801"/>
                <a:gd name="connsiteY16" fmla="*/ 100816 h 108398"/>
                <a:gd name="connsiteX17" fmla="*/ 163567 w 163801"/>
                <a:gd name="connsiteY17" fmla="*/ 98203 h 108398"/>
                <a:gd name="connsiteX18" fmla="*/ 156617 w 163801"/>
                <a:gd name="connsiteY18" fmla="*/ 72765 h 10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801" h="108398">
                  <a:moveTo>
                    <a:pt x="156617" y="72765"/>
                  </a:moveTo>
                  <a:cubicBezTo>
                    <a:pt x="151113" y="61757"/>
                    <a:pt x="151402" y="65225"/>
                    <a:pt x="149957" y="53639"/>
                  </a:cubicBezTo>
                  <a:cubicBezTo>
                    <a:pt x="148680" y="43461"/>
                    <a:pt x="138684" y="13351"/>
                    <a:pt x="130963" y="114"/>
                  </a:cubicBezTo>
                  <a:cubicBezTo>
                    <a:pt x="129229" y="2848"/>
                    <a:pt x="126471" y="6221"/>
                    <a:pt x="120508" y="12158"/>
                  </a:cubicBezTo>
                  <a:cubicBezTo>
                    <a:pt x="117401" y="15266"/>
                    <a:pt x="115233" y="17831"/>
                    <a:pt x="113487" y="19891"/>
                  </a:cubicBezTo>
                  <a:cubicBezTo>
                    <a:pt x="108175" y="26202"/>
                    <a:pt x="105706" y="28406"/>
                    <a:pt x="96011" y="26178"/>
                  </a:cubicBezTo>
                  <a:cubicBezTo>
                    <a:pt x="83292" y="33019"/>
                    <a:pt x="61155" y="40752"/>
                    <a:pt x="35922" y="42510"/>
                  </a:cubicBezTo>
                  <a:cubicBezTo>
                    <a:pt x="29695" y="42944"/>
                    <a:pt x="24576" y="43425"/>
                    <a:pt x="20072" y="43847"/>
                  </a:cubicBezTo>
                  <a:cubicBezTo>
                    <a:pt x="14146" y="44401"/>
                    <a:pt x="9497" y="44834"/>
                    <a:pt x="5534" y="44834"/>
                  </a:cubicBezTo>
                  <a:cubicBezTo>
                    <a:pt x="3722" y="44847"/>
                    <a:pt x="1910" y="44730"/>
                    <a:pt x="114" y="44485"/>
                  </a:cubicBezTo>
                  <a:cubicBezTo>
                    <a:pt x="12418" y="53254"/>
                    <a:pt x="23998" y="62997"/>
                    <a:pt x="34741" y="73620"/>
                  </a:cubicBezTo>
                  <a:cubicBezTo>
                    <a:pt x="38090" y="76981"/>
                    <a:pt x="41462" y="80546"/>
                    <a:pt x="44798" y="84219"/>
                  </a:cubicBezTo>
                  <a:cubicBezTo>
                    <a:pt x="59294" y="88363"/>
                    <a:pt x="73485" y="93511"/>
                    <a:pt x="87266" y="99624"/>
                  </a:cubicBezTo>
                  <a:lnTo>
                    <a:pt x="87399" y="99624"/>
                  </a:lnTo>
                  <a:cubicBezTo>
                    <a:pt x="90204" y="100972"/>
                    <a:pt x="91519" y="104235"/>
                    <a:pt x="90434" y="107151"/>
                  </a:cubicBezTo>
                  <a:cubicBezTo>
                    <a:pt x="90263" y="107576"/>
                    <a:pt x="90044" y="107980"/>
                    <a:pt x="89784" y="108356"/>
                  </a:cubicBezTo>
                  <a:cubicBezTo>
                    <a:pt x="112824" y="104140"/>
                    <a:pt x="131409" y="100816"/>
                    <a:pt x="144453" y="100816"/>
                  </a:cubicBezTo>
                  <a:cubicBezTo>
                    <a:pt x="157773" y="100816"/>
                    <a:pt x="161544" y="101105"/>
                    <a:pt x="163567" y="98203"/>
                  </a:cubicBezTo>
                  <a:cubicBezTo>
                    <a:pt x="165590" y="95300"/>
                    <a:pt x="162122" y="83774"/>
                    <a:pt x="156617" y="72765"/>
                  </a:cubicBezTo>
                  <a:close/>
                </a:path>
              </a:pathLst>
            </a:custGeom>
            <a:grp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581C547-148D-445B-8A26-B59B48EC7C95}"/>
                </a:ext>
              </a:extLst>
            </p:cNvPr>
            <p:cNvSpPr/>
            <p:nvPr/>
          </p:nvSpPr>
          <p:spPr>
            <a:xfrm>
              <a:off x="1361482" y="3689933"/>
              <a:ext cx="3613" cy="3613"/>
            </a:xfrm>
            <a:custGeom>
              <a:avLst/>
              <a:gdLst>
                <a:gd name="connsiteX0" fmla="*/ 3787 w 3613"/>
                <a:gd name="connsiteY0" fmla="*/ 4571 h 3613"/>
                <a:gd name="connsiteX1" fmla="*/ 825 w 3613"/>
                <a:gd name="connsiteY1" fmla="*/ 114 h 3613"/>
                <a:gd name="connsiteX2" fmla="*/ 114 w 3613"/>
                <a:gd name="connsiteY2" fmla="*/ 2523 h 3613"/>
              </a:gdLst>
              <a:ahLst/>
              <a:cxnLst>
                <a:cxn ang="0">
                  <a:pos x="connsiteX0" y="connsiteY0"/>
                </a:cxn>
                <a:cxn ang="0">
                  <a:pos x="connsiteX1" y="connsiteY1"/>
                </a:cxn>
                <a:cxn ang="0">
                  <a:pos x="connsiteX2" y="connsiteY2"/>
                </a:cxn>
              </a:cxnLst>
              <a:rect l="l" t="t" r="r" b="b"/>
              <a:pathLst>
                <a:path w="3613" h="3613">
                  <a:moveTo>
                    <a:pt x="3787" y="4571"/>
                  </a:moveTo>
                  <a:cubicBezTo>
                    <a:pt x="2713" y="3145"/>
                    <a:pt x="1724" y="1657"/>
                    <a:pt x="825" y="114"/>
                  </a:cubicBezTo>
                  <a:cubicBezTo>
                    <a:pt x="668" y="716"/>
                    <a:pt x="415" y="1523"/>
                    <a:pt x="114" y="2523"/>
                  </a:cubicBezTo>
                  <a:close/>
                </a:path>
              </a:pathLst>
            </a:custGeom>
            <a:grp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15A0BAD-6F6B-41CA-92F7-1E1B5D2FFB3F}"/>
                </a:ext>
              </a:extLst>
            </p:cNvPr>
            <p:cNvSpPr/>
            <p:nvPr/>
          </p:nvSpPr>
          <p:spPr>
            <a:xfrm>
              <a:off x="1248326" y="3768401"/>
              <a:ext cx="33724" cy="20475"/>
            </a:xfrm>
            <a:custGeom>
              <a:avLst/>
              <a:gdLst>
                <a:gd name="connsiteX0" fmla="*/ 32923 w 33723"/>
                <a:gd name="connsiteY0" fmla="*/ 4764 h 20475"/>
                <a:gd name="connsiteX1" fmla="*/ 17783 w 33723"/>
                <a:gd name="connsiteY1" fmla="*/ 5787 h 20475"/>
                <a:gd name="connsiteX2" fmla="*/ 114 w 33723"/>
                <a:gd name="connsiteY2" fmla="*/ 18711 h 20475"/>
                <a:gd name="connsiteX3" fmla="*/ 29310 w 33723"/>
                <a:gd name="connsiteY3" fmla="*/ 15977 h 20475"/>
                <a:gd name="connsiteX4" fmla="*/ 32923 w 33723"/>
                <a:gd name="connsiteY4" fmla="*/ 4764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32923" y="4764"/>
                  </a:moveTo>
                  <a:cubicBezTo>
                    <a:pt x="29310" y="-2306"/>
                    <a:pt x="20758" y="-789"/>
                    <a:pt x="17783" y="5787"/>
                  </a:cubicBezTo>
                  <a:cubicBezTo>
                    <a:pt x="15844" y="10099"/>
                    <a:pt x="12375" y="17916"/>
                    <a:pt x="114" y="18711"/>
                  </a:cubicBezTo>
                  <a:cubicBezTo>
                    <a:pt x="10508" y="23625"/>
                    <a:pt x="22998" y="21445"/>
                    <a:pt x="29310" y="15977"/>
                  </a:cubicBezTo>
                  <a:cubicBezTo>
                    <a:pt x="32742" y="13002"/>
                    <a:pt x="35139" y="9208"/>
                    <a:pt x="32923" y="4764"/>
                  </a:cubicBezTo>
                  <a:close/>
                </a:path>
              </a:pathLst>
            </a:custGeom>
            <a:grp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8BFEF2A3-8BD0-4C6B-9DB3-331C93A5BC70}"/>
                </a:ext>
              </a:extLst>
            </p:cNvPr>
            <p:cNvSpPr/>
            <p:nvPr/>
          </p:nvSpPr>
          <p:spPr>
            <a:xfrm>
              <a:off x="1241508" y="3742408"/>
              <a:ext cx="34928" cy="16862"/>
            </a:xfrm>
            <a:custGeom>
              <a:avLst/>
              <a:gdLst>
                <a:gd name="connsiteX0" fmla="*/ 114 w 34928"/>
                <a:gd name="connsiteY0" fmla="*/ 12197 h 16861"/>
                <a:gd name="connsiteX1" fmla="*/ 21794 w 34928"/>
                <a:gd name="connsiteY1" fmla="*/ 14979 h 16861"/>
                <a:gd name="connsiteX2" fmla="*/ 35548 w 34928"/>
                <a:gd name="connsiteY2" fmla="*/ 8583 h 16861"/>
                <a:gd name="connsiteX3" fmla="*/ 26973 w 34928"/>
                <a:gd name="connsiteY3" fmla="*/ 502 h 16861"/>
                <a:gd name="connsiteX4" fmla="*/ 114 w 34928"/>
                <a:gd name="connsiteY4" fmla="*/ 12197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97"/>
                  </a:moveTo>
                  <a:cubicBezTo>
                    <a:pt x="11243" y="6982"/>
                    <a:pt x="18048" y="12197"/>
                    <a:pt x="21794" y="14979"/>
                  </a:cubicBezTo>
                  <a:cubicBezTo>
                    <a:pt x="27575" y="19315"/>
                    <a:pt x="35838" y="16484"/>
                    <a:pt x="35548" y="8583"/>
                  </a:cubicBezTo>
                  <a:cubicBezTo>
                    <a:pt x="35380" y="3657"/>
                    <a:pt x="31417" y="1441"/>
                    <a:pt x="26973" y="502"/>
                  </a:cubicBezTo>
                  <a:cubicBezTo>
                    <a:pt x="18807" y="-1233"/>
                    <a:pt x="6847" y="2886"/>
                    <a:pt x="114" y="12197"/>
                  </a:cubicBezTo>
                  <a:close/>
                </a:path>
              </a:pathLst>
            </a:custGeom>
            <a:grp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3AC11EE-00BA-49F6-8820-46CDAC83B253}"/>
                </a:ext>
              </a:extLst>
            </p:cNvPr>
            <p:cNvSpPr/>
            <p:nvPr/>
          </p:nvSpPr>
          <p:spPr>
            <a:xfrm>
              <a:off x="1274835" y="3765437"/>
              <a:ext cx="28906" cy="25293"/>
            </a:xfrm>
            <a:custGeom>
              <a:avLst/>
              <a:gdLst>
                <a:gd name="connsiteX0" fmla="*/ 27142 w 28906"/>
                <a:gd name="connsiteY0" fmla="*/ 14581 h 25292"/>
                <a:gd name="connsiteX1" fmla="*/ 27214 w 28906"/>
                <a:gd name="connsiteY1" fmla="*/ 2790 h 25292"/>
                <a:gd name="connsiteX2" fmla="*/ 13086 w 28906"/>
                <a:gd name="connsiteY2" fmla="*/ 8318 h 25292"/>
                <a:gd name="connsiteX3" fmla="*/ 114 w 28906"/>
                <a:gd name="connsiteY3" fmla="*/ 25939 h 25292"/>
                <a:gd name="connsiteX4" fmla="*/ 27142 w 28906"/>
                <a:gd name="connsiteY4" fmla="*/ 14581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27142" y="14581"/>
                  </a:moveTo>
                  <a:cubicBezTo>
                    <a:pt x="29551" y="10715"/>
                    <a:pt x="30659" y="6319"/>
                    <a:pt x="27214" y="2790"/>
                  </a:cubicBezTo>
                  <a:cubicBezTo>
                    <a:pt x="21698" y="-2871"/>
                    <a:pt x="13965" y="1152"/>
                    <a:pt x="13086" y="8318"/>
                  </a:cubicBezTo>
                  <a:cubicBezTo>
                    <a:pt x="12532" y="13003"/>
                    <a:pt x="11569" y="21567"/>
                    <a:pt x="114" y="25939"/>
                  </a:cubicBezTo>
                  <a:cubicBezTo>
                    <a:pt x="11484" y="27468"/>
                    <a:pt x="22734" y="21663"/>
                    <a:pt x="27142" y="14581"/>
                  </a:cubicBezTo>
                  <a:close/>
                </a:path>
              </a:pathLst>
            </a:custGeom>
            <a:grpFill/>
            <a:ln w="1203"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A6F47C26-22B6-43F0-88B5-768F9559F9B1}"/>
                </a:ext>
              </a:extLst>
            </p:cNvPr>
            <p:cNvSpPr/>
            <p:nvPr/>
          </p:nvSpPr>
          <p:spPr>
            <a:xfrm>
              <a:off x="1265019" y="3734577"/>
              <a:ext cx="34928" cy="19271"/>
            </a:xfrm>
            <a:custGeom>
              <a:avLst/>
              <a:gdLst>
                <a:gd name="connsiteX0" fmla="*/ 19734 w 34928"/>
                <a:gd name="connsiteY0" fmla="*/ 15113 h 19270"/>
                <a:gd name="connsiteX1" fmla="*/ 34826 w 34928"/>
                <a:gd name="connsiteY1" fmla="*/ 13535 h 19270"/>
                <a:gd name="connsiteX2" fmla="*/ 29346 w 34928"/>
                <a:gd name="connsiteY2" fmla="*/ 3105 h 19270"/>
                <a:gd name="connsiteX3" fmla="*/ 114 w 34928"/>
                <a:gd name="connsiteY3" fmla="*/ 5418 h 19270"/>
                <a:gd name="connsiteX4" fmla="*/ 19734 w 34928"/>
                <a:gd name="connsiteY4" fmla="*/ 15113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9734" y="15113"/>
                  </a:moveTo>
                  <a:cubicBezTo>
                    <a:pt x="23793" y="21135"/>
                    <a:pt x="32525" y="21135"/>
                    <a:pt x="34826" y="13535"/>
                  </a:cubicBezTo>
                  <a:cubicBezTo>
                    <a:pt x="36259" y="8826"/>
                    <a:pt x="33236" y="5430"/>
                    <a:pt x="29346" y="3105"/>
                  </a:cubicBezTo>
                  <a:cubicBezTo>
                    <a:pt x="22119" y="-1207"/>
                    <a:pt x="9509" y="-1207"/>
                    <a:pt x="114" y="5418"/>
                  </a:cubicBezTo>
                  <a:cubicBezTo>
                    <a:pt x="12327" y="4093"/>
                    <a:pt x="17145" y="11199"/>
                    <a:pt x="19734" y="15113"/>
                  </a:cubicBezTo>
                  <a:close/>
                </a:path>
              </a:pathLst>
            </a:custGeom>
            <a:grpFill/>
            <a:ln w="1203"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785CC58-6F65-4A7A-8917-F6FB97AF3A13}"/>
                </a:ext>
              </a:extLst>
            </p:cNvPr>
            <p:cNvSpPr/>
            <p:nvPr/>
          </p:nvSpPr>
          <p:spPr>
            <a:xfrm>
              <a:off x="1297575" y="3762162"/>
              <a:ext cx="26497" cy="27702"/>
            </a:xfrm>
            <a:custGeom>
              <a:avLst/>
              <a:gdLst>
                <a:gd name="connsiteX0" fmla="*/ 24624 w 26497"/>
                <a:gd name="connsiteY0" fmla="*/ 2198 h 27701"/>
                <a:gd name="connsiteX1" fmla="*/ 11159 w 26497"/>
                <a:gd name="connsiteY1" fmla="*/ 9184 h 27701"/>
                <a:gd name="connsiteX2" fmla="*/ 114 w 26497"/>
                <a:gd name="connsiteY2" fmla="*/ 28081 h 27701"/>
                <a:gd name="connsiteX3" fmla="*/ 25792 w 26497"/>
                <a:gd name="connsiteY3" fmla="*/ 13929 h 27701"/>
                <a:gd name="connsiteX4" fmla="*/ 24624 w 26497"/>
                <a:gd name="connsiteY4" fmla="*/ 2198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24624" y="2198"/>
                  </a:moveTo>
                  <a:cubicBezTo>
                    <a:pt x="18530" y="-2848"/>
                    <a:pt x="11255" y="1969"/>
                    <a:pt x="11159" y="9184"/>
                  </a:cubicBezTo>
                  <a:cubicBezTo>
                    <a:pt x="11098" y="13905"/>
                    <a:pt x="11038" y="22433"/>
                    <a:pt x="114" y="28081"/>
                  </a:cubicBezTo>
                  <a:cubicBezTo>
                    <a:pt x="11604" y="28443"/>
                    <a:pt x="22167" y="21481"/>
                    <a:pt x="25792" y="13929"/>
                  </a:cubicBezTo>
                  <a:cubicBezTo>
                    <a:pt x="27755" y="9858"/>
                    <a:pt x="28418" y="5366"/>
                    <a:pt x="24624" y="2198"/>
                  </a:cubicBezTo>
                  <a:close/>
                </a:path>
              </a:pathLst>
            </a:custGeom>
            <a:grpFill/>
            <a:ln w="1203"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B2858CA-1D44-4E4A-9281-004A54B7E432}"/>
                </a:ext>
              </a:extLst>
            </p:cNvPr>
            <p:cNvSpPr/>
            <p:nvPr/>
          </p:nvSpPr>
          <p:spPr>
            <a:xfrm>
              <a:off x="1287819" y="3727029"/>
              <a:ext cx="32519" cy="21680"/>
            </a:xfrm>
            <a:custGeom>
              <a:avLst/>
              <a:gdLst>
                <a:gd name="connsiteX0" fmla="*/ 32091 w 32519"/>
                <a:gd name="connsiteY0" fmla="*/ 17952 h 21679"/>
                <a:gd name="connsiteX1" fmla="*/ 29117 w 32519"/>
                <a:gd name="connsiteY1" fmla="*/ 6558 h 21679"/>
                <a:gd name="connsiteX2" fmla="*/ 114 w 32519"/>
                <a:gd name="connsiteY2" fmla="*/ 2198 h 21679"/>
                <a:gd name="connsiteX3" fmla="*/ 17036 w 32519"/>
                <a:gd name="connsiteY3" fmla="*/ 16085 h 21679"/>
                <a:gd name="connsiteX4" fmla="*/ 32091 w 32519"/>
                <a:gd name="connsiteY4" fmla="*/ 1795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32091" y="17952"/>
                  </a:moveTo>
                  <a:cubicBezTo>
                    <a:pt x="34561" y="13688"/>
                    <a:pt x="32381" y="9714"/>
                    <a:pt x="29117" y="6558"/>
                  </a:cubicBezTo>
                  <a:cubicBezTo>
                    <a:pt x="23095" y="741"/>
                    <a:pt x="10761" y="-2126"/>
                    <a:pt x="114" y="2198"/>
                  </a:cubicBezTo>
                  <a:cubicBezTo>
                    <a:pt x="12315" y="3680"/>
                    <a:pt x="15338" y="11677"/>
                    <a:pt x="17036" y="16085"/>
                  </a:cubicBezTo>
                  <a:cubicBezTo>
                    <a:pt x="19638" y="22878"/>
                    <a:pt x="28141" y="24805"/>
                    <a:pt x="32091" y="17952"/>
                  </a:cubicBezTo>
                  <a:close/>
                </a:path>
              </a:pathLst>
            </a:custGeom>
            <a:grpFill/>
            <a:ln w="1203"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78BB869B-9F80-415E-A4F8-A3CBC7EFB304}"/>
                </a:ext>
              </a:extLst>
            </p:cNvPr>
            <p:cNvSpPr/>
            <p:nvPr/>
          </p:nvSpPr>
          <p:spPr>
            <a:xfrm>
              <a:off x="1319844" y="3759444"/>
              <a:ext cx="24089" cy="24089"/>
            </a:xfrm>
            <a:custGeom>
              <a:avLst/>
              <a:gdLst>
                <a:gd name="connsiteX0" fmla="*/ 21830 w 24088"/>
                <a:gd name="connsiteY0" fmla="*/ 1965 h 24088"/>
                <a:gd name="connsiteX1" fmla="*/ 9894 w 24088"/>
                <a:gd name="connsiteY1" fmla="*/ 8156 h 24088"/>
                <a:gd name="connsiteX2" fmla="*/ 114 w 24088"/>
                <a:gd name="connsiteY2" fmla="*/ 24897 h 24088"/>
                <a:gd name="connsiteX3" fmla="*/ 22854 w 24088"/>
                <a:gd name="connsiteY3" fmla="*/ 12347 h 24088"/>
                <a:gd name="connsiteX4" fmla="*/ 21830 w 24088"/>
                <a:gd name="connsiteY4" fmla="*/ 1965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21830" y="1965"/>
                  </a:moveTo>
                  <a:cubicBezTo>
                    <a:pt x="16434" y="-2515"/>
                    <a:pt x="9978" y="1760"/>
                    <a:pt x="9894" y="8156"/>
                  </a:cubicBezTo>
                  <a:cubicBezTo>
                    <a:pt x="9894" y="12335"/>
                    <a:pt x="9798" y="19911"/>
                    <a:pt x="114" y="24897"/>
                  </a:cubicBezTo>
                  <a:cubicBezTo>
                    <a:pt x="10292" y="25210"/>
                    <a:pt x="19650" y="19044"/>
                    <a:pt x="22854" y="12347"/>
                  </a:cubicBezTo>
                  <a:cubicBezTo>
                    <a:pt x="24600" y="8722"/>
                    <a:pt x="25178" y="4747"/>
                    <a:pt x="21830" y="1965"/>
                  </a:cubicBezTo>
                  <a:close/>
                </a:path>
              </a:pathLst>
            </a:custGeom>
            <a:grpFill/>
            <a:ln w="1203"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A2D8871-4712-42BF-AFA2-214F1F99CE11}"/>
                </a:ext>
              </a:extLst>
            </p:cNvPr>
            <p:cNvSpPr/>
            <p:nvPr/>
          </p:nvSpPr>
          <p:spPr>
            <a:xfrm>
              <a:off x="1312822" y="3725217"/>
              <a:ext cx="26497" cy="20475"/>
            </a:xfrm>
            <a:custGeom>
              <a:avLst/>
              <a:gdLst>
                <a:gd name="connsiteX0" fmla="*/ 13230 w 26497"/>
                <a:gd name="connsiteY0" fmla="*/ 15055 h 20475"/>
                <a:gd name="connsiteX1" fmla="*/ 26154 w 26497"/>
                <a:gd name="connsiteY1" fmla="*/ 18512 h 20475"/>
                <a:gd name="connsiteX2" fmla="*/ 24950 w 26497"/>
                <a:gd name="connsiteY2" fmla="*/ 8178 h 20475"/>
                <a:gd name="connsiteX3" fmla="*/ 23396 w 26497"/>
                <a:gd name="connsiteY3" fmla="*/ 6515 h 20475"/>
                <a:gd name="connsiteX4" fmla="*/ 23396 w 26497"/>
                <a:gd name="connsiteY4" fmla="*/ 6515 h 20475"/>
                <a:gd name="connsiteX5" fmla="*/ 23299 w 26497"/>
                <a:gd name="connsiteY5" fmla="*/ 6431 h 20475"/>
                <a:gd name="connsiteX6" fmla="*/ 23299 w 26497"/>
                <a:gd name="connsiteY6" fmla="*/ 6431 h 20475"/>
                <a:gd name="connsiteX7" fmla="*/ 114 w 26497"/>
                <a:gd name="connsiteY7" fmla="*/ 867 h 20475"/>
                <a:gd name="connsiteX8" fmla="*/ 13230 w 26497"/>
                <a:gd name="connsiteY8" fmla="*/ 15055 h 2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7" h="20475">
                  <a:moveTo>
                    <a:pt x="13230" y="15055"/>
                  </a:moveTo>
                  <a:cubicBezTo>
                    <a:pt x="14688" y="21246"/>
                    <a:pt x="21878" y="24016"/>
                    <a:pt x="26154" y="18512"/>
                  </a:cubicBezTo>
                  <a:cubicBezTo>
                    <a:pt x="28828" y="15079"/>
                    <a:pt x="27358" y="11285"/>
                    <a:pt x="24950" y="8178"/>
                  </a:cubicBezTo>
                  <a:cubicBezTo>
                    <a:pt x="24473" y="7586"/>
                    <a:pt x="23954" y="7031"/>
                    <a:pt x="23396" y="6515"/>
                  </a:cubicBezTo>
                  <a:lnTo>
                    <a:pt x="23396" y="6515"/>
                  </a:lnTo>
                  <a:cubicBezTo>
                    <a:pt x="23367" y="6484"/>
                    <a:pt x="23335" y="6456"/>
                    <a:pt x="23299" y="6431"/>
                  </a:cubicBezTo>
                  <a:lnTo>
                    <a:pt x="23299" y="6431"/>
                  </a:lnTo>
                  <a:cubicBezTo>
                    <a:pt x="18181" y="1614"/>
                    <a:pt x="8907" y="-1361"/>
                    <a:pt x="114" y="867"/>
                  </a:cubicBezTo>
                  <a:cubicBezTo>
                    <a:pt x="10593" y="3685"/>
                    <a:pt x="12279" y="11044"/>
                    <a:pt x="13230" y="15055"/>
                  </a:cubicBezTo>
                  <a:close/>
                </a:path>
              </a:pathLst>
            </a:custGeom>
            <a:grpFill/>
            <a:ln w="1203"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11110D4-4789-41AB-B77B-87EB626E02CA}"/>
                </a:ext>
              </a:extLst>
            </p:cNvPr>
            <p:cNvSpPr/>
            <p:nvPr/>
          </p:nvSpPr>
          <p:spPr>
            <a:xfrm>
              <a:off x="1340356" y="3758135"/>
              <a:ext cx="18066" cy="22884"/>
            </a:xfrm>
            <a:custGeom>
              <a:avLst/>
              <a:gdLst>
                <a:gd name="connsiteX0" fmla="*/ 15663 w 18066"/>
                <a:gd name="connsiteY0" fmla="*/ 1143 h 22884"/>
                <a:gd name="connsiteX1" fmla="*/ 6293 w 18066"/>
                <a:gd name="connsiteY1" fmla="*/ 7960 h 22884"/>
                <a:gd name="connsiteX2" fmla="*/ 114 w 18066"/>
                <a:gd name="connsiteY2" fmla="*/ 23485 h 22884"/>
                <a:gd name="connsiteX3" fmla="*/ 17879 w 18066"/>
                <a:gd name="connsiteY3" fmla="*/ 9863 h 22884"/>
                <a:gd name="connsiteX4" fmla="*/ 15663 w 18066"/>
                <a:gd name="connsiteY4" fmla="*/ 1143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5663" y="1143"/>
                  </a:moveTo>
                  <a:cubicBezTo>
                    <a:pt x="10484" y="-1977"/>
                    <a:pt x="5546" y="2492"/>
                    <a:pt x="6293" y="7960"/>
                  </a:cubicBezTo>
                  <a:cubicBezTo>
                    <a:pt x="6787" y="11573"/>
                    <a:pt x="7726" y="17992"/>
                    <a:pt x="114" y="23485"/>
                  </a:cubicBezTo>
                  <a:cubicBezTo>
                    <a:pt x="8834" y="22449"/>
                    <a:pt x="16000" y="15981"/>
                    <a:pt x="17879" y="9863"/>
                  </a:cubicBezTo>
                  <a:cubicBezTo>
                    <a:pt x="18891" y="6538"/>
                    <a:pt x="18891" y="3082"/>
                    <a:pt x="15663" y="1143"/>
                  </a:cubicBezTo>
                  <a:close/>
                </a:path>
              </a:pathLst>
            </a:custGeom>
            <a:grpFill/>
            <a:ln w="1203"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244355E-1CD6-4934-891F-88DEB01A289D}"/>
                </a:ext>
              </a:extLst>
            </p:cNvPr>
            <p:cNvSpPr/>
            <p:nvPr/>
          </p:nvSpPr>
          <p:spPr>
            <a:xfrm>
              <a:off x="1334659" y="3723736"/>
              <a:ext cx="20475" cy="20475"/>
            </a:xfrm>
            <a:custGeom>
              <a:avLst/>
              <a:gdLst>
                <a:gd name="connsiteX0" fmla="*/ 114 w 20475"/>
                <a:gd name="connsiteY0" fmla="*/ 144 h 20475"/>
                <a:gd name="connsiteX1" fmla="*/ 8822 w 20475"/>
                <a:gd name="connsiteY1" fmla="*/ 14332 h 20475"/>
                <a:gd name="connsiteX2" fmla="*/ 19168 w 20475"/>
                <a:gd name="connsiteY2" fmla="*/ 19427 h 20475"/>
                <a:gd name="connsiteX3" fmla="*/ 19867 w 20475"/>
                <a:gd name="connsiteY3" fmla="*/ 10490 h 20475"/>
                <a:gd name="connsiteX4" fmla="*/ 114 w 20475"/>
                <a:gd name="connsiteY4" fmla="*/ 144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4"/>
                  </a:moveTo>
                  <a:cubicBezTo>
                    <a:pt x="8545" y="4239"/>
                    <a:pt x="8689" y="10743"/>
                    <a:pt x="8822" y="14332"/>
                  </a:cubicBezTo>
                  <a:cubicBezTo>
                    <a:pt x="9014" y="19812"/>
                    <a:pt x="14627" y="23365"/>
                    <a:pt x="19168" y="19427"/>
                  </a:cubicBezTo>
                  <a:cubicBezTo>
                    <a:pt x="21998" y="17018"/>
                    <a:pt x="21432" y="13573"/>
                    <a:pt x="19867" y="10490"/>
                  </a:cubicBezTo>
                  <a:cubicBezTo>
                    <a:pt x="16988" y="4805"/>
                    <a:pt x="8846" y="-326"/>
                    <a:pt x="114" y="144"/>
                  </a:cubicBezTo>
                  <a:close/>
                </a:path>
              </a:pathLst>
            </a:custGeom>
            <a:grpFill/>
            <a:ln w="1203"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DCD3B37-91E5-4425-883E-6BBEADD3A559}"/>
                </a:ext>
              </a:extLst>
            </p:cNvPr>
            <p:cNvSpPr/>
            <p:nvPr/>
          </p:nvSpPr>
          <p:spPr>
            <a:xfrm>
              <a:off x="1227031" y="3761929"/>
              <a:ext cx="30111" cy="14453"/>
            </a:xfrm>
            <a:custGeom>
              <a:avLst/>
              <a:gdLst>
                <a:gd name="connsiteX0" fmla="*/ 29683 w 30110"/>
                <a:gd name="connsiteY0" fmla="*/ 4407 h 14453"/>
                <a:gd name="connsiteX1" fmla="*/ 19144 w 30110"/>
                <a:gd name="connsiteY1" fmla="*/ 794 h 14453"/>
                <a:gd name="connsiteX2" fmla="*/ 114 w 30110"/>
                <a:gd name="connsiteY2" fmla="*/ 13597 h 14453"/>
                <a:gd name="connsiteX3" fmla="*/ 22457 w 30110"/>
                <a:gd name="connsiteY3" fmla="*/ 13597 h 14453"/>
                <a:gd name="connsiteX4" fmla="*/ 29683 w 30110"/>
                <a:gd name="connsiteY4" fmla="*/ 4407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4453">
                  <a:moveTo>
                    <a:pt x="29683" y="4407"/>
                  </a:moveTo>
                  <a:cubicBezTo>
                    <a:pt x="28178" y="-134"/>
                    <a:pt x="23360" y="-567"/>
                    <a:pt x="19144" y="794"/>
                  </a:cubicBezTo>
                  <a:cubicBezTo>
                    <a:pt x="13122" y="2649"/>
                    <a:pt x="5691" y="8623"/>
                    <a:pt x="114" y="13597"/>
                  </a:cubicBezTo>
                  <a:cubicBezTo>
                    <a:pt x="7197" y="14741"/>
                    <a:pt x="16410" y="15319"/>
                    <a:pt x="22457" y="13597"/>
                  </a:cubicBezTo>
                  <a:cubicBezTo>
                    <a:pt x="27165" y="12248"/>
                    <a:pt x="31297" y="9261"/>
                    <a:pt x="29683" y="4407"/>
                  </a:cubicBezTo>
                  <a:close/>
                </a:path>
              </a:pathLst>
            </a:custGeom>
            <a:grpFill/>
            <a:ln w="1203"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0DCC36F-6274-44B5-868D-6E572903E0CB}"/>
                </a:ext>
              </a:extLst>
            </p:cNvPr>
            <p:cNvSpPr/>
            <p:nvPr/>
          </p:nvSpPr>
          <p:spPr>
            <a:xfrm>
              <a:off x="1258900" y="3662312"/>
              <a:ext cx="218001" cy="130078"/>
            </a:xfrm>
            <a:custGeom>
              <a:avLst/>
              <a:gdLst>
                <a:gd name="connsiteX0" fmla="*/ 217934 w 218001"/>
                <a:gd name="connsiteY0" fmla="*/ 109612 h 130077"/>
                <a:gd name="connsiteX1" fmla="*/ 174672 w 218001"/>
                <a:gd name="connsiteY1" fmla="*/ 94039 h 130077"/>
                <a:gd name="connsiteX2" fmla="*/ 163724 w 218001"/>
                <a:gd name="connsiteY2" fmla="*/ 82452 h 130077"/>
                <a:gd name="connsiteX3" fmla="*/ 115474 w 218001"/>
                <a:gd name="connsiteY3" fmla="*/ 44235 h 130077"/>
                <a:gd name="connsiteX4" fmla="*/ 88663 w 218001"/>
                <a:gd name="connsiteY4" fmla="*/ 28843 h 130077"/>
                <a:gd name="connsiteX5" fmla="*/ 74693 w 218001"/>
                <a:gd name="connsiteY5" fmla="*/ 22267 h 130077"/>
                <a:gd name="connsiteX6" fmla="*/ 60335 w 218001"/>
                <a:gd name="connsiteY6" fmla="*/ 16642 h 130077"/>
                <a:gd name="connsiteX7" fmla="*/ 45750 w 218001"/>
                <a:gd name="connsiteY7" fmla="*/ 11824 h 130077"/>
                <a:gd name="connsiteX8" fmla="*/ 31044 w 218001"/>
                <a:gd name="connsiteY8" fmla="*/ 7549 h 130077"/>
                <a:gd name="connsiteX9" fmla="*/ 1355 w 218001"/>
                <a:gd name="connsiteY9" fmla="*/ 129 h 130077"/>
                <a:gd name="connsiteX10" fmla="*/ 769 w 218001"/>
                <a:gd name="connsiteY10" fmla="*/ 476 h 130077"/>
                <a:gd name="connsiteX11" fmla="*/ 765 w 218001"/>
                <a:gd name="connsiteY11" fmla="*/ 491 h 130077"/>
                <a:gd name="connsiteX12" fmla="*/ 1018 w 218001"/>
                <a:gd name="connsiteY12" fmla="*/ 1021 h 130077"/>
                <a:gd name="connsiteX13" fmla="*/ 28840 w 218001"/>
                <a:gd name="connsiteY13" fmla="*/ 13908 h 130077"/>
                <a:gd name="connsiteX14" fmla="*/ 56891 w 218001"/>
                <a:gd name="connsiteY14" fmla="*/ 25579 h 130077"/>
                <a:gd name="connsiteX15" fmla="*/ 70790 w 218001"/>
                <a:gd name="connsiteY15" fmla="*/ 31432 h 130077"/>
                <a:gd name="connsiteX16" fmla="*/ 84605 w 218001"/>
                <a:gd name="connsiteY16" fmla="*/ 37455 h 130077"/>
                <a:gd name="connsiteX17" fmla="*/ 98251 w 218001"/>
                <a:gd name="connsiteY17" fmla="*/ 43790 h 130077"/>
                <a:gd name="connsiteX18" fmla="*/ 104935 w 218001"/>
                <a:gd name="connsiteY18" fmla="*/ 47247 h 130077"/>
                <a:gd name="connsiteX19" fmla="*/ 111536 w 218001"/>
                <a:gd name="connsiteY19" fmla="*/ 50860 h 130077"/>
                <a:gd name="connsiteX20" fmla="*/ 160460 w 218001"/>
                <a:gd name="connsiteY20" fmla="*/ 86005 h 130077"/>
                <a:gd name="connsiteX21" fmla="*/ 167096 w 218001"/>
                <a:gd name="connsiteY21" fmla="*/ 92111 h 130077"/>
                <a:gd name="connsiteX22" fmla="*/ 165301 w 218001"/>
                <a:gd name="connsiteY22" fmla="*/ 91654 h 130077"/>
                <a:gd name="connsiteX23" fmla="*/ 109766 w 218001"/>
                <a:gd name="connsiteY23" fmla="*/ 85005 h 130077"/>
                <a:gd name="connsiteX24" fmla="*/ 81678 w 218001"/>
                <a:gd name="connsiteY24" fmla="*/ 85836 h 130077"/>
                <a:gd name="connsiteX25" fmla="*/ 67719 w 218001"/>
                <a:gd name="connsiteY25" fmla="*/ 87390 h 130077"/>
                <a:gd name="connsiteX26" fmla="*/ 53940 w 218001"/>
                <a:gd name="connsiteY26" fmla="*/ 89871 h 130077"/>
                <a:gd name="connsiteX27" fmla="*/ 40342 w 218001"/>
                <a:gd name="connsiteY27" fmla="*/ 93063 h 130077"/>
                <a:gd name="connsiteX28" fmla="*/ 26912 w 218001"/>
                <a:gd name="connsiteY28" fmla="*/ 96760 h 130077"/>
                <a:gd name="connsiteX29" fmla="*/ 415 w 218001"/>
                <a:gd name="connsiteY29" fmla="*/ 105191 h 130077"/>
                <a:gd name="connsiteX30" fmla="*/ 135 w 218001"/>
                <a:gd name="connsiteY30" fmla="*/ 105737 h 130077"/>
                <a:gd name="connsiteX31" fmla="*/ 138 w 218001"/>
                <a:gd name="connsiteY31" fmla="*/ 105745 h 130077"/>
                <a:gd name="connsiteX32" fmla="*/ 584 w 218001"/>
                <a:gd name="connsiteY32" fmla="*/ 106047 h 130077"/>
                <a:gd name="connsiteX33" fmla="*/ 28286 w 218001"/>
                <a:gd name="connsiteY33" fmla="*/ 102783 h 130077"/>
                <a:gd name="connsiteX34" fmla="*/ 55566 w 218001"/>
                <a:gd name="connsiteY34" fmla="*/ 98483 h 130077"/>
                <a:gd name="connsiteX35" fmla="*/ 69116 w 218001"/>
                <a:gd name="connsiteY35" fmla="*/ 96399 h 130077"/>
                <a:gd name="connsiteX36" fmla="*/ 82654 w 218001"/>
                <a:gd name="connsiteY36" fmla="*/ 94460 h 130077"/>
                <a:gd name="connsiteX37" fmla="*/ 96239 w 218001"/>
                <a:gd name="connsiteY37" fmla="*/ 92870 h 130077"/>
                <a:gd name="connsiteX38" fmla="*/ 103057 w 218001"/>
                <a:gd name="connsiteY38" fmla="*/ 92376 h 130077"/>
                <a:gd name="connsiteX39" fmla="*/ 109886 w 218001"/>
                <a:gd name="connsiteY39" fmla="*/ 92015 h 130077"/>
                <a:gd name="connsiteX40" fmla="*/ 164494 w 218001"/>
                <a:gd name="connsiteY40" fmla="*/ 95978 h 130077"/>
                <a:gd name="connsiteX41" fmla="*/ 172733 w 218001"/>
                <a:gd name="connsiteY41" fmla="*/ 97579 h 130077"/>
                <a:gd name="connsiteX42" fmla="*/ 201976 w 218001"/>
                <a:gd name="connsiteY42" fmla="*/ 130352 h 130077"/>
                <a:gd name="connsiteX43" fmla="*/ 202650 w 218001"/>
                <a:gd name="connsiteY43" fmla="*/ 130436 h 130077"/>
                <a:gd name="connsiteX44" fmla="*/ 202759 w 218001"/>
                <a:gd name="connsiteY44" fmla="*/ 129786 h 130077"/>
                <a:gd name="connsiteX45" fmla="*/ 178959 w 218001"/>
                <a:gd name="connsiteY45" fmla="*/ 98965 h 130077"/>
                <a:gd name="connsiteX46" fmla="*/ 217670 w 218001"/>
                <a:gd name="connsiteY46" fmla="*/ 110539 h 130077"/>
                <a:gd name="connsiteX47" fmla="*/ 218236 w 218001"/>
                <a:gd name="connsiteY47" fmla="*/ 110298 h 130077"/>
                <a:gd name="connsiteX48" fmla="*/ 218083 w 218001"/>
                <a:gd name="connsiteY48" fmla="*/ 109669 h 130077"/>
                <a:gd name="connsiteX49" fmla="*/ 217935 w 218001"/>
                <a:gd name="connsiteY49" fmla="*/ 109612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8001" h="130077">
                  <a:moveTo>
                    <a:pt x="217934" y="109612"/>
                  </a:moveTo>
                  <a:cubicBezTo>
                    <a:pt x="203908" y="103383"/>
                    <a:pt x="189449" y="98179"/>
                    <a:pt x="174672" y="94039"/>
                  </a:cubicBezTo>
                  <a:cubicBezTo>
                    <a:pt x="171118" y="90100"/>
                    <a:pt x="167445" y="86222"/>
                    <a:pt x="163724" y="82452"/>
                  </a:cubicBezTo>
                  <a:cubicBezTo>
                    <a:pt x="149071" y="68004"/>
                    <a:pt x="132893" y="55190"/>
                    <a:pt x="115474" y="44235"/>
                  </a:cubicBezTo>
                  <a:cubicBezTo>
                    <a:pt x="106778" y="38707"/>
                    <a:pt x="97805" y="33625"/>
                    <a:pt x="88663" y="28843"/>
                  </a:cubicBezTo>
                  <a:cubicBezTo>
                    <a:pt x="84087" y="26434"/>
                    <a:pt x="79377" y="24399"/>
                    <a:pt x="74693" y="22267"/>
                  </a:cubicBezTo>
                  <a:cubicBezTo>
                    <a:pt x="70007" y="20135"/>
                    <a:pt x="65153" y="18437"/>
                    <a:pt x="60335" y="16642"/>
                  </a:cubicBezTo>
                  <a:cubicBezTo>
                    <a:pt x="55518" y="15040"/>
                    <a:pt x="50640" y="13306"/>
                    <a:pt x="45750" y="11824"/>
                  </a:cubicBezTo>
                  <a:cubicBezTo>
                    <a:pt x="40860" y="10343"/>
                    <a:pt x="35982" y="8837"/>
                    <a:pt x="31044" y="7549"/>
                  </a:cubicBezTo>
                  <a:cubicBezTo>
                    <a:pt x="21191" y="4851"/>
                    <a:pt x="11364" y="2358"/>
                    <a:pt x="1355" y="129"/>
                  </a:cubicBezTo>
                  <a:cubicBezTo>
                    <a:pt x="1097" y="63"/>
                    <a:pt x="834" y="218"/>
                    <a:pt x="769" y="476"/>
                  </a:cubicBezTo>
                  <a:cubicBezTo>
                    <a:pt x="767" y="481"/>
                    <a:pt x="766" y="486"/>
                    <a:pt x="765" y="491"/>
                  </a:cubicBezTo>
                  <a:cubicBezTo>
                    <a:pt x="720" y="704"/>
                    <a:pt x="823" y="922"/>
                    <a:pt x="1018" y="1021"/>
                  </a:cubicBezTo>
                  <a:cubicBezTo>
                    <a:pt x="10087" y="5838"/>
                    <a:pt x="19469" y="9970"/>
                    <a:pt x="28840" y="13908"/>
                  </a:cubicBezTo>
                  <a:lnTo>
                    <a:pt x="56891" y="25579"/>
                  </a:lnTo>
                  <a:lnTo>
                    <a:pt x="70790" y="31432"/>
                  </a:lnTo>
                  <a:cubicBezTo>
                    <a:pt x="75355" y="33492"/>
                    <a:pt x="80040" y="35347"/>
                    <a:pt x="84605" y="37455"/>
                  </a:cubicBezTo>
                  <a:cubicBezTo>
                    <a:pt x="89170" y="39562"/>
                    <a:pt x="93806" y="41477"/>
                    <a:pt x="98251" y="43790"/>
                  </a:cubicBezTo>
                  <a:lnTo>
                    <a:pt x="104935" y="47247"/>
                  </a:lnTo>
                  <a:cubicBezTo>
                    <a:pt x="107164" y="48391"/>
                    <a:pt x="109404" y="49535"/>
                    <a:pt x="111536" y="50860"/>
                  </a:cubicBezTo>
                  <a:cubicBezTo>
                    <a:pt x="129065" y="60775"/>
                    <a:pt x="145468" y="72558"/>
                    <a:pt x="160460" y="86005"/>
                  </a:cubicBezTo>
                  <a:cubicBezTo>
                    <a:pt x="162700" y="88004"/>
                    <a:pt x="164916" y="90052"/>
                    <a:pt x="167096" y="92111"/>
                  </a:cubicBezTo>
                  <a:lnTo>
                    <a:pt x="165301" y="91654"/>
                  </a:lnTo>
                  <a:cubicBezTo>
                    <a:pt x="147085" y="87434"/>
                    <a:pt x="128464" y="85204"/>
                    <a:pt x="109766" y="85005"/>
                  </a:cubicBezTo>
                  <a:cubicBezTo>
                    <a:pt x="100395" y="84861"/>
                    <a:pt x="91024" y="85198"/>
                    <a:pt x="81678" y="85836"/>
                  </a:cubicBezTo>
                  <a:cubicBezTo>
                    <a:pt x="77005" y="86186"/>
                    <a:pt x="72368" y="86824"/>
                    <a:pt x="67719" y="87390"/>
                  </a:cubicBezTo>
                  <a:cubicBezTo>
                    <a:pt x="63069" y="87956"/>
                    <a:pt x="58517" y="88968"/>
                    <a:pt x="53940" y="89871"/>
                  </a:cubicBezTo>
                  <a:cubicBezTo>
                    <a:pt x="49363" y="90775"/>
                    <a:pt x="44835" y="91895"/>
                    <a:pt x="40342" y="93063"/>
                  </a:cubicBezTo>
                  <a:cubicBezTo>
                    <a:pt x="35850" y="94231"/>
                    <a:pt x="31345" y="95399"/>
                    <a:pt x="26912" y="96760"/>
                  </a:cubicBezTo>
                  <a:cubicBezTo>
                    <a:pt x="18012" y="99350"/>
                    <a:pt x="9195" y="102084"/>
                    <a:pt x="415" y="105191"/>
                  </a:cubicBezTo>
                  <a:cubicBezTo>
                    <a:pt x="187" y="105265"/>
                    <a:pt x="62" y="105509"/>
                    <a:pt x="135" y="105737"/>
                  </a:cubicBezTo>
                  <a:cubicBezTo>
                    <a:pt x="136" y="105740"/>
                    <a:pt x="137" y="105743"/>
                    <a:pt x="138" y="105745"/>
                  </a:cubicBezTo>
                  <a:cubicBezTo>
                    <a:pt x="206" y="105932"/>
                    <a:pt x="386" y="106053"/>
                    <a:pt x="584" y="106047"/>
                  </a:cubicBezTo>
                  <a:cubicBezTo>
                    <a:pt x="9882" y="105444"/>
                    <a:pt x="19120" y="104192"/>
                    <a:pt x="28286" y="102783"/>
                  </a:cubicBezTo>
                  <a:lnTo>
                    <a:pt x="55566" y="98483"/>
                  </a:lnTo>
                  <a:lnTo>
                    <a:pt x="69116" y="96399"/>
                  </a:lnTo>
                  <a:cubicBezTo>
                    <a:pt x="73632" y="95833"/>
                    <a:pt x="78137" y="95026"/>
                    <a:pt x="82654" y="94460"/>
                  </a:cubicBezTo>
                  <a:cubicBezTo>
                    <a:pt x="87170" y="93894"/>
                    <a:pt x="91699" y="93195"/>
                    <a:pt x="96239" y="92870"/>
                  </a:cubicBezTo>
                  <a:lnTo>
                    <a:pt x="103057" y="92376"/>
                  </a:lnTo>
                  <a:cubicBezTo>
                    <a:pt x="105333" y="92196"/>
                    <a:pt x="107609" y="92027"/>
                    <a:pt x="109886" y="92015"/>
                  </a:cubicBezTo>
                  <a:cubicBezTo>
                    <a:pt x="128178" y="91360"/>
                    <a:pt x="146488" y="92689"/>
                    <a:pt x="164494" y="95978"/>
                  </a:cubicBezTo>
                  <a:cubicBezTo>
                    <a:pt x="167252" y="96459"/>
                    <a:pt x="169986" y="97001"/>
                    <a:pt x="172733" y="97579"/>
                  </a:cubicBezTo>
                  <a:cubicBezTo>
                    <a:pt x="183063" y="107969"/>
                    <a:pt x="192826" y="118909"/>
                    <a:pt x="201976" y="130352"/>
                  </a:cubicBezTo>
                  <a:cubicBezTo>
                    <a:pt x="202139" y="130561"/>
                    <a:pt x="202440" y="130599"/>
                    <a:pt x="202650" y="130436"/>
                  </a:cubicBezTo>
                  <a:cubicBezTo>
                    <a:pt x="202847" y="130279"/>
                    <a:pt x="202894" y="129999"/>
                    <a:pt x="202759" y="129786"/>
                  </a:cubicBezTo>
                  <a:cubicBezTo>
                    <a:pt x="195387" y="119091"/>
                    <a:pt x="187442" y="108802"/>
                    <a:pt x="178959" y="98965"/>
                  </a:cubicBezTo>
                  <a:cubicBezTo>
                    <a:pt x="192065" y="102110"/>
                    <a:pt x="204988" y="105974"/>
                    <a:pt x="217670" y="110539"/>
                  </a:cubicBezTo>
                  <a:cubicBezTo>
                    <a:pt x="217893" y="110623"/>
                    <a:pt x="218142" y="110517"/>
                    <a:pt x="218236" y="110298"/>
                  </a:cubicBezTo>
                  <a:cubicBezTo>
                    <a:pt x="218367" y="110082"/>
                    <a:pt x="218299" y="109801"/>
                    <a:pt x="218083" y="109669"/>
                  </a:cubicBezTo>
                  <a:cubicBezTo>
                    <a:pt x="218037" y="109642"/>
                    <a:pt x="217987" y="109622"/>
                    <a:pt x="217935" y="109612"/>
                  </a:cubicBezTo>
                  <a:close/>
                </a:path>
              </a:pathLst>
            </a:custGeom>
            <a:grpFill/>
            <a:ln w="1203"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D33B7C5-F34D-4983-B1C9-F2DDCC3D4E81}"/>
                </a:ext>
              </a:extLst>
            </p:cNvPr>
            <p:cNvSpPr/>
            <p:nvPr/>
          </p:nvSpPr>
          <p:spPr>
            <a:xfrm>
              <a:off x="1241581" y="3669767"/>
              <a:ext cx="31315" cy="14453"/>
            </a:xfrm>
            <a:custGeom>
              <a:avLst/>
              <a:gdLst>
                <a:gd name="connsiteX0" fmla="*/ 19807 w 31315"/>
                <a:gd name="connsiteY0" fmla="*/ 1768 h 14453"/>
                <a:gd name="connsiteX1" fmla="*/ 114 w 31315"/>
                <a:gd name="connsiteY1" fmla="*/ 3623 h 14453"/>
                <a:gd name="connsiteX2" fmla="*/ 24046 w 31315"/>
                <a:gd name="connsiteY2" fmla="*/ 15005 h 14453"/>
                <a:gd name="connsiteX3" fmla="*/ 32044 w 31315"/>
                <a:gd name="connsiteY3" fmla="*/ 7971 h 14453"/>
                <a:gd name="connsiteX4" fmla="*/ 19807 w 31315"/>
                <a:gd name="connsiteY4" fmla="*/ 176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9807" y="1768"/>
                  </a:moveTo>
                  <a:cubicBezTo>
                    <a:pt x="16314" y="4177"/>
                    <a:pt x="10002" y="8682"/>
                    <a:pt x="114" y="3623"/>
                  </a:cubicBezTo>
                  <a:cubicBezTo>
                    <a:pt x="5907" y="12247"/>
                    <a:pt x="16591" y="16330"/>
                    <a:pt x="24046" y="15005"/>
                  </a:cubicBezTo>
                  <a:cubicBezTo>
                    <a:pt x="28093" y="14295"/>
                    <a:pt x="31730" y="12416"/>
                    <a:pt x="32044" y="7971"/>
                  </a:cubicBezTo>
                  <a:cubicBezTo>
                    <a:pt x="32537" y="841"/>
                    <a:pt x="25167" y="-1965"/>
                    <a:pt x="19807" y="1768"/>
                  </a:cubicBezTo>
                  <a:close/>
                </a:path>
              </a:pathLst>
            </a:custGeom>
            <a:grpFill/>
            <a:ln w="1203"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E44DFA4-939C-497A-A11F-A14EB9157D70}"/>
                </a:ext>
              </a:extLst>
            </p:cNvPr>
            <p:cNvSpPr/>
            <p:nvPr/>
          </p:nvSpPr>
          <p:spPr>
            <a:xfrm>
              <a:off x="1252035" y="3643609"/>
              <a:ext cx="30111" cy="19271"/>
            </a:xfrm>
            <a:custGeom>
              <a:avLst/>
              <a:gdLst>
                <a:gd name="connsiteX0" fmla="*/ 15675 w 30110"/>
                <a:gd name="connsiteY0" fmla="*/ 14436 h 19270"/>
                <a:gd name="connsiteX1" fmla="*/ 29321 w 30110"/>
                <a:gd name="connsiteY1" fmla="*/ 15834 h 19270"/>
                <a:gd name="connsiteX2" fmla="*/ 26407 w 30110"/>
                <a:gd name="connsiteY2" fmla="*/ 5584 h 19270"/>
                <a:gd name="connsiteX3" fmla="*/ 114 w 30110"/>
                <a:gd name="connsiteY3" fmla="*/ 2224 h 19270"/>
                <a:gd name="connsiteX4" fmla="*/ 15675 w 30110"/>
                <a:gd name="connsiteY4" fmla="*/ 14436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5675" y="14436"/>
                  </a:moveTo>
                  <a:cubicBezTo>
                    <a:pt x="18168" y="20459"/>
                    <a:pt x="25889" y="22097"/>
                    <a:pt x="29321" y="15834"/>
                  </a:cubicBezTo>
                  <a:cubicBezTo>
                    <a:pt x="31465" y="11931"/>
                    <a:pt x="29418" y="8366"/>
                    <a:pt x="26407" y="5584"/>
                  </a:cubicBezTo>
                  <a:cubicBezTo>
                    <a:pt x="20842" y="441"/>
                    <a:pt x="9653" y="-1896"/>
                    <a:pt x="114" y="2224"/>
                  </a:cubicBezTo>
                  <a:cubicBezTo>
                    <a:pt x="11123" y="3320"/>
                    <a:pt x="14013" y="10486"/>
                    <a:pt x="15675" y="14436"/>
                  </a:cubicBezTo>
                  <a:close/>
                </a:path>
              </a:pathLst>
            </a:custGeom>
            <a:grpFill/>
            <a:ln w="1203"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3BD626F8-2813-4730-8246-C2392C337077}"/>
                </a:ext>
              </a:extLst>
            </p:cNvPr>
            <p:cNvSpPr/>
            <p:nvPr/>
          </p:nvSpPr>
          <p:spPr>
            <a:xfrm>
              <a:off x="1259972" y="3677781"/>
              <a:ext cx="31315" cy="16862"/>
            </a:xfrm>
            <a:custGeom>
              <a:avLst/>
              <a:gdLst>
                <a:gd name="connsiteX0" fmla="*/ 18349 w 31315"/>
                <a:gd name="connsiteY0" fmla="*/ 3594 h 16861"/>
                <a:gd name="connsiteX1" fmla="*/ 114 w 31315"/>
                <a:gd name="connsiteY1" fmla="*/ 11266 h 16861"/>
                <a:gd name="connsiteX2" fmla="*/ 26359 w 31315"/>
                <a:gd name="connsiteY2" fmla="*/ 14952 h 16861"/>
                <a:gd name="connsiteX3" fmla="*/ 31875 w 31315"/>
                <a:gd name="connsiteY3" fmla="*/ 5834 h 16861"/>
                <a:gd name="connsiteX4" fmla="*/ 18349 w 31315"/>
                <a:gd name="connsiteY4" fmla="*/ 3594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8349" y="3594"/>
                  </a:moveTo>
                  <a:cubicBezTo>
                    <a:pt x="15736" y="6967"/>
                    <a:pt x="11062" y="13121"/>
                    <a:pt x="114" y="11266"/>
                  </a:cubicBezTo>
                  <a:cubicBezTo>
                    <a:pt x="8220" y="17746"/>
                    <a:pt x="19638" y="18493"/>
                    <a:pt x="26359" y="14952"/>
                  </a:cubicBezTo>
                  <a:cubicBezTo>
                    <a:pt x="29972" y="13061"/>
                    <a:pt x="32911" y="10134"/>
                    <a:pt x="31875" y="5834"/>
                  </a:cubicBezTo>
                  <a:cubicBezTo>
                    <a:pt x="30213" y="-1115"/>
                    <a:pt x="22336" y="-1573"/>
                    <a:pt x="18349" y="3594"/>
                  </a:cubicBezTo>
                  <a:close/>
                </a:path>
              </a:pathLst>
            </a:custGeom>
            <a:grpFill/>
            <a:ln w="1203"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D60BE67-2D79-48DA-847E-5B43F60E2C88}"/>
                </a:ext>
              </a:extLst>
            </p:cNvPr>
            <p:cNvSpPr/>
            <p:nvPr/>
          </p:nvSpPr>
          <p:spPr>
            <a:xfrm>
              <a:off x="1276244" y="3644104"/>
              <a:ext cx="25293" cy="24089"/>
            </a:xfrm>
            <a:custGeom>
              <a:avLst/>
              <a:gdLst>
                <a:gd name="connsiteX0" fmla="*/ 10869 w 25292"/>
                <a:gd name="connsiteY0" fmla="*/ 16796 h 24088"/>
                <a:gd name="connsiteX1" fmla="*/ 23311 w 25292"/>
                <a:gd name="connsiteY1" fmla="*/ 22553 h 24088"/>
                <a:gd name="connsiteX2" fmla="*/ 23889 w 25292"/>
                <a:gd name="connsiteY2" fmla="*/ 11918 h 24088"/>
                <a:gd name="connsiteX3" fmla="*/ 114 w 25292"/>
                <a:gd name="connsiteY3" fmla="*/ 187 h 24088"/>
                <a:gd name="connsiteX4" fmla="*/ 10869 w 25292"/>
                <a:gd name="connsiteY4" fmla="*/ 16796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0869" y="16796"/>
                  </a:moveTo>
                  <a:cubicBezTo>
                    <a:pt x="11255" y="23312"/>
                    <a:pt x="18023" y="27371"/>
                    <a:pt x="23311" y="22553"/>
                  </a:cubicBezTo>
                  <a:cubicBezTo>
                    <a:pt x="26611" y="19554"/>
                    <a:pt x="25828" y="15531"/>
                    <a:pt x="23889" y="11918"/>
                  </a:cubicBezTo>
                  <a:cubicBezTo>
                    <a:pt x="20276" y="5245"/>
                    <a:pt x="10472" y="-608"/>
                    <a:pt x="114" y="187"/>
                  </a:cubicBezTo>
                  <a:cubicBezTo>
                    <a:pt x="10207" y="4812"/>
                    <a:pt x="10616" y="12532"/>
                    <a:pt x="10869" y="16796"/>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FDCCF32A-3639-4727-B8B7-0A5ACC5AD22A}"/>
                </a:ext>
              </a:extLst>
            </p:cNvPr>
            <p:cNvSpPr/>
            <p:nvPr/>
          </p:nvSpPr>
          <p:spPr>
            <a:xfrm>
              <a:off x="1278340" y="3685319"/>
              <a:ext cx="31315" cy="18066"/>
            </a:xfrm>
            <a:custGeom>
              <a:avLst/>
              <a:gdLst>
                <a:gd name="connsiteX0" fmla="*/ 17434 w 31315"/>
                <a:gd name="connsiteY0" fmla="*/ 4367 h 18066"/>
                <a:gd name="connsiteX1" fmla="*/ 114 w 31315"/>
                <a:gd name="connsiteY1" fmla="*/ 13930 h 18066"/>
                <a:gd name="connsiteX2" fmla="*/ 26611 w 31315"/>
                <a:gd name="connsiteY2" fmla="*/ 14821 h 18066"/>
                <a:gd name="connsiteX3" fmla="*/ 31128 w 31315"/>
                <a:gd name="connsiteY3" fmla="*/ 5186 h 18066"/>
                <a:gd name="connsiteX4" fmla="*/ 17434 w 31315"/>
                <a:gd name="connsiteY4" fmla="*/ 4367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7434" y="4367"/>
                  </a:moveTo>
                  <a:cubicBezTo>
                    <a:pt x="15194" y="7980"/>
                    <a:pt x="11195" y="14617"/>
                    <a:pt x="114" y="13930"/>
                  </a:cubicBezTo>
                  <a:cubicBezTo>
                    <a:pt x="8859" y="19519"/>
                    <a:pt x="20288" y="19001"/>
                    <a:pt x="26611" y="14821"/>
                  </a:cubicBezTo>
                  <a:cubicBezTo>
                    <a:pt x="30032" y="12557"/>
                    <a:pt x="32634" y="9365"/>
                    <a:pt x="31128" y="5186"/>
                  </a:cubicBezTo>
                  <a:cubicBezTo>
                    <a:pt x="28732" y="-1655"/>
                    <a:pt x="20842" y="-1222"/>
                    <a:pt x="17434" y="4367"/>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927707A5-D3A3-4D67-81B1-2D84758AFC56}"/>
                </a:ext>
              </a:extLst>
            </p:cNvPr>
            <p:cNvSpPr/>
            <p:nvPr/>
          </p:nvSpPr>
          <p:spPr>
            <a:xfrm>
              <a:off x="1298538" y="3646020"/>
              <a:ext cx="20475" cy="27702"/>
            </a:xfrm>
            <a:custGeom>
              <a:avLst/>
              <a:gdLst>
                <a:gd name="connsiteX0" fmla="*/ 6787 w 20475"/>
                <a:gd name="connsiteY0" fmla="*/ 18710 h 27701"/>
                <a:gd name="connsiteX1" fmla="*/ 17627 w 20475"/>
                <a:gd name="connsiteY1" fmla="*/ 27141 h 27701"/>
                <a:gd name="connsiteX2" fmla="*/ 20589 w 20475"/>
                <a:gd name="connsiteY2" fmla="*/ 16916 h 27701"/>
                <a:gd name="connsiteX3" fmla="*/ 114 w 20475"/>
                <a:gd name="connsiteY3" fmla="*/ 114 h 27701"/>
                <a:gd name="connsiteX4" fmla="*/ 6787 w 20475"/>
                <a:gd name="connsiteY4" fmla="*/ 18710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6787" y="18710"/>
                  </a:moveTo>
                  <a:cubicBezTo>
                    <a:pt x="5690" y="25142"/>
                    <a:pt x="11363" y="30622"/>
                    <a:pt x="17627" y="27141"/>
                  </a:cubicBezTo>
                  <a:cubicBezTo>
                    <a:pt x="21517" y="24973"/>
                    <a:pt x="21673" y="20878"/>
                    <a:pt x="20589" y="16916"/>
                  </a:cubicBezTo>
                  <a:cubicBezTo>
                    <a:pt x="18602" y="9605"/>
                    <a:pt x="10364" y="1680"/>
                    <a:pt x="114" y="114"/>
                  </a:cubicBezTo>
                  <a:cubicBezTo>
                    <a:pt x="8919" y="6895"/>
                    <a:pt x="7497" y="14507"/>
                    <a:pt x="6787" y="18710"/>
                  </a:cubicBezTo>
                  <a:close/>
                </a:path>
              </a:pathLst>
            </a:custGeom>
            <a:grpFill/>
            <a:ln w="1203"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7BB0D83-E5D5-4C02-B8FA-FA91FB428AA3}"/>
                </a:ext>
              </a:extLst>
            </p:cNvPr>
            <p:cNvSpPr/>
            <p:nvPr/>
          </p:nvSpPr>
          <p:spPr>
            <a:xfrm>
              <a:off x="1298020" y="3692461"/>
              <a:ext cx="27702" cy="15658"/>
            </a:xfrm>
            <a:custGeom>
              <a:avLst/>
              <a:gdLst>
                <a:gd name="connsiteX0" fmla="*/ 15459 w 27701"/>
                <a:gd name="connsiteY0" fmla="*/ 3849 h 15657"/>
                <a:gd name="connsiteX1" fmla="*/ 114 w 27701"/>
                <a:gd name="connsiteY1" fmla="*/ 12280 h 15657"/>
                <a:gd name="connsiteX2" fmla="*/ 23577 w 27701"/>
                <a:gd name="connsiteY2" fmla="*/ 13063 h 15657"/>
                <a:gd name="connsiteX3" fmla="*/ 27587 w 27701"/>
                <a:gd name="connsiteY3" fmla="*/ 4511 h 15657"/>
                <a:gd name="connsiteX4" fmla="*/ 15459 w 27701"/>
                <a:gd name="connsiteY4" fmla="*/ 3849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5459" y="3849"/>
                  </a:moveTo>
                  <a:cubicBezTo>
                    <a:pt x="13483" y="7077"/>
                    <a:pt x="9931" y="12930"/>
                    <a:pt x="114" y="12280"/>
                  </a:cubicBezTo>
                  <a:cubicBezTo>
                    <a:pt x="7871" y="17230"/>
                    <a:pt x="17988" y="16772"/>
                    <a:pt x="23577" y="13063"/>
                  </a:cubicBezTo>
                  <a:cubicBezTo>
                    <a:pt x="26611" y="11051"/>
                    <a:pt x="28912" y="8245"/>
                    <a:pt x="27587" y="4511"/>
                  </a:cubicBezTo>
                  <a:cubicBezTo>
                    <a:pt x="25479" y="-1402"/>
                    <a:pt x="18494" y="-1077"/>
                    <a:pt x="15459" y="3849"/>
                  </a:cubicBezTo>
                  <a:close/>
                </a:path>
              </a:pathLst>
            </a:custGeom>
            <a:grpFill/>
            <a:ln w="1203"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6B0DD63-D7B7-4A6F-BCF6-B8BFF71F745C}"/>
                </a:ext>
              </a:extLst>
            </p:cNvPr>
            <p:cNvSpPr/>
            <p:nvPr/>
          </p:nvSpPr>
          <p:spPr>
            <a:xfrm>
              <a:off x="1320483" y="3655234"/>
              <a:ext cx="15658" cy="26497"/>
            </a:xfrm>
            <a:custGeom>
              <a:avLst/>
              <a:gdLst>
                <a:gd name="connsiteX0" fmla="*/ 3739 w 15657"/>
                <a:gd name="connsiteY0" fmla="*/ 17193 h 26497"/>
                <a:gd name="connsiteX1" fmla="*/ 12170 w 15657"/>
                <a:gd name="connsiteY1" fmla="*/ 25865 h 26497"/>
                <a:gd name="connsiteX2" fmla="*/ 16000 w 15657"/>
                <a:gd name="connsiteY2" fmla="*/ 17277 h 26497"/>
                <a:gd name="connsiteX3" fmla="*/ 114 w 15657"/>
                <a:gd name="connsiteY3" fmla="*/ 114 h 26497"/>
                <a:gd name="connsiteX4" fmla="*/ 3739 w 15657"/>
                <a:gd name="connsiteY4" fmla="*/ 17193 h 26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6497">
                  <a:moveTo>
                    <a:pt x="3739" y="17193"/>
                  </a:moveTo>
                  <a:cubicBezTo>
                    <a:pt x="2005" y="22685"/>
                    <a:pt x="6304" y="28153"/>
                    <a:pt x="12170" y="25865"/>
                  </a:cubicBezTo>
                  <a:cubicBezTo>
                    <a:pt x="15783" y="24431"/>
                    <a:pt x="16458" y="20866"/>
                    <a:pt x="16000" y="17277"/>
                  </a:cubicBezTo>
                  <a:cubicBezTo>
                    <a:pt x="15145" y="10653"/>
                    <a:pt x="8894" y="2728"/>
                    <a:pt x="114" y="114"/>
                  </a:cubicBezTo>
                  <a:cubicBezTo>
                    <a:pt x="6979" y="7112"/>
                    <a:pt x="4884" y="13604"/>
                    <a:pt x="3739" y="17193"/>
                  </a:cubicBezTo>
                  <a:close/>
                </a:path>
              </a:pathLst>
            </a:custGeom>
            <a:grpFill/>
            <a:ln w="1203"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C144D2FB-A1B7-48DA-94E7-1306ABB423BD}"/>
                </a:ext>
              </a:extLst>
            </p:cNvPr>
            <p:cNvSpPr/>
            <p:nvPr/>
          </p:nvSpPr>
          <p:spPr>
            <a:xfrm>
              <a:off x="1316195" y="3697801"/>
              <a:ext cx="22884" cy="14453"/>
            </a:xfrm>
            <a:custGeom>
              <a:avLst/>
              <a:gdLst>
                <a:gd name="connsiteX0" fmla="*/ 12098 w 22884"/>
                <a:gd name="connsiteY0" fmla="*/ 4170 h 14453"/>
                <a:gd name="connsiteX1" fmla="*/ 114 w 22884"/>
                <a:gd name="connsiteY1" fmla="*/ 13372 h 14453"/>
                <a:gd name="connsiteX2" fmla="*/ 20216 w 22884"/>
                <a:gd name="connsiteY2" fmla="*/ 10963 h 14453"/>
                <a:gd name="connsiteX3" fmla="*/ 22528 w 22884"/>
                <a:gd name="connsiteY3" fmla="*/ 3171 h 14453"/>
                <a:gd name="connsiteX4" fmla="*/ 12098 w 22884"/>
                <a:gd name="connsiteY4" fmla="*/ 4170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2098" y="4170"/>
                  </a:moveTo>
                  <a:cubicBezTo>
                    <a:pt x="10822" y="7182"/>
                    <a:pt x="8557" y="12601"/>
                    <a:pt x="114" y="13372"/>
                  </a:cubicBezTo>
                  <a:cubicBezTo>
                    <a:pt x="7341" y="16600"/>
                    <a:pt x="15928" y="14902"/>
                    <a:pt x="20216" y="10963"/>
                  </a:cubicBezTo>
                  <a:cubicBezTo>
                    <a:pt x="22541" y="8868"/>
                    <a:pt x="24130" y="6146"/>
                    <a:pt x="22528" y="3171"/>
                  </a:cubicBezTo>
                  <a:cubicBezTo>
                    <a:pt x="19951" y="-1599"/>
                    <a:pt x="14037" y="-418"/>
                    <a:pt x="12098" y="4170"/>
                  </a:cubicBezTo>
                  <a:close/>
                </a:path>
              </a:pathLst>
            </a:custGeom>
            <a:grpFill/>
            <a:ln w="1203"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5B5DCE-3F7E-4CEF-B63C-D7AE2A4DEB16}"/>
                </a:ext>
              </a:extLst>
            </p:cNvPr>
            <p:cNvSpPr/>
            <p:nvPr/>
          </p:nvSpPr>
          <p:spPr>
            <a:xfrm>
              <a:off x="1338443" y="3662460"/>
              <a:ext cx="10840" cy="24089"/>
            </a:xfrm>
            <a:custGeom>
              <a:avLst/>
              <a:gdLst>
                <a:gd name="connsiteX0" fmla="*/ 6664 w 10839"/>
                <a:gd name="connsiteY0" fmla="*/ 23902 h 24088"/>
                <a:gd name="connsiteX1" fmla="*/ 11349 w 10839"/>
                <a:gd name="connsiteY1" fmla="*/ 17289 h 24088"/>
                <a:gd name="connsiteX2" fmla="*/ 798 w 10839"/>
                <a:gd name="connsiteY2" fmla="*/ 114 h 24088"/>
                <a:gd name="connsiteX3" fmla="*/ 991 w 10839"/>
                <a:gd name="connsiteY3" fmla="*/ 15157 h 24088"/>
                <a:gd name="connsiteX4" fmla="*/ 6664 w 10839"/>
                <a:gd name="connsiteY4" fmla="*/ 23902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6664" y="23902"/>
                  </a:moveTo>
                  <a:cubicBezTo>
                    <a:pt x="10000" y="23311"/>
                    <a:pt x="11133" y="20409"/>
                    <a:pt x="11349" y="17289"/>
                  </a:cubicBezTo>
                  <a:cubicBezTo>
                    <a:pt x="11735" y="11544"/>
                    <a:pt x="7736" y="3788"/>
                    <a:pt x="798" y="114"/>
                  </a:cubicBezTo>
                  <a:cubicBezTo>
                    <a:pt x="5423" y="7184"/>
                    <a:pt x="2557" y="12315"/>
                    <a:pt x="991" y="15157"/>
                  </a:cubicBezTo>
                  <a:cubicBezTo>
                    <a:pt x="-1406" y="19505"/>
                    <a:pt x="1316" y="24817"/>
                    <a:pt x="6664" y="23902"/>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27C27C-4D63-43C8-B335-1A741679110C}"/>
                </a:ext>
              </a:extLst>
            </p:cNvPr>
            <p:cNvSpPr/>
            <p:nvPr/>
          </p:nvSpPr>
          <p:spPr>
            <a:xfrm>
              <a:off x="1231030" y="3652120"/>
              <a:ext cx="26497" cy="12044"/>
            </a:xfrm>
            <a:custGeom>
              <a:avLst/>
              <a:gdLst>
                <a:gd name="connsiteX0" fmla="*/ 27310 w 26497"/>
                <a:gd name="connsiteY0" fmla="*/ 8419 h 12044"/>
                <a:gd name="connsiteX1" fmla="*/ 20830 w 26497"/>
                <a:gd name="connsiteY1" fmla="*/ 699 h 12044"/>
                <a:gd name="connsiteX2" fmla="*/ 114 w 26497"/>
                <a:gd name="connsiteY2" fmla="*/ 1819 h 12044"/>
                <a:gd name="connsiteX3" fmla="*/ 17458 w 26497"/>
                <a:gd name="connsiteY3" fmla="*/ 12189 h 12044"/>
                <a:gd name="connsiteX4" fmla="*/ 27310 w 26497"/>
                <a:gd name="connsiteY4" fmla="*/ 8419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27310" y="8419"/>
                  </a:moveTo>
                  <a:cubicBezTo>
                    <a:pt x="28238" y="4191"/>
                    <a:pt x="24708" y="1626"/>
                    <a:pt x="20830" y="699"/>
                  </a:cubicBezTo>
                  <a:cubicBezTo>
                    <a:pt x="15326" y="-626"/>
                    <a:pt x="6750" y="542"/>
                    <a:pt x="114" y="1819"/>
                  </a:cubicBezTo>
                  <a:cubicBezTo>
                    <a:pt x="5088" y="5998"/>
                    <a:pt x="11978" y="10707"/>
                    <a:pt x="17458" y="12189"/>
                  </a:cubicBezTo>
                  <a:cubicBezTo>
                    <a:pt x="21721" y="13333"/>
                    <a:pt x="26310" y="12935"/>
                    <a:pt x="27310" y="8419"/>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63F0243-5771-4257-ACCE-D6B8F8425FED}"/>
                </a:ext>
              </a:extLst>
            </p:cNvPr>
            <p:cNvSpPr/>
            <p:nvPr/>
          </p:nvSpPr>
          <p:spPr>
            <a:xfrm>
              <a:off x="1349774" y="3711781"/>
              <a:ext cx="56608" cy="32519"/>
            </a:xfrm>
            <a:custGeom>
              <a:avLst/>
              <a:gdLst>
                <a:gd name="connsiteX0" fmla="*/ 14567 w 56608"/>
                <a:gd name="connsiteY0" fmla="*/ 29900 h 32519"/>
                <a:gd name="connsiteX1" fmla="*/ 18963 w 56608"/>
                <a:gd name="connsiteY1" fmla="*/ 29900 h 32519"/>
                <a:gd name="connsiteX2" fmla="*/ 57252 w 56608"/>
                <a:gd name="connsiteY2" fmla="*/ 33091 h 32519"/>
                <a:gd name="connsiteX3" fmla="*/ 17904 w 56608"/>
                <a:gd name="connsiteY3" fmla="*/ 6124 h 32519"/>
                <a:gd name="connsiteX4" fmla="*/ 17759 w 56608"/>
                <a:gd name="connsiteY4" fmla="*/ 6040 h 32519"/>
                <a:gd name="connsiteX5" fmla="*/ 11496 w 56608"/>
                <a:gd name="connsiteY5" fmla="*/ 2631 h 32519"/>
                <a:gd name="connsiteX6" fmla="*/ 6678 w 56608"/>
                <a:gd name="connsiteY6" fmla="*/ 114 h 32519"/>
                <a:gd name="connsiteX7" fmla="*/ 5474 w 56608"/>
                <a:gd name="connsiteY7" fmla="*/ 9978 h 32519"/>
                <a:gd name="connsiteX8" fmla="*/ 114 w 56608"/>
                <a:gd name="connsiteY8" fmla="*/ 10328 h 32519"/>
                <a:gd name="connsiteX9" fmla="*/ 9750 w 56608"/>
                <a:gd name="connsiteY9" fmla="*/ 19963 h 32519"/>
                <a:gd name="connsiteX10" fmla="*/ 11279 w 56608"/>
                <a:gd name="connsiteY10" fmla="*/ 29960 h 3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08" h="32519">
                  <a:moveTo>
                    <a:pt x="14567" y="29900"/>
                  </a:moveTo>
                  <a:cubicBezTo>
                    <a:pt x="16037" y="29900"/>
                    <a:pt x="17506" y="29900"/>
                    <a:pt x="18963" y="29900"/>
                  </a:cubicBezTo>
                  <a:cubicBezTo>
                    <a:pt x="31785" y="30068"/>
                    <a:pt x="44579" y="31135"/>
                    <a:pt x="57252" y="33091"/>
                  </a:cubicBezTo>
                  <a:cubicBezTo>
                    <a:pt x="44927" y="23000"/>
                    <a:pt x="31763" y="13978"/>
                    <a:pt x="17904" y="6124"/>
                  </a:cubicBezTo>
                  <a:lnTo>
                    <a:pt x="17759" y="6040"/>
                  </a:lnTo>
                  <a:cubicBezTo>
                    <a:pt x="15772" y="4835"/>
                    <a:pt x="13616" y="3715"/>
                    <a:pt x="11496" y="2631"/>
                  </a:cubicBezTo>
                  <a:lnTo>
                    <a:pt x="6678" y="114"/>
                  </a:lnTo>
                  <a:cubicBezTo>
                    <a:pt x="6105" y="3379"/>
                    <a:pt x="5703" y="6671"/>
                    <a:pt x="5474" y="9978"/>
                  </a:cubicBezTo>
                  <a:cubicBezTo>
                    <a:pt x="3681" y="9954"/>
                    <a:pt x="1889" y="10071"/>
                    <a:pt x="114" y="10328"/>
                  </a:cubicBezTo>
                  <a:cubicBezTo>
                    <a:pt x="4186" y="12545"/>
                    <a:pt x="7532" y="15891"/>
                    <a:pt x="9750" y="19963"/>
                  </a:cubicBezTo>
                  <a:cubicBezTo>
                    <a:pt x="11846" y="24094"/>
                    <a:pt x="11954" y="27406"/>
                    <a:pt x="11279" y="29960"/>
                  </a:cubicBezTo>
                  <a:close/>
                </a:path>
              </a:pathLst>
            </a:custGeom>
            <a:grpFill/>
            <a:ln w="1203"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95F6091C-A6DA-4FB4-884E-832282430245}"/>
                </a:ext>
              </a:extLst>
            </p:cNvPr>
            <p:cNvSpPr/>
            <p:nvPr/>
          </p:nvSpPr>
          <p:spPr>
            <a:xfrm>
              <a:off x="1363445" y="3759476"/>
              <a:ext cx="78288" cy="19271"/>
            </a:xfrm>
            <a:custGeom>
              <a:avLst/>
              <a:gdLst>
                <a:gd name="connsiteX0" fmla="*/ 58866 w 78287"/>
                <a:gd name="connsiteY0" fmla="*/ 4114 h 19270"/>
                <a:gd name="connsiteX1" fmla="*/ 14218 w 78287"/>
                <a:gd name="connsiteY1" fmla="*/ 115 h 19270"/>
                <a:gd name="connsiteX2" fmla="*/ 5462 w 78287"/>
                <a:gd name="connsiteY2" fmla="*/ 260 h 19270"/>
                <a:gd name="connsiteX3" fmla="*/ 5293 w 78287"/>
                <a:gd name="connsiteY3" fmla="*/ 260 h 19270"/>
                <a:gd name="connsiteX4" fmla="*/ 114 w 78287"/>
                <a:gd name="connsiteY4" fmla="*/ 512 h 19270"/>
                <a:gd name="connsiteX5" fmla="*/ 765 w 78287"/>
                <a:gd name="connsiteY5" fmla="*/ 2921 h 19270"/>
                <a:gd name="connsiteX6" fmla="*/ 43618 w 78287"/>
                <a:gd name="connsiteY6" fmla="*/ 19326 h 19270"/>
                <a:gd name="connsiteX7" fmla="*/ 79100 w 78287"/>
                <a:gd name="connsiteY7" fmla="*/ 19976 h 19270"/>
                <a:gd name="connsiteX8" fmla="*/ 65382 w 78287"/>
                <a:gd name="connsiteY8" fmla="*/ 5342 h 19270"/>
                <a:gd name="connsiteX9" fmla="*/ 58866 w 78287"/>
                <a:gd name="connsiteY9" fmla="*/ 4114 h 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87" h="19270">
                  <a:moveTo>
                    <a:pt x="58866" y="4114"/>
                  </a:moveTo>
                  <a:cubicBezTo>
                    <a:pt x="44137" y="1414"/>
                    <a:pt x="29191" y="75"/>
                    <a:pt x="14218" y="115"/>
                  </a:cubicBezTo>
                  <a:cubicBezTo>
                    <a:pt x="11339" y="115"/>
                    <a:pt x="8389" y="115"/>
                    <a:pt x="5462" y="260"/>
                  </a:cubicBezTo>
                  <a:lnTo>
                    <a:pt x="5293" y="260"/>
                  </a:lnTo>
                  <a:cubicBezTo>
                    <a:pt x="3595" y="260"/>
                    <a:pt x="1848" y="380"/>
                    <a:pt x="114" y="512"/>
                  </a:cubicBezTo>
                  <a:cubicBezTo>
                    <a:pt x="423" y="1288"/>
                    <a:pt x="641" y="2096"/>
                    <a:pt x="765" y="2921"/>
                  </a:cubicBezTo>
                  <a:cubicBezTo>
                    <a:pt x="9027" y="9931"/>
                    <a:pt x="20396" y="18242"/>
                    <a:pt x="43618" y="19326"/>
                  </a:cubicBezTo>
                  <a:cubicBezTo>
                    <a:pt x="55481" y="19892"/>
                    <a:pt x="67345" y="20241"/>
                    <a:pt x="79100" y="19976"/>
                  </a:cubicBezTo>
                  <a:cubicBezTo>
                    <a:pt x="74487" y="14773"/>
                    <a:pt x="69934" y="9919"/>
                    <a:pt x="65382" y="5342"/>
                  </a:cubicBezTo>
                  <a:cubicBezTo>
                    <a:pt x="62985" y="4885"/>
                    <a:pt x="60901" y="4475"/>
                    <a:pt x="58866" y="4114"/>
                  </a:cubicBezTo>
                  <a:close/>
                </a:path>
              </a:pathLst>
            </a:custGeom>
            <a:grpFill/>
            <a:ln w="1203"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B2640D03-A5F4-4E00-AEDA-9DCEC77ECBFA}"/>
                </a:ext>
              </a:extLst>
            </p:cNvPr>
            <p:cNvSpPr/>
            <p:nvPr/>
          </p:nvSpPr>
          <p:spPr>
            <a:xfrm>
              <a:off x="1346384" y="3555665"/>
              <a:ext cx="189095" cy="150553"/>
            </a:xfrm>
            <a:custGeom>
              <a:avLst/>
              <a:gdLst>
                <a:gd name="connsiteX0" fmla="*/ 7057 w 189094"/>
                <a:gd name="connsiteY0" fmla="*/ 89662 h 150553"/>
                <a:gd name="connsiteX1" fmla="*/ 9840 w 189094"/>
                <a:gd name="connsiteY1" fmla="*/ 91951 h 150553"/>
                <a:gd name="connsiteX2" fmla="*/ 10646 w 189094"/>
                <a:gd name="connsiteY2" fmla="*/ 92685 h 150553"/>
                <a:gd name="connsiteX3" fmla="*/ 10935 w 189094"/>
                <a:gd name="connsiteY3" fmla="*/ 93071 h 150553"/>
                <a:gd name="connsiteX4" fmla="*/ 27340 w 189094"/>
                <a:gd name="connsiteY4" fmla="*/ 104609 h 150553"/>
                <a:gd name="connsiteX5" fmla="*/ 32266 w 189094"/>
                <a:gd name="connsiteY5" fmla="*/ 107163 h 150553"/>
                <a:gd name="connsiteX6" fmla="*/ 81286 w 189094"/>
                <a:gd name="connsiteY6" fmla="*/ 123711 h 150553"/>
                <a:gd name="connsiteX7" fmla="*/ 84176 w 189094"/>
                <a:gd name="connsiteY7" fmla="*/ 126331 h 150553"/>
                <a:gd name="connsiteX8" fmla="*/ 84176 w 189094"/>
                <a:gd name="connsiteY8" fmla="*/ 126349 h 150553"/>
                <a:gd name="connsiteX9" fmla="*/ 81518 w 189094"/>
                <a:gd name="connsiteY9" fmla="*/ 129203 h 150553"/>
                <a:gd name="connsiteX10" fmla="*/ 81515 w 189094"/>
                <a:gd name="connsiteY10" fmla="*/ 129204 h 150553"/>
                <a:gd name="connsiteX11" fmla="*/ 79648 w 189094"/>
                <a:gd name="connsiteY11" fmla="*/ 129204 h 150553"/>
                <a:gd name="connsiteX12" fmla="*/ 29676 w 189094"/>
                <a:gd name="connsiteY12" fmla="*/ 111992 h 150553"/>
                <a:gd name="connsiteX13" fmla="*/ 24858 w 189094"/>
                <a:gd name="connsiteY13" fmla="*/ 109463 h 150553"/>
                <a:gd name="connsiteX14" fmla="*/ 12236 w 189094"/>
                <a:gd name="connsiteY14" fmla="*/ 102429 h 150553"/>
                <a:gd name="connsiteX15" fmla="*/ 13441 w 189094"/>
                <a:gd name="connsiteY15" fmla="*/ 115220 h 150553"/>
                <a:gd name="connsiteX16" fmla="*/ 15368 w 189094"/>
                <a:gd name="connsiteY16" fmla="*/ 119484 h 150553"/>
                <a:gd name="connsiteX17" fmla="*/ 15585 w 189094"/>
                <a:gd name="connsiteY17" fmla="*/ 119978 h 150553"/>
                <a:gd name="connsiteX18" fmla="*/ 40143 w 189094"/>
                <a:gd name="connsiteY18" fmla="*/ 148511 h 150553"/>
                <a:gd name="connsiteX19" fmla="*/ 65014 w 189094"/>
                <a:gd name="connsiteY19" fmla="*/ 149835 h 150553"/>
                <a:gd name="connsiteX20" fmla="*/ 80997 w 189094"/>
                <a:gd name="connsiteY20" fmla="*/ 148499 h 150553"/>
                <a:gd name="connsiteX21" fmla="*/ 139725 w 189094"/>
                <a:gd name="connsiteY21" fmla="*/ 132323 h 150553"/>
                <a:gd name="connsiteX22" fmla="*/ 141760 w 189094"/>
                <a:gd name="connsiteY22" fmla="*/ 132058 h 150553"/>
                <a:gd name="connsiteX23" fmla="*/ 154719 w 189094"/>
                <a:gd name="connsiteY23" fmla="*/ 127831 h 150553"/>
                <a:gd name="connsiteX24" fmla="*/ 162067 w 189094"/>
                <a:gd name="connsiteY24" fmla="*/ 119749 h 150553"/>
                <a:gd name="connsiteX25" fmla="*/ 173858 w 189094"/>
                <a:gd name="connsiteY25" fmla="*/ 104778 h 150553"/>
                <a:gd name="connsiteX26" fmla="*/ 176399 w 189094"/>
                <a:gd name="connsiteY26" fmla="*/ 99960 h 150553"/>
                <a:gd name="connsiteX27" fmla="*/ 178616 w 189094"/>
                <a:gd name="connsiteY27" fmla="*/ 91854 h 150553"/>
                <a:gd name="connsiteX28" fmla="*/ 189335 w 189094"/>
                <a:gd name="connsiteY28" fmla="*/ 64634 h 150553"/>
                <a:gd name="connsiteX29" fmla="*/ 184698 w 189094"/>
                <a:gd name="connsiteY29" fmla="*/ 52759 h 150553"/>
                <a:gd name="connsiteX30" fmla="*/ 176592 w 189094"/>
                <a:gd name="connsiteY30" fmla="*/ 40871 h 150553"/>
                <a:gd name="connsiteX31" fmla="*/ 155732 w 189094"/>
                <a:gd name="connsiteY31" fmla="*/ 25527 h 150553"/>
                <a:gd name="connsiteX32" fmla="*/ 137485 w 189094"/>
                <a:gd name="connsiteY32" fmla="*/ 15674 h 150553"/>
                <a:gd name="connsiteX33" fmla="*/ 103592 w 189094"/>
                <a:gd name="connsiteY33" fmla="*/ 3510 h 150553"/>
                <a:gd name="connsiteX34" fmla="*/ 83598 w 189094"/>
                <a:gd name="connsiteY34" fmla="*/ 318 h 150553"/>
                <a:gd name="connsiteX35" fmla="*/ 57534 w 189094"/>
                <a:gd name="connsiteY35" fmla="*/ 6111 h 150553"/>
                <a:gd name="connsiteX36" fmla="*/ 29435 w 189094"/>
                <a:gd name="connsiteY36" fmla="*/ 21769 h 150553"/>
                <a:gd name="connsiteX37" fmla="*/ 12922 w 189094"/>
                <a:gd name="connsiteY37" fmla="*/ 47266 h 150553"/>
                <a:gd name="connsiteX38" fmla="*/ 6262 w 189094"/>
                <a:gd name="connsiteY38" fmla="*/ 57974 h 150553"/>
                <a:gd name="connsiteX39" fmla="*/ 1336 w 189094"/>
                <a:gd name="connsiteY39" fmla="*/ 70440 h 150553"/>
                <a:gd name="connsiteX40" fmla="*/ 2541 w 189094"/>
                <a:gd name="connsiteY40" fmla="*/ 83472 h 150553"/>
                <a:gd name="connsiteX41" fmla="*/ 7057 w 189094"/>
                <a:gd name="connsiteY41" fmla="*/ 89662 h 150553"/>
                <a:gd name="connsiteX42" fmla="*/ 16066 w 189094"/>
                <a:gd name="connsiteY42" fmla="*/ 63791 h 150553"/>
                <a:gd name="connsiteX43" fmla="*/ 24497 w 189094"/>
                <a:gd name="connsiteY43" fmla="*/ 54818 h 150553"/>
                <a:gd name="connsiteX44" fmla="*/ 27316 w 189094"/>
                <a:gd name="connsiteY44" fmla="*/ 46098 h 150553"/>
                <a:gd name="connsiteX45" fmla="*/ 44081 w 189094"/>
                <a:gd name="connsiteY45" fmla="*/ 25141 h 150553"/>
                <a:gd name="connsiteX46" fmla="*/ 87693 w 189094"/>
                <a:gd name="connsiteY46" fmla="*/ 12182 h 150553"/>
                <a:gd name="connsiteX47" fmla="*/ 112565 w 189094"/>
                <a:gd name="connsiteY47" fmla="*/ 15422 h 150553"/>
                <a:gd name="connsiteX48" fmla="*/ 136894 w 189094"/>
                <a:gd name="connsiteY48" fmla="*/ 24154 h 150553"/>
                <a:gd name="connsiteX49" fmla="*/ 156454 w 189094"/>
                <a:gd name="connsiteY49" fmla="*/ 33873 h 150553"/>
                <a:gd name="connsiteX50" fmla="*/ 164283 w 189094"/>
                <a:gd name="connsiteY50" fmla="*/ 46351 h 150553"/>
                <a:gd name="connsiteX51" fmla="*/ 174352 w 189094"/>
                <a:gd name="connsiteY51" fmla="*/ 52373 h 150553"/>
                <a:gd name="connsiteX52" fmla="*/ 170438 w 189094"/>
                <a:gd name="connsiteY52" fmla="*/ 56360 h 150553"/>
                <a:gd name="connsiteX53" fmla="*/ 142736 w 189094"/>
                <a:gd name="connsiteY53" fmla="*/ 78305 h 150553"/>
                <a:gd name="connsiteX54" fmla="*/ 130439 w 189094"/>
                <a:gd name="connsiteY54" fmla="*/ 85784 h 150553"/>
                <a:gd name="connsiteX55" fmla="*/ 106675 w 189094"/>
                <a:gd name="connsiteY55" fmla="*/ 96768 h 150553"/>
                <a:gd name="connsiteX56" fmla="*/ 63316 w 189094"/>
                <a:gd name="connsiteY56" fmla="*/ 89783 h 150553"/>
                <a:gd name="connsiteX57" fmla="*/ 22498 w 189094"/>
                <a:gd name="connsiteY57" fmla="*/ 68982 h 150553"/>
                <a:gd name="connsiteX58" fmla="*/ 16066 w 189094"/>
                <a:gd name="connsiteY58" fmla="*/ 63791 h 1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89094" h="150553">
                  <a:moveTo>
                    <a:pt x="7057" y="89662"/>
                  </a:moveTo>
                  <a:cubicBezTo>
                    <a:pt x="7832" y="90593"/>
                    <a:pt x="8776" y="91370"/>
                    <a:pt x="9840" y="91951"/>
                  </a:cubicBezTo>
                  <a:cubicBezTo>
                    <a:pt x="10155" y="92139"/>
                    <a:pt x="10429" y="92389"/>
                    <a:pt x="10646" y="92685"/>
                  </a:cubicBezTo>
                  <a:lnTo>
                    <a:pt x="10935" y="93071"/>
                  </a:lnTo>
                  <a:cubicBezTo>
                    <a:pt x="14440" y="97889"/>
                    <a:pt x="14645" y="98117"/>
                    <a:pt x="27340" y="104609"/>
                  </a:cubicBezTo>
                  <a:cubicBezTo>
                    <a:pt x="28881" y="105380"/>
                    <a:pt x="30520" y="106247"/>
                    <a:pt x="32266" y="107163"/>
                  </a:cubicBezTo>
                  <a:cubicBezTo>
                    <a:pt x="45430" y="114040"/>
                    <a:pt x="65327" y="124398"/>
                    <a:pt x="81286" y="123711"/>
                  </a:cubicBezTo>
                  <a:cubicBezTo>
                    <a:pt x="82807" y="123637"/>
                    <a:pt x="84101" y="124810"/>
                    <a:pt x="84176" y="126331"/>
                  </a:cubicBezTo>
                  <a:cubicBezTo>
                    <a:pt x="84176" y="126337"/>
                    <a:pt x="84176" y="126343"/>
                    <a:pt x="84176" y="126349"/>
                  </a:cubicBezTo>
                  <a:cubicBezTo>
                    <a:pt x="84231" y="127871"/>
                    <a:pt x="83040" y="129149"/>
                    <a:pt x="81518" y="129203"/>
                  </a:cubicBezTo>
                  <a:cubicBezTo>
                    <a:pt x="81517" y="129204"/>
                    <a:pt x="81516" y="129204"/>
                    <a:pt x="81515" y="129204"/>
                  </a:cubicBezTo>
                  <a:cubicBezTo>
                    <a:pt x="80901" y="129204"/>
                    <a:pt x="80310" y="129204"/>
                    <a:pt x="79648" y="129204"/>
                  </a:cubicBezTo>
                  <a:cubicBezTo>
                    <a:pt x="62593" y="129204"/>
                    <a:pt x="42877" y="118894"/>
                    <a:pt x="29676" y="111992"/>
                  </a:cubicBezTo>
                  <a:lnTo>
                    <a:pt x="24858" y="109463"/>
                  </a:lnTo>
                  <a:cubicBezTo>
                    <a:pt x="18174" y="106055"/>
                    <a:pt x="14621" y="104152"/>
                    <a:pt x="12236" y="102429"/>
                  </a:cubicBezTo>
                  <a:cubicBezTo>
                    <a:pt x="11920" y="106730"/>
                    <a:pt x="12328" y="111054"/>
                    <a:pt x="13441" y="115220"/>
                  </a:cubicBezTo>
                  <a:cubicBezTo>
                    <a:pt x="13875" y="116726"/>
                    <a:pt x="14524" y="118162"/>
                    <a:pt x="15368" y="119484"/>
                  </a:cubicBezTo>
                  <a:cubicBezTo>
                    <a:pt x="15454" y="119642"/>
                    <a:pt x="15527" y="119807"/>
                    <a:pt x="15585" y="119978"/>
                  </a:cubicBezTo>
                  <a:cubicBezTo>
                    <a:pt x="21823" y="139008"/>
                    <a:pt x="31555" y="144066"/>
                    <a:pt x="40143" y="148511"/>
                  </a:cubicBezTo>
                  <a:cubicBezTo>
                    <a:pt x="46165" y="151618"/>
                    <a:pt x="52042" y="151052"/>
                    <a:pt x="65014" y="149835"/>
                  </a:cubicBezTo>
                  <a:cubicBezTo>
                    <a:pt x="69555" y="149414"/>
                    <a:pt x="74649" y="148932"/>
                    <a:pt x="80997" y="148499"/>
                  </a:cubicBezTo>
                  <a:cubicBezTo>
                    <a:pt x="105964" y="146764"/>
                    <a:pt x="127705" y="139008"/>
                    <a:pt x="139725" y="132323"/>
                  </a:cubicBezTo>
                  <a:cubicBezTo>
                    <a:pt x="140347" y="131985"/>
                    <a:pt x="141072" y="131891"/>
                    <a:pt x="141760" y="132058"/>
                  </a:cubicBezTo>
                  <a:cubicBezTo>
                    <a:pt x="149529" y="133997"/>
                    <a:pt x="150022" y="133407"/>
                    <a:pt x="154719" y="127831"/>
                  </a:cubicBezTo>
                  <a:cubicBezTo>
                    <a:pt x="156538" y="125687"/>
                    <a:pt x="158779" y="123013"/>
                    <a:pt x="162067" y="119749"/>
                  </a:cubicBezTo>
                  <a:cubicBezTo>
                    <a:pt x="170763" y="111089"/>
                    <a:pt x="172064" y="108439"/>
                    <a:pt x="173858" y="104778"/>
                  </a:cubicBezTo>
                  <a:cubicBezTo>
                    <a:pt x="174508" y="103441"/>
                    <a:pt x="175267" y="101911"/>
                    <a:pt x="176399" y="99960"/>
                  </a:cubicBezTo>
                  <a:cubicBezTo>
                    <a:pt x="178326" y="94456"/>
                    <a:pt x="177748" y="93155"/>
                    <a:pt x="178616" y="91854"/>
                  </a:cubicBezTo>
                  <a:cubicBezTo>
                    <a:pt x="179820" y="90120"/>
                    <a:pt x="189624" y="70717"/>
                    <a:pt x="189335" y="64634"/>
                  </a:cubicBezTo>
                  <a:cubicBezTo>
                    <a:pt x="189046" y="58552"/>
                    <a:pt x="186721" y="54493"/>
                    <a:pt x="184698" y="52759"/>
                  </a:cubicBezTo>
                  <a:cubicBezTo>
                    <a:pt x="182675" y="51024"/>
                    <a:pt x="184698" y="49567"/>
                    <a:pt x="176592" y="40871"/>
                  </a:cubicBezTo>
                  <a:cubicBezTo>
                    <a:pt x="168486" y="32175"/>
                    <a:pt x="160657" y="31031"/>
                    <a:pt x="155732" y="25527"/>
                  </a:cubicBezTo>
                  <a:cubicBezTo>
                    <a:pt x="150805" y="20022"/>
                    <a:pt x="147035" y="23202"/>
                    <a:pt x="137485" y="15674"/>
                  </a:cubicBezTo>
                  <a:cubicBezTo>
                    <a:pt x="127933" y="8147"/>
                    <a:pt x="109963" y="2932"/>
                    <a:pt x="103592" y="3510"/>
                  </a:cubicBezTo>
                  <a:cubicBezTo>
                    <a:pt x="97220" y="4088"/>
                    <a:pt x="85923" y="896"/>
                    <a:pt x="83598" y="318"/>
                  </a:cubicBezTo>
                  <a:cubicBezTo>
                    <a:pt x="81274" y="-260"/>
                    <a:pt x="69699" y="29"/>
                    <a:pt x="57534" y="6111"/>
                  </a:cubicBezTo>
                  <a:cubicBezTo>
                    <a:pt x="45370" y="12194"/>
                    <a:pt x="34349" y="17409"/>
                    <a:pt x="29435" y="21769"/>
                  </a:cubicBezTo>
                  <a:cubicBezTo>
                    <a:pt x="24521" y="26129"/>
                    <a:pt x="14982" y="41762"/>
                    <a:pt x="12922" y="47266"/>
                  </a:cubicBezTo>
                  <a:cubicBezTo>
                    <a:pt x="10863" y="52771"/>
                    <a:pt x="7708" y="53349"/>
                    <a:pt x="6262" y="57974"/>
                  </a:cubicBezTo>
                  <a:cubicBezTo>
                    <a:pt x="5068" y="62293"/>
                    <a:pt x="3417" y="66471"/>
                    <a:pt x="1336" y="70440"/>
                  </a:cubicBezTo>
                  <a:cubicBezTo>
                    <a:pt x="-699" y="73908"/>
                    <a:pt x="-121" y="79413"/>
                    <a:pt x="2541" y="83472"/>
                  </a:cubicBezTo>
                  <a:cubicBezTo>
                    <a:pt x="3516" y="85206"/>
                    <a:pt x="5262" y="87398"/>
                    <a:pt x="7057" y="89662"/>
                  </a:cubicBezTo>
                  <a:close/>
                  <a:moveTo>
                    <a:pt x="16066" y="63791"/>
                  </a:moveTo>
                  <a:cubicBezTo>
                    <a:pt x="16632" y="61298"/>
                    <a:pt x="22498" y="56806"/>
                    <a:pt x="24497" y="54818"/>
                  </a:cubicBezTo>
                  <a:cubicBezTo>
                    <a:pt x="26670" y="52465"/>
                    <a:pt x="27700" y="49277"/>
                    <a:pt x="27316" y="46098"/>
                  </a:cubicBezTo>
                  <a:cubicBezTo>
                    <a:pt x="26749" y="43099"/>
                    <a:pt x="30664" y="39618"/>
                    <a:pt x="44081" y="25141"/>
                  </a:cubicBezTo>
                  <a:cubicBezTo>
                    <a:pt x="57499" y="10664"/>
                    <a:pt x="82105" y="12675"/>
                    <a:pt x="87693" y="12182"/>
                  </a:cubicBezTo>
                  <a:cubicBezTo>
                    <a:pt x="93282" y="11688"/>
                    <a:pt x="100544" y="14675"/>
                    <a:pt x="112565" y="15422"/>
                  </a:cubicBezTo>
                  <a:cubicBezTo>
                    <a:pt x="121315" y="16075"/>
                    <a:pt x="129725" y="19094"/>
                    <a:pt x="136894" y="24154"/>
                  </a:cubicBezTo>
                  <a:cubicBezTo>
                    <a:pt x="140507" y="26647"/>
                    <a:pt x="143603" y="24394"/>
                    <a:pt x="156454" y="33873"/>
                  </a:cubicBezTo>
                  <a:cubicBezTo>
                    <a:pt x="169305" y="43352"/>
                    <a:pt x="163163" y="42858"/>
                    <a:pt x="164283" y="46351"/>
                  </a:cubicBezTo>
                  <a:cubicBezTo>
                    <a:pt x="165403" y="49844"/>
                    <a:pt x="170148" y="52084"/>
                    <a:pt x="174352" y="52373"/>
                  </a:cubicBezTo>
                  <a:cubicBezTo>
                    <a:pt x="178555" y="52662"/>
                    <a:pt x="174063" y="54361"/>
                    <a:pt x="170438" y="56360"/>
                  </a:cubicBezTo>
                  <a:cubicBezTo>
                    <a:pt x="166812" y="58359"/>
                    <a:pt x="144434" y="74812"/>
                    <a:pt x="142736" y="78305"/>
                  </a:cubicBezTo>
                  <a:cubicBezTo>
                    <a:pt x="141037" y="81797"/>
                    <a:pt x="133233" y="81797"/>
                    <a:pt x="130439" y="85784"/>
                  </a:cubicBezTo>
                  <a:cubicBezTo>
                    <a:pt x="127644" y="89771"/>
                    <a:pt x="119538" y="93276"/>
                    <a:pt x="106675" y="96768"/>
                  </a:cubicBezTo>
                  <a:cubicBezTo>
                    <a:pt x="93812" y="100261"/>
                    <a:pt x="72566" y="95564"/>
                    <a:pt x="63316" y="89783"/>
                  </a:cubicBezTo>
                  <a:cubicBezTo>
                    <a:pt x="54066" y="84001"/>
                    <a:pt x="30050" y="71777"/>
                    <a:pt x="22498" y="68982"/>
                  </a:cubicBezTo>
                  <a:cubicBezTo>
                    <a:pt x="14946" y="66188"/>
                    <a:pt x="15621" y="65815"/>
                    <a:pt x="16066" y="63791"/>
                  </a:cubicBezTo>
                  <a:close/>
                </a:path>
              </a:pathLst>
            </a:custGeom>
            <a:grpFill/>
            <a:ln w="1203" cap="flat">
              <a:noFill/>
              <a:prstDash val="solid"/>
              <a:miter/>
            </a:ln>
          </p:spPr>
          <p:txBody>
            <a:bodyPr rtlCol="0" anchor="ctr"/>
            <a:lstStyle/>
            <a:p>
              <a:endParaRPr lang="en-AU"/>
            </a:p>
          </p:txBody>
        </p:sp>
      </p:grpSp>
    </p:spTree>
    <p:extLst>
      <p:ext uri="{BB962C8B-B14F-4D97-AF65-F5344CB8AC3E}">
        <p14:creationId xmlns:p14="http://schemas.microsoft.com/office/powerpoint/2010/main" val="218211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2D8AA-23C7-1548-933C-6C7F63E09EE9}"/>
              </a:ext>
            </a:extLst>
          </p:cNvPr>
          <p:cNvSpPr>
            <a:spLocks noGrp="1"/>
          </p:cNvSpPr>
          <p:nvPr>
            <p:ph type="title"/>
          </p:nvPr>
        </p:nvSpPr>
        <p:spPr>
          <a:xfrm>
            <a:off x="850509" y="411787"/>
            <a:ext cx="11055789" cy="782960"/>
          </a:xfrm>
        </p:spPr>
        <p:txBody>
          <a:bodyPr/>
          <a:lstStyle/>
          <a:p>
            <a:r>
              <a:rPr lang="en-US" dirty="0">
                <a:solidFill>
                  <a:srgbClr val="0C244C"/>
                </a:solidFill>
              </a:rPr>
              <a:t>Caritas Australia education resources</a:t>
            </a:r>
          </a:p>
        </p:txBody>
      </p:sp>
      <p:sp>
        <p:nvSpPr>
          <p:cNvPr id="4" name="Text Placeholder 3">
            <a:extLst>
              <a:ext uri="{FF2B5EF4-FFF2-40B4-BE49-F238E27FC236}">
                <a16:creationId xmlns:a16="http://schemas.microsoft.com/office/drawing/2014/main" id="{EE840B57-C529-5D4C-8A98-6468FECB75D0}"/>
              </a:ext>
            </a:extLst>
          </p:cNvPr>
          <p:cNvSpPr>
            <a:spLocks noGrp="1"/>
          </p:cNvSpPr>
          <p:nvPr>
            <p:ph type="body" sz="quarter" idx="10"/>
          </p:nvPr>
        </p:nvSpPr>
        <p:spPr>
          <a:xfrm>
            <a:off x="1006759" y="1412776"/>
            <a:ext cx="10145037" cy="4032448"/>
          </a:xfrm>
        </p:spPr>
        <p:txBody>
          <a:bodyPr lIns="82918" tIns="41459" rIns="82918" bIns="41459" anchor="t"/>
          <a:lstStyle/>
          <a:p>
            <a:pPr>
              <a:spcBef>
                <a:spcPts val="600"/>
              </a:spcBef>
              <a:defRPr/>
            </a:pPr>
            <a:r>
              <a:rPr lang="en-AU" sz="1600" b="1" kern="0" dirty="0">
                <a:latin typeface="Arial" panose="020B0604020202020204" pitchFamily="34" charset="0"/>
                <a:ea typeface="Roboto" pitchFamily="2" charset="0"/>
              </a:rPr>
              <a:t>Primary Poverty resources</a:t>
            </a:r>
            <a:r>
              <a:rPr lang="en-AU" sz="1600" kern="0" dirty="0">
                <a:latin typeface="Arial" panose="020B0604020202020204" pitchFamily="34" charset="0"/>
                <a:ea typeface="Roboto" pitchFamily="2" charset="0"/>
              </a:rPr>
              <a:t>:</a:t>
            </a:r>
          </a:p>
          <a:p>
            <a:pPr>
              <a:spcBef>
                <a:spcPts val="600"/>
              </a:spcBef>
              <a:defRPr/>
            </a:pPr>
            <a:r>
              <a:rPr lang="en-AU" sz="1600" kern="0" dirty="0">
                <a:latin typeface="Arial" panose="020B0604020202020204" pitchFamily="34" charset="0"/>
                <a:ea typeface="Roboto" pitchFamily="2" charset="0"/>
                <a:hlinkClick r:id="rId3"/>
              </a:rPr>
              <a:t>Poverty PowerPoint - Secondary</a:t>
            </a:r>
            <a:endParaRPr lang="en-AU" sz="1600" kern="0" dirty="0">
              <a:latin typeface="Arial" panose="020B0604020202020204" pitchFamily="34" charset="0"/>
              <a:ea typeface="Roboto" pitchFamily="2" charset="0"/>
            </a:endParaRPr>
          </a:p>
          <a:p>
            <a:pPr>
              <a:spcBef>
                <a:spcPts val="600"/>
              </a:spcBef>
              <a:defRPr/>
            </a:pPr>
            <a:r>
              <a:rPr lang="en-AU" sz="1600" kern="0" dirty="0">
                <a:latin typeface="Arial" panose="020B0604020202020204" pitchFamily="34" charset="0"/>
                <a:ea typeface="Roboto" pitchFamily="2" charset="0"/>
                <a:hlinkClick r:id="rId4"/>
              </a:rPr>
              <a:t>Poverty in Our World – Secondary Lessons</a:t>
            </a:r>
            <a:endParaRPr lang="en-AU" sz="1600" kern="0" dirty="0">
              <a:latin typeface="Arial" panose="020B0604020202020204" pitchFamily="34" charset="0"/>
              <a:ea typeface="Roboto" pitchFamily="2" charset="0"/>
            </a:endParaRPr>
          </a:p>
          <a:p>
            <a:pPr>
              <a:spcBef>
                <a:spcPts val="600"/>
              </a:spcBef>
              <a:defRPr/>
            </a:pPr>
            <a:r>
              <a:rPr lang="en-AU" sz="1600" kern="0" dirty="0">
                <a:latin typeface="Arial" panose="020B0604020202020204" pitchFamily="34" charset="0"/>
                <a:ea typeface="Roboto" pitchFamily="2" charset="0"/>
                <a:hlinkClick r:id="rId5"/>
              </a:rPr>
              <a:t>Poverty Prayer Service </a:t>
            </a:r>
            <a:endParaRPr lang="en-AU" sz="1600" kern="0" dirty="0">
              <a:latin typeface="Arial" panose="020B0604020202020204" pitchFamily="34" charset="0"/>
              <a:ea typeface="Roboto" pitchFamily="2" charset="0"/>
            </a:endParaRPr>
          </a:p>
          <a:p>
            <a:pPr>
              <a:spcBef>
                <a:spcPts val="600"/>
              </a:spcBef>
              <a:defRPr/>
            </a:pPr>
            <a:endParaRPr lang="en-AU" sz="1600" kern="0" dirty="0">
              <a:latin typeface="Arial" panose="020B0604020202020204" pitchFamily="34" charset="0"/>
              <a:ea typeface="Roboto" pitchFamily="2" charset="0"/>
            </a:endParaRPr>
          </a:p>
          <a:p>
            <a:pPr>
              <a:spcBef>
                <a:spcPts val="600"/>
              </a:spcBef>
              <a:spcAft>
                <a:spcPts val="800"/>
              </a:spcAft>
              <a:defRPr/>
            </a:pPr>
            <a:r>
              <a:rPr lang="en-AU" sz="1600" b="1" kern="0" dirty="0">
                <a:ea typeface="Roboto"/>
              </a:rPr>
              <a:t>For more Caritas Australia resources visit our website: </a:t>
            </a:r>
            <a:r>
              <a:rPr lang="en-AU" sz="1600" kern="0" dirty="0">
                <a:ea typeface="Roboto"/>
                <a:hlinkClick r:id="rId6"/>
              </a:rPr>
              <a:t>caritas.org.au/resources/school-resources/</a:t>
            </a:r>
            <a:endParaRPr lang="en-AU" sz="1600" kern="0" dirty="0">
              <a:ea typeface="Roboto"/>
            </a:endParaRPr>
          </a:p>
          <a:p>
            <a:pPr>
              <a:spcBef>
                <a:spcPts val="600"/>
              </a:spcBef>
              <a:spcAft>
                <a:spcPts val="800"/>
              </a:spcAft>
              <a:defRPr/>
            </a:pPr>
            <a:r>
              <a:rPr lang="en-AU" sz="1600" b="1" kern="0" dirty="0">
                <a:latin typeface="Arial" panose="020B0604020202020204" pitchFamily="34" charset="0"/>
                <a:ea typeface="Roboto" pitchFamily="2" charset="0"/>
              </a:rPr>
              <a:t>We would love to hear from you! </a:t>
            </a:r>
            <a:br>
              <a:rPr lang="en-AU" sz="1600" kern="0" dirty="0">
                <a:latin typeface="Arial" panose="020B0604020202020204" pitchFamily="34" charset="0"/>
                <a:ea typeface="Roboto" pitchFamily="2" charset="0"/>
              </a:rPr>
            </a:br>
            <a:r>
              <a:rPr lang="en-AU" sz="1600" kern="0" dirty="0">
                <a:latin typeface="Arial" panose="020B0604020202020204" pitchFamily="34" charset="0"/>
                <a:ea typeface="Roboto" pitchFamily="2" charset="0"/>
              </a:rPr>
              <a:t>To send feedback, enquiries or comments, please email us as </a:t>
            </a:r>
            <a:r>
              <a:rPr lang="en-AU" sz="1600" kern="0" dirty="0">
                <a:latin typeface="Arial" panose="020B0604020202020204" pitchFamily="34" charset="0"/>
                <a:ea typeface="Roboto" pitchFamily="2" charset="0"/>
                <a:hlinkClick r:id="rId7"/>
              </a:rPr>
              <a:t>education@caritas.org.au</a:t>
            </a:r>
            <a:r>
              <a:rPr lang="en-AU" sz="1600" kern="0" dirty="0">
                <a:latin typeface="Arial" panose="020B0604020202020204" pitchFamily="34" charset="0"/>
                <a:ea typeface="Roboto" pitchFamily="2" charset="0"/>
              </a:rPr>
              <a:t> </a:t>
            </a:r>
          </a:p>
          <a:p>
            <a:pPr>
              <a:spcBef>
                <a:spcPts val="600"/>
              </a:spcBef>
              <a:defRPr/>
            </a:pPr>
            <a:r>
              <a:rPr lang="en-AU" sz="1600" b="1" kern="0" dirty="0">
                <a:latin typeface="Arial" panose="020B0604020202020204" pitchFamily="34" charset="0"/>
                <a:ea typeface="Roboto" pitchFamily="2" charset="0"/>
              </a:rPr>
              <a:t>Stay up to date with events and resources!</a:t>
            </a:r>
          </a:p>
          <a:p>
            <a:pPr>
              <a:spcBef>
                <a:spcPts val="600"/>
              </a:spcBef>
              <a:defRPr/>
            </a:pPr>
            <a:r>
              <a:rPr lang="en-AU" sz="1600" kern="0" dirty="0">
                <a:latin typeface="Arial" panose="020B0604020202020204" pitchFamily="34" charset="0"/>
                <a:ea typeface="Roboto" pitchFamily="2" charset="0"/>
              </a:rPr>
              <a:t>Teachers - Subscribe to </a:t>
            </a:r>
            <a:r>
              <a:rPr lang="en-AU" sz="1600" kern="0" dirty="0">
                <a:latin typeface="Arial" panose="020B0604020202020204" pitchFamily="34" charset="0"/>
                <a:ea typeface="Roboto" pitchFamily="2" charset="0"/>
                <a:hlinkClick r:id="rId8"/>
              </a:rPr>
              <a:t>Caritas Australia’s Education e-newsletter</a:t>
            </a:r>
            <a:r>
              <a:rPr lang="en-AU" sz="1600" kern="0" dirty="0">
                <a:latin typeface="Arial" panose="020B0604020202020204" pitchFamily="34" charset="0"/>
                <a:ea typeface="Roboto" pitchFamily="2" charset="0"/>
              </a:rPr>
              <a:t> </a:t>
            </a:r>
          </a:p>
          <a:p>
            <a:pPr>
              <a:spcBef>
                <a:spcPts val="600"/>
              </a:spcBef>
              <a:defRPr/>
            </a:pPr>
            <a:endParaRPr lang="en-US" sz="1600" kern="0" dirty="0">
              <a:latin typeface="Arial" panose="020B0604020202020204" pitchFamily="34" charset="0"/>
              <a:ea typeface="Roboto" pitchFamily="2" charset="0"/>
            </a:endParaRPr>
          </a:p>
          <a:p>
            <a:pPr>
              <a:spcBef>
                <a:spcPts val="600"/>
              </a:spcBef>
              <a:defRPr/>
            </a:pPr>
            <a:endParaRPr lang="en-AU" sz="1600" kern="0" dirty="0">
              <a:latin typeface="Arial" panose="020B0604020202020204" pitchFamily="34" charset="0"/>
              <a:ea typeface="Roboto" pitchFamily="2" charset="0"/>
            </a:endParaRPr>
          </a:p>
          <a:p>
            <a:pPr>
              <a:defRPr/>
            </a:pPr>
            <a:endParaRPr lang="en-AU" sz="1600" kern="0" dirty="0">
              <a:latin typeface="Arial" panose="020B0604020202020204" pitchFamily="34" charset="0"/>
              <a:ea typeface="Roboto" pitchFamily="2" charset="0"/>
            </a:endParaRPr>
          </a:p>
          <a:p>
            <a:endParaRPr lang="en-US" sz="1600" dirty="0">
              <a:latin typeface="Arial" panose="020B0604020202020204" pitchFamily="34" charset="0"/>
              <a:ea typeface="Roboto" pitchFamily="2" charset="0"/>
            </a:endParaRPr>
          </a:p>
        </p:txBody>
      </p:sp>
      <p:sp>
        <p:nvSpPr>
          <p:cNvPr id="10" name="bg object 21">
            <a:extLst>
              <a:ext uri="{FF2B5EF4-FFF2-40B4-BE49-F238E27FC236}">
                <a16:creationId xmlns:a16="http://schemas.microsoft.com/office/drawing/2014/main" id="{640B8A6F-75E4-B741-8818-5D6466F7FBF2}"/>
              </a:ext>
            </a:extLst>
          </p:cNvPr>
          <p:cNvSpPr>
            <a:spLocks noChangeAspect="1"/>
          </p:cNvSpPr>
          <p:nvPr/>
        </p:nvSpPr>
        <p:spPr>
          <a:xfrm>
            <a:off x="479597" y="457776"/>
            <a:ext cx="345963" cy="345491"/>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632"/>
          </a:p>
        </p:txBody>
      </p:sp>
      <p:pic>
        <p:nvPicPr>
          <p:cNvPr id="5" name="Picture 4">
            <a:extLst>
              <a:ext uri="{FF2B5EF4-FFF2-40B4-BE49-F238E27FC236}">
                <a16:creationId xmlns:a16="http://schemas.microsoft.com/office/drawing/2014/main" id="{1B166061-3692-4038-9020-B1115FB3BCCC}"/>
              </a:ext>
            </a:extLst>
          </p:cNvPr>
          <p:cNvPicPr>
            <a:picLocks noChangeAspect="1"/>
          </p:cNvPicPr>
          <p:nvPr/>
        </p:nvPicPr>
        <p:blipFill>
          <a:blip r:embed="rId10"/>
          <a:stretch>
            <a:fillRect/>
          </a:stretch>
        </p:blipFill>
        <p:spPr>
          <a:xfrm>
            <a:off x="1487488" y="4809238"/>
            <a:ext cx="8544272" cy="1068034"/>
          </a:xfrm>
          <a:prstGeom prst="rect">
            <a:avLst/>
          </a:prstGeom>
        </p:spPr>
      </p:pic>
      <p:sp>
        <p:nvSpPr>
          <p:cNvPr id="2" name="Rectangle 1">
            <a:extLst>
              <a:ext uri="{FF2B5EF4-FFF2-40B4-BE49-F238E27FC236}">
                <a16:creationId xmlns:a16="http://schemas.microsoft.com/office/drawing/2014/main" id="{86A6F02B-2D94-47C7-89EA-D39DA523C60E}"/>
              </a:ext>
            </a:extLst>
          </p:cNvPr>
          <p:cNvSpPr/>
          <p:nvPr/>
        </p:nvSpPr>
        <p:spPr>
          <a:xfrm>
            <a:off x="263352" y="6309320"/>
            <a:ext cx="3084499" cy="276999"/>
          </a:xfrm>
          <a:prstGeom prst="rect">
            <a:avLst/>
          </a:prstGeom>
        </p:spPr>
        <p:txBody>
          <a:bodyPr wrap="none">
            <a:spAutoFit/>
          </a:bodyPr>
          <a:lstStyle/>
          <a:p>
            <a:pPr>
              <a:spcBef>
                <a:spcPts val="600"/>
              </a:spcBef>
              <a:defRPr/>
            </a:pPr>
            <a:r>
              <a:rPr lang="en-AU" sz="1200" kern="0" dirty="0">
                <a:solidFill>
                  <a:schemeClr val="bg1"/>
                </a:solidFill>
                <a:latin typeface="Arial" panose="020B0604020202020204" pitchFamily="34" charset="0"/>
                <a:ea typeface="Roboto" pitchFamily="2" charset="0"/>
              </a:rPr>
              <a:t>This resource was last updated April 2021.</a:t>
            </a:r>
          </a:p>
        </p:txBody>
      </p:sp>
    </p:spTree>
    <p:extLst>
      <p:ext uri="{BB962C8B-B14F-4D97-AF65-F5344CB8AC3E}">
        <p14:creationId xmlns:p14="http://schemas.microsoft.com/office/powerpoint/2010/main" val="154357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lIns="91440" tIns="45720" rIns="91440" bIns="45720" anchor="t">
            <a:noAutofit/>
          </a:bodyPr>
          <a:lstStyle/>
          <a:p>
            <a:r>
              <a:rPr lang="en-US" dirty="0"/>
              <a:t>Thank you</a:t>
            </a:r>
          </a:p>
        </p:txBody>
      </p:sp>
    </p:spTree>
    <p:extLst>
      <p:ext uri="{BB962C8B-B14F-4D97-AF65-F5344CB8AC3E}">
        <p14:creationId xmlns:p14="http://schemas.microsoft.com/office/powerpoint/2010/main" val="348553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5EBDAC-FFBD-9841-9F69-A64E78ADC745}"/>
              </a:ext>
            </a:extLst>
          </p:cNvPr>
          <p:cNvSpPr>
            <a:spLocks noGrp="1"/>
          </p:cNvSpPr>
          <p:nvPr>
            <p:ph type="ctrTitle"/>
          </p:nvPr>
        </p:nvSpPr>
        <p:spPr>
          <a:xfrm>
            <a:off x="409094" y="382228"/>
            <a:ext cx="9143641" cy="766531"/>
          </a:xfrm>
        </p:spPr>
        <p:txBody>
          <a:bodyPr/>
          <a:lstStyle/>
          <a:p>
            <a:r>
              <a:rPr lang="en-US" dirty="0"/>
              <a:t>Root Causes of Poverty</a:t>
            </a:r>
          </a:p>
        </p:txBody>
      </p:sp>
      <p:pic>
        <p:nvPicPr>
          <p:cNvPr id="7" name="Picture Placeholder 22" descr="Marvelous, Headmaster at Msuna Primary School is seen teaching Thandolwayo (9) and her classmates. Photo credit: Richard Wainwright, Caritas Australia&#10;">
            <a:extLst>
              <a:ext uri="{FF2B5EF4-FFF2-40B4-BE49-F238E27FC236}">
                <a16:creationId xmlns:a16="http://schemas.microsoft.com/office/drawing/2014/main" id="{7AE3BA45-B1CA-4A16-8099-0990C8C69A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19833" y="2203946"/>
            <a:ext cx="4371928" cy="4105587"/>
          </a:xfrm>
          <a:prstGeom prst="rect">
            <a:avLst/>
          </a:prstGeom>
        </p:spPr>
      </p:pic>
      <p:pic>
        <p:nvPicPr>
          <p:cNvPr id="14" name="Picture 13" descr="Afiron is 100 years old and live near Bangladesh’s border with India. Her late husband, Kalu, was a day labourer, she has no children and now that he has gone, she lives on her own on a rubber plantation on government forest land. Photo credit: Caritas Australia &#10;">
            <a:extLst>
              <a:ext uri="{FF2B5EF4-FFF2-40B4-BE49-F238E27FC236}">
                <a16:creationId xmlns:a16="http://schemas.microsoft.com/office/drawing/2014/main" id="{3F5D2F54-9678-4106-83AF-88814CBA70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37632" y="2203946"/>
            <a:ext cx="4093117" cy="4105587"/>
          </a:xfrm>
          <a:prstGeom prst="rect">
            <a:avLst/>
          </a:prstGeom>
        </p:spPr>
      </p:pic>
      <p:pic>
        <p:nvPicPr>
          <p:cNvPr id="15" name="Picture Placeholder 16" descr="Salma spends quality time with her newborn baby boy Samiul and her daughter Maya. They tell stories and play games. Photo credit: Ashish Peter Gomes">
            <a:extLst>
              <a:ext uri="{FF2B5EF4-FFF2-40B4-BE49-F238E27FC236}">
                <a16:creationId xmlns:a16="http://schemas.microsoft.com/office/drawing/2014/main" id="{317B94BD-5A9E-4329-84F3-1D81157DEB8D}"/>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a:ext>
            </a:extLst>
          </a:blip>
          <a:srcRect t="-1" b="-2031"/>
          <a:stretch/>
        </p:blipFill>
        <p:spPr>
          <a:xfrm>
            <a:off x="240" y="2179752"/>
            <a:ext cx="3937392" cy="4213653"/>
          </a:xfrm>
        </p:spPr>
      </p:pic>
    </p:spTree>
    <p:extLst>
      <p:ext uri="{BB962C8B-B14F-4D97-AF65-F5344CB8AC3E}">
        <p14:creationId xmlns:p14="http://schemas.microsoft.com/office/powerpoint/2010/main" val="18194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0B0A0-AE47-3440-8D48-EAE44CA8DE69}"/>
              </a:ext>
            </a:extLst>
          </p:cNvPr>
          <p:cNvSpPr>
            <a:spLocks noGrp="1"/>
          </p:cNvSpPr>
          <p:nvPr>
            <p:ph type="title"/>
          </p:nvPr>
        </p:nvSpPr>
        <p:spPr/>
        <p:txBody>
          <a:bodyPr/>
          <a:lstStyle/>
          <a:p>
            <a:r>
              <a:rPr lang="en-US" dirty="0"/>
              <a:t>What does poverty look like?</a:t>
            </a:r>
          </a:p>
        </p:txBody>
      </p:sp>
      <p:sp>
        <p:nvSpPr>
          <p:cNvPr id="7" name="Text Placeholder 6">
            <a:extLst>
              <a:ext uri="{FF2B5EF4-FFF2-40B4-BE49-F238E27FC236}">
                <a16:creationId xmlns:a16="http://schemas.microsoft.com/office/drawing/2014/main" id="{8C5B723E-96E0-B64A-AEAA-A290F4DDAB68}"/>
              </a:ext>
            </a:extLst>
          </p:cNvPr>
          <p:cNvSpPr>
            <a:spLocks noGrp="1"/>
          </p:cNvSpPr>
          <p:nvPr>
            <p:ph type="body" sz="quarter" idx="10"/>
          </p:nvPr>
        </p:nvSpPr>
        <p:spPr>
          <a:xfrm>
            <a:off x="1004488" y="1412776"/>
            <a:ext cx="10145037" cy="4248472"/>
          </a:xfrm>
        </p:spPr>
        <p:txBody>
          <a:bodyPr/>
          <a:lstStyle/>
          <a:p>
            <a:pPr>
              <a:spcBef>
                <a:spcPct val="60000"/>
              </a:spcBef>
            </a:pPr>
            <a:r>
              <a:rPr lang="en-AU" altLang="en-US" sz="2400" dirty="0">
                <a:latin typeface="Arial" panose="020B0604020202020204" pitchFamily="34" charset="0"/>
                <a:ea typeface="Roboto" pitchFamily="2" charset="0"/>
              </a:rPr>
              <a:t>Poverty is hunger. </a:t>
            </a:r>
          </a:p>
          <a:p>
            <a:pPr>
              <a:spcBef>
                <a:spcPct val="60000"/>
              </a:spcBef>
            </a:pPr>
            <a:r>
              <a:rPr lang="en-AU" altLang="en-US" sz="2400" dirty="0">
                <a:latin typeface="Arial" panose="020B0604020202020204" pitchFamily="34" charset="0"/>
                <a:ea typeface="Roboto" pitchFamily="2" charset="0"/>
              </a:rPr>
              <a:t>Poverty is lack of shelter. </a:t>
            </a:r>
          </a:p>
          <a:p>
            <a:pPr>
              <a:spcBef>
                <a:spcPct val="60000"/>
              </a:spcBef>
            </a:pPr>
            <a:r>
              <a:rPr lang="en-AU" altLang="en-US" sz="2400" dirty="0">
                <a:latin typeface="Arial" panose="020B0604020202020204" pitchFamily="34" charset="0"/>
                <a:ea typeface="Roboto" pitchFamily="2" charset="0"/>
              </a:rPr>
              <a:t>Poverty is being sick and not being able to see a doctor.  </a:t>
            </a:r>
          </a:p>
          <a:p>
            <a:pPr>
              <a:spcBef>
                <a:spcPct val="60000"/>
              </a:spcBef>
            </a:pPr>
            <a:r>
              <a:rPr lang="en-AU" altLang="en-US" sz="2400" dirty="0">
                <a:latin typeface="Arial" panose="020B0604020202020204" pitchFamily="34" charset="0"/>
                <a:ea typeface="Roboto" pitchFamily="2" charset="0"/>
              </a:rPr>
              <a:t>Poverty is not being able to go to a school, not knowing how to read, not being able to speak properly.  </a:t>
            </a:r>
          </a:p>
          <a:p>
            <a:pPr>
              <a:spcBef>
                <a:spcPct val="60000"/>
              </a:spcBef>
            </a:pPr>
            <a:r>
              <a:rPr lang="en-AU" altLang="en-US" sz="2400" dirty="0">
                <a:solidFill>
                  <a:srgbClr val="000000"/>
                </a:solidFill>
                <a:latin typeface="Arial" panose="020B0604020202020204" pitchFamily="34" charset="0"/>
                <a:ea typeface="Roboto" pitchFamily="2" charset="0"/>
              </a:rPr>
              <a:t>Poverty is not having a job, is fear for the future, living one day at a time. </a:t>
            </a:r>
          </a:p>
          <a:p>
            <a:pPr>
              <a:spcBef>
                <a:spcPct val="60000"/>
              </a:spcBef>
            </a:pPr>
            <a:r>
              <a:rPr lang="en-AU" altLang="en-US" sz="2400" dirty="0">
                <a:solidFill>
                  <a:srgbClr val="000000"/>
                </a:solidFill>
                <a:latin typeface="Arial" panose="020B0604020202020204" pitchFamily="34" charset="0"/>
                <a:ea typeface="Roboto" pitchFamily="2" charset="0"/>
              </a:rPr>
              <a:t>Poverty is losing a child to illness brought about by lack of clean water.  </a:t>
            </a:r>
          </a:p>
          <a:p>
            <a:pPr>
              <a:spcBef>
                <a:spcPct val="60000"/>
              </a:spcBef>
            </a:pPr>
            <a:r>
              <a:rPr lang="en-AU" altLang="en-US" sz="2400" dirty="0">
                <a:solidFill>
                  <a:srgbClr val="000000"/>
                </a:solidFill>
                <a:latin typeface="Arial" panose="020B0604020202020204" pitchFamily="34" charset="0"/>
                <a:ea typeface="Roboto" pitchFamily="2" charset="0"/>
              </a:rPr>
              <a:t>Poverty is powerlessness, lack of representation and freedom.</a:t>
            </a:r>
          </a:p>
          <a:p>
            <a:pPr algn="ctr">
              <a:spcBef>
                <a:spcPct val="0"/>
              </a:spcBef>
            </a:pPr>
            <a:endParaRPr lang="en-AU" altLang="en-US" sz="1000" b="1" dirty="0">
              <a:solidFill>
                <a:srgbClr val="000000"/>
              </a:solidFill>
              <a:latin typeface="Arial" panose="020B0604020202020204" pitchFamily="34" charset="0"/>
            </a:endParaRPr>
          </a:p>
          <a:p>
            <a:endParaRPr lang="en-US" dirty="0"/>
          </a:p>
        </p:txBody>
      </p:sp>
      <p:sp>
        <p:nvSpPr>
          <p:cNvPr id="2" name="Rectangle 1">
            <a:extLst>
              <a:ext uri="{FF2B5EF4-FFF2-40B4-BE49-F238E27FC236}">
                <a16:creationId xmlns:a16="http://schemas.microsoft.com/office/drawing/2014/main" id="{6A21F544-41D2-46AC-99B3-9CC72A7D6F0E}"/>
              </a:ext>
            </a:extLst>
          </p:cNvPr>
          <p:cNvSpPr/>
          <p:nvPr/>
        </p:nvSpPr>
        <p:spPr>
          <a:xfrm>
            <a:off x="4871864" y="5482296"/>
            <a:ext cx="8175469" cy="400110"/>
          </a:xfrm>
          <a:prstGeom prst="rect">
            <a:avLst/>
          </a:prstGeom>
        </p:spPr>
        <p:txBody>
          <a:bodyPr wrap="square">
            <a:spAutoFit/>
          </a:bodyPr>
          <a:lstStyle/>
          <a:p>
            <a:r>
              <a:rPr lang="en-AU" sz="1000" dirty="0"/>
              <a:t>Adapted from </a:t>
            </a:r>
            <a:r>
              <a:rPr lang="en-AU" sz="1000" b="1" dirty="0"/>
              <a:t>Can Anyone Hear Us?: Voices of the Poor (World Bank Publication) Paperback – March 1, 2000</a:t>
            </a:r>
          </a:p>
          <a:p>
            <a:r>
              <a:rPr lang="en-AU" sz="1000" dirty="0"/>
              <a:t>By Deepa Narayan, Raj Patel, Kai </a:t>
            </a:r>
            <a:r>
              <a:rPr lang="en-AU" sz="1000" dirty="0" err="1"/>
              <a:t>Schafft</a:t>
            </a:r>
            <a:r>
              <a:rPr lang="en-AU" sz="1000" dirty="0"/>
              <a:t>, Anne Rademacher and Sara Koch-Schulte</a:t>
            </a:r>
          </a:p>
        </p:txBody>
      </p:sp>
    </p:spTree>
    <p:extLst>
      <p:ext uri="{BB962C8B-B14F-4D97-AF65-F5344CB8AC3E}">
        <p14:creationId xmlns:p14="http://schemas.microsoft.com/office/powerpoint/2010/main" val="11140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E1CF8E-9D8B-49B3-A6B4-EC519589EB8C}"/>
              </a:ext>
            </a:extLst>
          </p:cNvPr>
          <p:cNvSpPr txBox="1"/>
          <p:nvPr/>
        </p:nvSpPr>
        <p:spPr>
          <a:xfrm>
            <a:off x="532947" y="677796"/>
            <a:ext cx="4008553" cy="954107"/>
          </a:xfrm>
          <a:prstGeom prst="rect">
            <a:avLst/>
          </a:prstGeom>
          <a:noFill/>
        </p:spPr>
        <p:txBody>
          <a:bodyPr wrap="square" rtlCol="0">
            <a:spAutoFit/>
          </a:bodyPr>
          <a:lstStyle/>
          <a:p>
            <a:r>
              <a:rPr lang="en-AU" sz="2800" b="1" dirty="0">
                <a:solidFill>
                  <a:srgbClr val="0C244C"/>
                </a:solidFill>
                <a:latin typeface="Arial" panose="020B0604020202020204" pitchFamily="34" charset="0"/>
                <a:ea typeface="Roboto" pitchFamily="2" charset="0"/>
              </a:rPr>
              <a:t>Let’s explore the issue of poverty… </a:t>
            </a:r>
          </a:p>
        </p:txBody>
      </p:sp>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FD27FD2-76DE-4E63-B98B-59FCD2BE4669}"/>
              </a:ext>
            </a:extLst>
          </p:cNvPr>
          <p:cNvSpPr txBox="1"/>
          <p:nvPr/>
        </p:nvSpPr>
        <p:spPr>
          <a:xfrm>
            <a:off x="2574947" y="4780838"/>
            <a:ext cx="3433936" cy="369332"/>
          </a:xfrm>
          <a:prstGeom prst="rect">
            <a:avLst/>
          </a:prstGeom>
          <a:noFill/>
        </p:spPr>
        <p:txBody>
          <a:bodyPr wrap="square" rtlCol="0">
            <a:spAutoFit/>
          </a:bodyPr>
          <a:lstStyle/>
          <a:p>
            <a:r>
              <a:rPr lang="en-AU" b="1" dirty="0"/>
              <a:t>Click each icon to learn more</a:t>
            </a:r>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5" name="Rectangle: Rounded Corners 14">
            <a:hlinkClick r:id="rId7" action="ppaction://hlinksldjump"/>
            <a:extLst>
              <a:ext uri="{FF2B5EF4-FFF2-40B4-BE49-F238E27FC236}">
                <a16:creationId xmlns:a16="http://schemas.microsoft.com/office/drawing/2014/main" id="{52929C84-CB01-437C-83B0-82DC8D769DB6}"/>
              </a:ext>
            </a:extLst>
          </p:cNvPr>
          <p:cNvSpPr/>
          <p:nvPr/>
        </p:nvSpPr>
        <p:spPr>
          <a:xfrm>
            <a:off x="3814861" y="1752659"/>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13421F98-2EA3-4038-B6F2-ECF88C26F290}"/>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7896200" y="1794470"/>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9" descr="Children">
            <a:hlinkClick r:id="rId8" action="ppaction://hlinksldjump" tooltip="Age "/>
            <a:extLst>
              <a:ext uri="{FF2B5EF4-FFF2-40B4-BE49-F238E27FC236}">
                <a16:creationId xmlns:a16="http://schemas.microsoft.com/office/drawing/2014/main" id="{B0D5162A-0CEA-4E56-BBDA-DD59936A54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1758" y="888904"/>
            <a:ext cx="861603" cy="861603"/>
          </a:xfrm>
          <a:prstGeom prst="rect">
            <a:avLst/>
          </a:prstGeom>
        </p:spPr>
      </p:pic>
      <p:pic>
        <p:nvPicPr>
          <p:cNvPr id="24" name="Graphic 23" descr="Toilet">
            <a:hlinkClick r:id="rId11"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15232" y="3068960"/>
            <a:ext cx="714500" cy="714500"/>
          </a:xfrm>
          <a:prstGeom prst="rect">
            <a:avLst/>
          </a:prstGeom>
        </p:spPr>
      </p:pic>
      <p:pic>
        <p:nvPicPr>
          <p:cNvPr id="26" name="Graphic 25" descr="Classroom">
            <a:hlinkClick r:id="rId14"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39058" y="1899288"/>
            <a:ext cx="690565" cy="690565"/>
          </a:xfrm>
          <a:prstGeom prst="rect">
            <a:avLst/>
          </a:prstGeom>
        </p:spPr>
      </p:pic>
      <p:pic>
        <p:nvPicPr>
          <p:cNvPr id="7" name="Picture 6">
            <a:hlinkClick r:id="rId17"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8"/>
          <a:stretch>
            <a:fillRect/>
          </a:stretch>
        </p:blipFill>
        <p:spPr>
          <a:xfrm>
            <a:off x="5593408" y="989205"/>
            <a:ext cx="432854" cy="573074"/>
          </a:xfrm>
          <a:prstGeom prst="rect">
            <a:avLst/>
          </a:prstGeom>
        </p:spPr>
      </p:pic>
      <p:grpSp>
        <p:nvGrpSpPr>
          <p:cNvPr id="34" name="Group 33">
            <a:extLst>
              <a:ext uri="{FF2B5EF4-FFF2-40B4-BE49-F238E27FC236}">
                <a16:creationId xmlns:a16="http://schemas.microsoft.com/office/drawing/2014/main" id="{A994BAF8-B285-42D3-B9AF-10D40EB3E8BC}"/>
              </a:ext>
            </a:extLst>
          </p:cNvPr>
          <p:cNvGrpSpPr/>
          <p:nvPr/>
        </p:nvGrpSpPr>
        <p:grpSpPr>
          <a:xfrm>
            <a:off x="4142201" y="1922659"/>
            <a:ext cx="521601" cy="521601"/>
            <a:chOff x="2807575" y="4824466"/>
            <a:chExt cx="292675" cy="292675"/>
          </a:xfrm>
          <a:solidFill>
            <a:schemeClr val="accent5"/>
          </a:solidFill>
        </p:grpSpPr>
        <p:sp>
          <p:nvSpPr>
            <p:cNvPr id="35" name="Freeform: Shape 34">
              <a:extLst>
                <a:ext uri="{FF2B5EF4-FFF2-40B4-BE49-F238E27FC236}">
                  <a16:creationId xmlns:a16="http://schemas.microsoft.com/office/drawing/2014/main" id="{5B3015B5-25C5-4EA6-AC77-BA086912BFD5}"/>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6B48720-91B9-4FCE-B516-F0B136DC5EF7}"/>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306E104-0AA5-4794-B52F-35CC10996C13}"/>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noFill/>
              <a:prstDash val="solid"/>
              <a:miter/>
            </a:ln>
          </p:spPr>
          <p:txBody>
            <a:bodyPr rtlCol="0" anchor="ctr"/>
            <a:lstStyle/>
            <a:p>
              <a:endParaRPr lang="en-AU"/>
            </a:p>
          </p:txBody>
        </p:sp>
      </p:grpSp>
      <p:sp>
        <p:nvSpPr>
          <p:cNvPr id="4" name="TextBox 3">
            <a:hlinkClick r:id="rId19" action="ppaction://hlinksldjump"/>
            <a:extLst>
              <a:ext uri="{FF2B5EF4-FFF2-40B4-BE49-F238E27FC236}">
                <a16:creationId xmlns:a16="http://schemas.microsoft.com/office/drawing/2014/main" id="{8FA03313-F003-48D2-BE67-0B7E9908B8DB}"/>
              </a:ext>
            </a:extLst>
          </p:cNvPr>
          <p:cNvSpPr txBox="1"/>
          <p:nvPr/>
        </p:nvSpPr>
        <p:spPr>
          <a:xfrm>
            <a:off x="10344472" y="5373216"/>
            <a:ext cx="1970945" cy="738664"/>
          </a:xfrm>
          <a:prstGeom prst="rect">
            <a:avLst/>
          </a:prstGeom>
          <a:noFill/>
        </p:spPr>
        <p:txBody>
          <a:bodyPr wrap="square" rtlCol="0">
            <a:spAutoFit/>
          </a:bodyPr>
          <a:lstStyle/>
          <a:p>
            <a:r>
              <a:rPr lang="en-US" sz="1400" b="1" dirty="0">
                <a:solidFill>
                  <a:schemeClr val="accent3"/>
                </a:solidFill>
              </a:rPr>
              <a:t>After</a:t>
            </a:r>
            <a:r>
              <a:rPr lang="en-US" sz="1400" dirty="0">
                <a:solidFill>
                  <a:schemeClr val="accent3"/>
                </a:solidFill>
              </a:rPr>
              <a:t> exploring all issues, click here to ‘dig deeper’</a:t>
            </a:r>
            <a:endParaRPr lang="en-AU" sz="1400" dirty="0">
              <a:solidFill>
                <a:schemeClr val="accent3"/>
              </a:solidFill>
            </a:endParaRPr>
          </a:p>
        </p:txBody>
      </p:sp>
      <p:pic>
        <p:nvPicPr>
          <p:cNvPr id="25" name="Graphic 24" descr="Line arrow Straight">
            <a:hlinkClick r:id="rId19" action="ppaction://hlinksldjump"/>
            <a:extLst>
              <a:ext uri="{FF2B5EF4-FFF2-40B4-BE49-F238E27FC236}">
                <a16:creationId xmlns:a16="http://schemas.microsoft.com/office/drawing/2014/main" id="{85EA77A2-7924-4FA2-B8A7-59C294BD97C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flipH="1">
            <a:off x="11527579" y="5985284"/>
            <a:ext cx="626368" cy="698376"/>
          </a:xfrm>
          <a:prstGeom prst="rect">
            <a:avLst/>
          </a:prstGeom>
        </p:spPr>
      </p:pic>
      <p:sp>
        <p:nvSpPr>
          <p:cNvPr id="6" name="TextBox 5">
            <a:hlinkClick r:id="rId22" action="ppaction://hlinksldjump"/>
            <a:extLst>
              <a:ext uri="{FF2B5EF4-FFF2-40B4-BE49-F238E27FC236}">
                <a16:creationId xmlns:a16="http://schemas.microsoft.com/office/drawing/2014/main" id="{40A933EA-E0C0-4A91-8437-AC4EC5DE2DE6}"/>
              </a:ext>
            </a:extLst>
          </p:cNvPr>
          <p:cNvSpPr txBox="1"/>
          <p:nvPr/>
        </p:nvSpPr>
        <p:spPr>
          <a:xfrm>
            <a:off x="3814861" y="1750507"/>
            <a:ext cx="1176282" cy="863755"/>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780684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10;&#10;Description automatically generated">
            <a:extLst>
              <a:ext uri="{FF2B5EF4-FFF2-40B4-BE49-F238E27FC236}">
                <a16:creationId xmlns:a16="http://schemas.microsoft.com/office/drawing/2014/main" id="{D4061FBB-82C9-40DC-994F-42726079E20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6647386" y="692696"/>
            <a:ext cx="4959787" cy="4889086"/>
          </a:xfrm>
        </p:spPr>
      </p:pic>
      <p:sp>
        <p:nvSpPr>
          <p:cNvPr id="10" name="Text Placeholder 9">
            <a:extLst>
              <a:ext uri="{FF2B5EF4-FFF2-40B4-BE49-F238E27FC236}">
                <a16:creationId xmlns:a16="http://schemas.microsoft.com/office/drawing/2014/main" id="{CE8FAA64-4883-43E6-8332-59AEFDBC7811}"/>
              </a:ext>
            </a:extLst>
          </p:cNvPr>
          <p:cNvSpPr>
            <a:spLocks noGrp="1"/>
          </p:cNvSpPr>
          <p:nvPr>
            <p:ph type="body" sz="quarter" idx="11"/>
          </p:nvPr>
        </p:nvSpPr>
        <p:spPr/>
        <p:txBody>
          <a:bodyPr/>
          <a:lstStyle/>
          <a:p>
            <a:r>
              <a:rPr lang="en-AU" dirty="0"/>
              <a:t>Photo credit: </a:t>
            </a:r>
            <a:r>
              <a:rPr lang="en-AU" dirty="0" err="1"/>
              <a:t>Pilirani</a:t>
            </a:r>
            <a:r>
              <a:rPr lang="en-AU" dirty="0"/>
              <a:t> </a:t>
            </a:r>
            <a:r>
              <a:rPr lang="en-AU" dirty="0" err="1"/>
              <a:t>Chimombo</a:t>
            </a:r>
            <a:endParaRPr lang="en-AU" dirty="0"/>
          </a:p>
        </p:txBody>
      </p:sp>
      <p:sp>
        <p:nvSpPr>
          <p:cNvPr id="4" name="Text Placeholder 3">
            <a:extLst>
              <a:ext uri="{FF2B5EF4-FFF2-40B4-BE49-F238E27FC236}">
                <a16:creationId xmlns:a16="http://schemas.microsoft.com/office/drawing/2014/main" id="{4534420F-653B-4E06-AB9F-C8395BFA3289}"/>
              </a:ext>
            </a:extLst>
          </p:cNvPr>
          <p:cNvSpPr>
            <a:spLocks noGrp="1"/>
          </p:cNvSpPr>
          <p:nvPr>
            <p:ph type="body" sz="quarter" idx="10"/>
          </p:nvPr>
        </p:nvSpPr>
        <p:spPr/>
        <p:txBody>
          <a:bodyPr/>
          <a:lstStyle/>
          <a:p>
            <a:pPr defTabSz="457200">
              <a:lnSpc>
                <a:spcPct val="100000"/>
              </a:lnSpc>
              <a:spcBef>
                <a:spcPts val="0"/>
              </a:spcBef>
            </a:pPr>
            <a:r>
              <a:rPr lang="en-AU" sz="3600" b="1" dirty="0">
                <a:solidFill>
                  <a:srgbClr val="C3DDD7"/>
                </a:solidFill>
                <a:latin typeface="Arial" panose="020B0604020202020204" pitchFamily="34" charset="0"/>
                <a:ea typeface="Roboto" pitchFamily="2" charset="0"/>
                <a:cs typeface="Arial" panose="020B0604020202020204" pitchFamily="34" charset="0"/>
              </a:rPr>
              <a:t>821 million</a:t>
            </a:r>
          </a:p>
          <a:p>
            <a:pPr defTabSz="457200">
              <a:lnSpc>
                <a:spcPct val="100000"/>
              </a:lnSpc>
              <a:spcBef>
                <a:spcPts val="800"/>
              </a:spcBef>
            </a:pPr>
            <a:r>
              <a:rPr lang="en-AU" sz="2800" dirty="0">
                <a:solidFill>
                  <a:srgbClr val="0C244C"/>
                </a:solidFill>
                <a:latin typeface="Arial" panose="020B0604020202020204" pitchFamily="34" charset="0"/>
                <a:ea typeface="Roboto" pitchFamily="2" charset="0"/>
              </a:rPr>
              <a:t>people do not have enough food to eat.</a:t>
            </a:r>
            <a:endParaRPr lang="en-AU" sz="2800" dirty="0">
              <a:solidFill>
                <a:srgbClr val="0C244C"/>
              </a:solidFill>
              <a:latin typeface="Arial" panose="020B0604020202020204" pitchFamily="34" charset="0"/>
              <a:ea typeface="Roboto" pitchFamily="2" charset="0"/>
              <a:cs typeface="Arial" panose="020B0604020202020204" pitchFamily="34" charset="0"/>
            </a:endParaRPr>
          </a:p>
          <a:p>
            <a:endParaRPr lang="en-AU" dirty="0"/>
          </a:p>
        </p:txBody>
      </p:sp>
      <p:sp>
        <p:nvSpPr>
          <p:cNvPr id="5" name="Title 4">
            <a:extLst>
              <a:ext uri="{FF2B5EF4-FFF2-40B4-BE49-F238E27FC236}">
                <a16:creationId xmlns:a16="http://schemas.microsoft.com/office/drawing/2014/main" id="{E5A54C1E-E62E-4CF1-872F-2B6064EB6263}"/>
              </a:ext>
            </a:extLst>
          </p:cNvPr>
          <p:cNvSpPr>
            <a:spLocks noGrp="1"/>
          </p:cNvSpPr>
          <p:nvPr>
            <p:ph type="title"/>
          </p:nvPr>
        </p:nvSpPr>
        <p:spPr/>
        <p:txBody>
          <a:bodyPr/>
          <a:lstStyle/>
          <a:p>
            <a:r>
              <a:rPr lang="en-AU" dirty="0"/>
              <a:t>Hunger</a:t>
            </a:r>
          </a:p>
        </p:txBody>
      </p:sp>
      <p:pic>
        <p:nvPicPr>
          <p:cNvPr id="7" name="Graphic 6" descr="Line arrow Straight">
            <a:hlinkClick r:id="rId4" action="ppaction://hlinksldjump"/>
            <a:extLst>
              <a:ext uri="{FF2B5EF4-FFF2-40B4-BE49-F238E27FC236}">
                <a16:creationId xmlns:a16="http://schemas.microsoft.com/office/drawing/2014/main" id="{BB38EFFA-D9F9-426D-A490-5BF3887528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76901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1A106B-D531-45A8-AEA3-3A79ED99B0ED}"/>
              </a:ext>
            </a:extLst>
          </p:cNvPr>
          <p:cNvSpPr>
            <a:spLocks noGrp="1"/>
          </p:cNvSpPr>
          <p:nvPr>
            <p:ph type="body" sz="quarter" idx="10"/>
          </p:nvPr>
        </p:nvSpPr>
        <p:spPr/>
        <p:txBody>
          <a:bodyPr lIns="91440" tIns="45720" rIns="91440" bIns="45720" anchor="t"/>
          <a:lstStyle/>
          <a:p>
            <a:pPr>
              <a:lnSpc>
                <a:spcPct val="100000"/>
              </a:lnSpc>
            </a:pPr>
            <a:r>
              <a:rPr lang="en-AU" sz="3600" b="1" dirty="0">
                <a:solidFill>
                  <a:srgbClr val="63B1A4"/>
                </a:solidFill>
                <a:latin typeface="Arial" panose="020B0604020202020204" pitchFamily="34" charset="0"/>
                <a:ea typeface="Roboto"/>
              </a:rPr>
              <a:t>689 million</a:t>
            </a:r>
          </a:p>
          <a:p>
            <a:pPr>
              <a:lnSpc>
                <a:spcPct val="100000"/>
              </a:lnSpc>
              <a:spcBef>
                <a:spcPts val="800"/>
              </a:spcBef>
            </a:pPr>
            <a:r>
              <a:rPr lang="en-AU" sz="2800" dirty="0">
                <a:latin typeface="Arial" panose="020B0604020202020204" pitchFamily="34" charset="0"/>
                <a:ea typeface="Roboto" pitchFamily="2" charset="0"/>
              </a:rPr>
              <a:t>or 1 in 10 people around the world live in extreme poverty on less than $1.90 per day.</a:t>
            </a:r>
            <a:endParaRPr lang="en-AU" sz="2800" dirty="0">
              <a:latin typeface="Arial" panose="020B0604020202020204" pitchFamily="34" charset="0"/>
              <a:ea typeface="Roboto" pitchFamily="2" charset="0"/>
              <a:cs typeface="Arial" panose="020B0604020202020204" pitchFamily="34" charset="0"/>
            </a:endParaRPr>
          </a:p>
          <a:p>
            <a:endParaRPr lang="en-AU" dirty="0"/>
          </a:p>
        </p:txBody>
      </p:sp>
      <p:sp>
        <p:nvSpPr>
          <p:cNvPr id="12" name="Text Placeholder 11">
            <a:extLst>
              <a:ext uri="{FF2B5EF4-FFF2-40B4-BE49-F238E27FC236}">
                <a16:creationId xmlns:a16="http://schemas.microsoft.com/office/drawing/2014/main" id="{C2289B97-249C-4FE9-B959-D45B13BAAB78}"/>
              </a:ext>
            </a:extLst>
          </p:cNvPr>
          <p:cNvSpPr>
            <a:spLocks noGrp="1"/>
          </p:cNvSpPr>
          <p:nvPr>
            <p:ph type="body" sz="quarter" idx="11"/>
          </p:nvPr>
        </p:nvSpPr>
        <p:spPr/>
        <p:txBody>
          <a:bodyPr/>
          <a:lstStyle/>
          <a:p>
            <a:r>
              <a:rPr lang="en-AU" dirty="0"/>
              <a:t>Photo credit: Caritas India</a:t>
            </a:r>
          </a:p>
        </p:txBody>
      </p:sp>
      <p:pic>
        <p:nvPicPr>
          <p:cNvPr id="10" name="Picture Placeholder 9">
            <a:extLst>
              <a:ext uri="{FF2B5EF4-FFF2-40B4-BE49-F238E27FC236}">
                <a16:creationId xmlns:a16="http://schemas.microsoft.com/office/drawing/2014/main" id="{7CCB4346-6C1E-4BD5-83F4-CC8FB44B25E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FB5C95C0-F2B8-4C9B-8E3F-34A0295BAE05}"/>
              </a:ext>
            </a:extLst>
          </p:cNvPr>
          <p:cNvSpPr>
            <a:spLocks noGrp="1"/>
          </p:cNvSpPr>
          <p:nvPr>
            <p:ph type="title"/>
          </p:nvPr>
        </p:nvSpPr>
        <p:spPr/>
        <p:txBody>
          <a:bodyPr/>
          <a:lstStyle/>
          <a:p>
            <a:r>
              <a:rPr lang="en-AU" dirty="0">
                <a:solidFill>
                  <a:srgbClr val="0C244C"/>
                </a:solidFill>
              </a:rPr>
              <a:t>Economics</a:t>
            </a:r>
          </a:p>
        </p:txBody>
      </p:sp>
      <p:pic>
        <p:nvPicPr>
          <p:cNvPr id="7" name="Graphic 6" descr="Line arrow Straight">
            <a:hlinkClick r:id="rId4" action="ppaction://hlinksldjump"/>
            <a:extLst>
              <a:ext uri="{FF2B5EF4-FFF2-40B4-BE49-F238E27FC236}">
                <a16:creationId xmlns:a16="http://schemas.microsoft.com/office/drawing/2014/main" id="{71D26154-87D1-440F-9E3A-9628E26F6F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106827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C5C9B1F-57B7-44A7-A432-63867759CC7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54EB905-0FA5-474B-B495-9D3679AC6E4A}"/>
              </a:ext>
            </a:extLst>
          </p:cNvPr>
          <p:cNvSpPr>
            <a:spLocks noGrp="1"/>
          </p:cNvSpPr>
          <p:nvPr>
            <p:ph type="body" sz="quarter" idx="11"/>
          </p:nvPr>
        </p:nvSpPr>
        <p:spPr/>
        <p:txBody>
          <a:bodyPr/>
          <a:lstStyle/>
          <a:p>
            <a:r>
              <a:rPr lang="en-AU" dirty="0"/>
              <a:t>Photo credit: Ivy  Khoury</a:t>
            </a:r>
          </a:p>
        </p:txBody>
      </p:sp>
      <p:sp>
        <p:nvSpPr>
          <p:cNvPr id="4" name="Text Placeholder 3">
            <a:extLst>
              <a:ext uri="{FF2B5EF4-FFF2-40B4-BE49-F238E27FC236}">
                <a16:creationId xmlns:a16="http://schemas.microsoft.com/office/drawing/2014/main" id="{EE995134-1254-4C81-BD5D-9A142BCDF511}"/>
              </a:ext>
            </a:extLst>
          </p:cNvPr>
          <p:cNvSpPr>
            <a:spLocks noGrp="1"/>
          </p:cNvSpPr>
          <p:nvPr>
            <p:ph type="body" sz="quarter" idx="13"/>
          </p:nvPr>
        </p:nvSpPr>
        <p:spPr/>
        <p:txBody>
          <a:bodyPr lIns="91440" tIns="45720" rIns="91440" bIns="45720" anchor="t"/>
          <a:lstStyle/>
          <a:p>
            <a:pPr defTabSz="457200">
              <a:spcBef>
                <a:spcPts val="0"/>
              </a:spcBef>
            </a:pPr>
            <a:r>
              <a:rPr lang="en-AU" sz="3600" b="1" dirty="0">
                <a:solidFill>
                  <a:srgbClr val="C3DDD7"/>
                </a:solidFill>
                <a:latin typeface="Arial" panose="020B0604020202020204" pitchFamily="34" charset="0"/>
                <a:ea typeface="Roboto"/>
              </a:rPr>
              <a:t>2.2 billion</a:t>
            </a:r>
          </a:p>
          <a:p>
            <a:pPr defTabSz="457200">
              <a:spcBef>
                <a:spcPts val="800"/>
              </a:spcBef>
            </a:pPr>
            <a:r>
              <a:rPr lang="en-AU" sz="2800" dirty="0">
                <a:latin typeface="Arial" panose="020B0604020202020204" pitchFamily="34" charset="0"/>
                <a:ea typeface="Roboto" pitchFamily="2" charset="0"/>
              </a:rPr>
              <a:t>people do not have access to safely managed drinking water.</a:t>
            </a:r>
          </a:p>
          <a:p>
            <a:endParaRPr lang="en-AU" dirty="0"/>
          </a:p>
        </p:txBody>
      </p:sp>
      <p:sp>
        <p:nvSpPr>
          <p:cNvPr id="5" name="Title 4">
            <a:extLst>
              <a:ext uri="{FF2B5EF4-FFF2-40B4-BE49-F238E27FC236}">
                <a16:creationId xmlns:a16="http://schemas.microsoft.com/office/drawing/2014/main" id="{E5C71477-1D68-46EE-94E6-37BD9F47E0D3}"/>
              </a:ext>
            </a:extLst>
          </p:cNvPr>
          <p:cNvSpPr>
            <a:spLocks noGrp="1"/>
          </p:cNvSpPr>
          <p:nvPr>
            <p:ph type="title"/>
          </p:nvPr>
        </p:nvSpPr>
        <p:spPr/>
        <p:txBody>
          <a:bodyPr/>
          <a:lstStyle/>
          <a:p>
            <a:r>
              <a:rPr lang="en-AU" dirty="0">
                <a:solidFill>
                  <a:srgbClr val="0C244C"/>
                </a:solidFill>
              </a:rPr>
              <a:t>Water Access</a:t>
            </a:r>
          </a:p>
        </p:txBody>
      </p:sp>
      <p:pic>
        <p:nvPicPr>
          <p:cNvPr id="6" name="Graphic 5" descr="Line arrow Straight">
            <a:hlinkClick r:id="rId4" action="ppaction://hlinksldjump"/>
            <a:extLst>
              <a:ext uri="{FF2B5EF4-FFF2-40B4-BE49-F238E27FC236}">
                <a16:creationId xmlns:a16="http://schemas.microsoft.com/office/drawing/2014/main" id="{F29BF7D7-3DDB-4C0B-A8BD-51CE5187B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404992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93DB22D-80F1-4BB4-8D76-C260575C5CD4}"/>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4BD2CCD-7AEA-49AD-BA50-59B33F1B0310}"/>
              </a:ext>
            </a:extLst>
          </p:cNvPr>
          <p:cNvSpPr>
            <a:spLocks noGrp="1"/>
          </p:cNvSpPr>
          <p:nvPr>
            <p:ph type="body" sz="quarter" idx="11"/>
          </p:nvPr>
        </p:nvSpPr>
        <p:spPr/>
        <p:txBody>
          <a:bodyPr/>
          <a:lstStyle/>
          <a:p>
            <a:r>
              <a:rPr lang="en-AU" dirty="0"/>
              <a:t>Photo credit: Ashish Peter Gomes</a:t>
            </a:r>
          </a:p>
        </p:txBody>
      </p:sp>
      <p:sp>
        <p:nvSpPr>
          <p:cNvPr id="4" name="Text Placeholder 3">
            <a:extLst>
              <a:ext uri="{FF2B5EF4-FFF2-40B4-BE49-F238E27FC236}">
                <a16:creationId xmlns:a16="http://schemas.microsoft.com/office/drawing/2014/main" id="{8212B982-223F-4051-A13F-B9A7BABEB572}"/>
              </a:ext>
            </a:extLst>
          </p:cNvPr>
          <p:cNvSpPr>
            <a:spLocks noGrp="1"/>
          </p:cNvSpPr>
          <p:nvPr>
            <p:ph type="body" sz="quarter" idx="13"/>
          </p:nvPr>
        </p:nvSpPr>
        <p:spPr/>
        <p:txBody>
          <a:bodyPr lIns="91440" tIns="45720" rIns="91440" bIns="45720" anchor="t"/>
          <a:lstStyle/>
          <a:p>
            <a:pPr>
              <a:lnSpc>
                <a:spcPct val="100000"/>
              </a:lnSpc>
            </a:pPr>
            <a:r>
              <a:rPr lang="en-AU" sz="3600" b="1" dirty="0">
                <a:solidFill>
                  <a:srgbClr val="C3DDD7"/>
                </a:solidFill>
                <a:ea typeface="Roboto"/>
              </a:rPr>
              <a:t>One half</a:t>
            </a:r>
            <a:endParaRPr lang="en-AU" sz="3600" b="1" dirty="0">
              <a:solidFill>
                <a:srgbClr val="C3DDD7"/>
              </a:solidFill>
              <a:latin typeface="Arial" panose="020B0604020202020204" pitchFamily="34" charset="0"/>
              <a:ea typeface="Roboto"/>
            </a:endParaRPr>
          </a:p>
          <a:p>
            <a:pPr>
              <a:lnSpc>
                <a:spcPct val="100000"/>
              </a:lnSpc>
              <a:spcBef>
                <a:spcPts val="800"/>
              </a:spcBef>
            </a:pPr>
            <a:r>
              <a:rPr lang="en-AU" sz="2800" dirty="0">
                <a:solidFill>
                  <a:srgbClr val="0C244C"/>
                </a:solidFill>
                <a:latin typeface="Arial" panose="020B0604020202020204" pitchFamily="34" charset="0"/>
                <a:ea typeface="Roboto" pitchFamily="2" charset="0"/>
              </a:rPr>
              <a:t>of the world’s poor are children.</a:t>
            </a:r>
            <a:endParaRPr lang="en-AU" sz="2800" dirty="0">
              <a:solidFill>
                <a:srgbClr val="0C244C"/>
              </a:solidFill>
              <a:latin typeface="Arial" panose="020B0604020202020204" pitchFamily="34" charset="0"/>
              <a:ea typeface="Roboto" pitchFamily="2" charset="0"/>
              <a:cs typeface="Arial" panose="020B0604020202020204" pitchFamily="34" charset="0"/>
            </a:endParaRPr>
          </a:p>
          <a:p>
            <a:endParaRPr lang="en-AU" sz="2800" dirty="0"/>
          </a:p>
        </p:txBody>
      </p:sp>
      <p:sp>
        <p:nvSpPr>
          <p:cNvPr id="5" name="Title 4">
            <a:extLst>
              <a:ext uri="{FF2B5EF4-FFF2-40B4-BE49-F238E27FC236}">
                <a16:creationId xmlns:a16="http://schemas.microsoft.com/office/drawing/2014/main" id="{745060E4-52B7-41C2-9D67-3B087A86BF66}"/>
              </a:ext>
            </a:extLst>
          </p:cNvPr>
          <p:cNvSpPr>
            <a:spLocks noGrp="1"/>
          </p:cNvSpPr>
          <p:nvPr>
            <p:ph type="title"/>
          </p:nvPr>
        </p:nvSpPr>
        <p:spPr/>
        <p:txBody>
          <a:bodyPr/>
          <a:lstStyle/>
          <a:p>
            <a:r>
              <a:rPr lang="en-AU" dirty="0"/>
              <a:t>Age</a:t>
            </a:r>
          </a:p>
        </p:txBody>
      </p:sp>
      <p:pic>
        <p:nvPicPr>
          <p:cNvPr id="6" name="Graphic 5" descr="Line arrow Straight">
            <a:hlinkClick r:id="rId4" action="ppaction://hlinksldjump"/>
            <a:extLst>
              <a:ext uri="{FF2B5EF4-FFF2-40B4-BE49-F238E27FC236}">
                <a16:creationId xmlns:a16="http://schemas.microsoft.com/office/drawing/2014/main" id="{0CE3A55D-6409-43F5-96D6-699E0B0F78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848528" y="5492080"/>
            <a:ext cx="914400" cy="914400"/>
          </a:xfrm>
          <a:prstGeom prst="rect">
            <a:avLst/>
          </a:prstGeom>
        </p:spPr>
      </p:pic>
    </p:spTree>
    <p:extLst>
      <p:ext uri="{BB962C8B-B14F-4D97-AF65-F5344CB8AC3E}">
        <p14:creationId xmlns:p14="http://schemas.microsoft.com/office/powerpoint/2010/main" val="3003299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Education PPT Template">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18022CAF0CF4E8F2A2F1633DCF88F" ma:contentTypeVersion="16" ma:contentTypeDescription="Create a new document." ma:contentTypeScope="" ma:versionID="9143bfe0f8b2f30595dcd0d50264b73d">
  <xsd:schema xmlns:xsd="http://www.w3.org/2001/XMLSchema" xmlns:xs="http://www.w3.org/2001/XMLSchema" xmlns:p="http://schemas.microsoft.com/office/2006/metadata/properties" xmlns:ns3="827c324d-dd95-45ea-85ed-7126813b518f" xmlns:ns4="9e00334d-dd00-4f78-9815-2808d8351382" targetNamespace="http://schemas.microsoft.com/office/2006/metadata/properties" ma:root="true" ma:fieldsID="d8a08a905825d5ec22cd5e383d20675b" ns3:_="" ns4:_="">
    <xsd:import namespace="827c324d-dd95-45ea-85ed-7126813b518f"/>
    <xsd:import namespace="9e00334d-dd00-4f78-9815-2808d835138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324d-dd95-45ea-85ed-7126813b51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00334d-dd00-4f78-9815-2808d8351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2.xml><?xml version="1.0" encoding="utf-8"?>
<ds:datastoreItem xmlns:ds="http://schemas.openxmlformats.org/officeDocument/2006/customXml" ds:itemID="{79CE9FC7-F488-4CBC-BC57-3C13B4B4EA8E}">
  <ds:schemaRefs>
    <ds:schemaRef ds:uri="http://purl.org/dc/dcmitype/"/>
    <ds:schemaRef ds:uri="9e00334d-dd00-4f78-9815-2808d8351382"/>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827c324d-dd95-45ea-85ed-7126813b518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77819A-F218-4E11-8C2C-9696423DF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c324d-dd95-45ea-85ed-7126813b518f"/>
    <ds:schemaRef ds:uri="9e00334d-dd00-4f78-9815-2808d8351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3380</TotalTime>
  <Words>2451</Words>
  <Application>Microsoft Office PowerPoint</Application>
  <PresentationFormat>Widescreen</PresentationFormat>
  <Paragraphs>201</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vt:lpstr>
      <vt:lpstr>Roboto light</vt:lpstr>
      <vt:lpstr>Education PPT Template</vt:lpstr>
      <vt:lpstr>How to use this resource</vt:lpstr>
      <vt:lpstr>Curriculum links</vt:lpstr>
      <vt:lpstr>Root Causes of Poverty</vt:lpstr>
      <vt:lpstr>What does poverty look like?</vt:lpstr>
      <vt:lpstr>PowerPoint Presentation</vt:lpstr>
      <vt:lpstr>Hunger</vt:lpstr>
      <vt:lpstr>Economics</vt:lpstr>
      <vt:lpstr>Water Access</vt:lpstr>
      <vt:lpstr>Age</vt:lpstr>
      <vt:lpstr>Sanitation</vt:lpstr>
      <vt:lpstr>Education</vt:lpstr>
      <vt:lpstr>PowerPoint Presentation</vt:lpstr>
      <vt:lpstr>PowerPoint Presentation</vt:lpstr>
      <vt:lpstr>DEBT</vt:lpstr>
      <vt:lpstr>Conflict</vt:lpstr>
      <vt:lpstr>Lack of Education</vt:lpstr>
      <vt:lpstr>Gender Inequities</vt:lpstr>
      <vt:lpstr>Health</vt:lpstr>
      <vt:lpstr>Environmental factors</vt:lpstr>
      <vt:lpstr>Food Insecurity</vt:lpstr>
      <vt:lpstr>Caritas Australia education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Causes of Poverty - Secondary</dc:title>
  <dc:creator>Marlin Communications</dc:creator>
  <cp:lastModifiedBy>Nicole Dobrohotoff</cp:lastModifiedBy>
  <cp:revision>236</cp:revision>
  <dcterms:created xsi:type="dcterms:W3CDTF">2014-11-30T23:21:17Z</dcterms:created>
  <dcterms:modified xsi:type="dcterms:W3CDTF">2021-09-28T09:40:34Z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0x01010000D18022CAF0CF4E8F2A2F1633DCF88F</vt:lpwstr>
  </property>
  <property fmtid="{D5CDD505-2E9C-101B-9397-08002B2CF9AE}" pid="3" name="_dlc_DocIdItemGuid">
    <vt:lpwstr>d7ee03d9-074b-4786-bb99-1c6adf13a550</vt:lpwstr>
  </property>
</Properties>
</file>