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Lst>
  <p:notesMasterIdLst>
    <p:notesMasterId r:id="rId44"/>
  </p:notesMasterIdLst>
  <p:handoutMasterIdLst>
    <p:handoutMasterId r:id="rId45"/>
  </p:handoutMasterIdLst>
  <p:sldIdLst>
    <p:sldId id="473" r:id="rId5"/>
    <p:sldId id="512" r:id="rId6"/>
    <p:sldId id="478" r:id="rId7"/>
    <p:sldId id="461" r:id="rId8"/>
    <p:sldId id="462" r:id="rId9"/>
    <p:sldId id="474" r:id="rId10"/>
    <p:sldId id="464" r:id="rId11"/>
    <p:sldId id="463" r:id="rId12"/>
    <p:sldId id="503" r:id="rId13"/>
    <p:sldId id="468" r:id="rId14"/>
    <p:sldId id="482" r:id="rId15"/>
    <p:sldId id="511" r:id="rId16"/>
    <p:sldId id="504" r:id="rId17"/>
    <p:sldId id="492" r:id="rId18"/>
    <p:sldId id="499" r:id="rId19"/>
    <p:sldId id="513" r:id="rId20"/>
    <p:sldId id="505" r:id="rId21"/>
    <p:sldId id="487" r:id="rId22"/>
    <p:sldId id="488" r:id="rId23"/>
    <p:sldId id="514" r:id="rId24"/>
    <p:sldId id="506" r:id="rId25"/>
    <p:sldId id="489" r:id="rId26"/>
    <p:sldId id="490" r:id="rId27"/>
    <p:sldId id="515" r:id="rId28"/>
    <p:sldId id="507" r:id="rId29"/>
    <p:sldId id="491" r:id="rId30"/>
    <p:sldId id="493" r:id="rId31"/>
    <p:sldId id="516" r:id="rId32"/>
    <p:sldId id="508" r:id="rId33"/>
    <p:sldId id="494" r:id="rId34"/>
    <p:sldId id="495" r:id="rId35"/>
    <p:sldId id="517" r:id="rId36"/>
    <p:sldId id="509" r:id="rId37"/>
    <p:sldId id="496" r:id="rId38"/>
    <p:sldId id="497" r:id="rId39"/>
    <p:sldId id="518" r:id="rId40"/>
    <p:sldId id="510" r:id="rId41"/>
    <p:sldId id="339" r:id="rId42"/>
    <p:sldId id="272"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95" userDrawn="1">
          <p15:clr>
            <a:srgbClr val="A4A3A4"/>
          </p15:clr>
        </p15:guide>
        <p15:guide id="2" orient="horz" pos="4020" userDrawn="1">
          <p15:clr>
            <a:srgbClr val="A4A3A4"/>
          </p15:clr>
        </p15:guide>
        <p15:guide id="3" pos="5352" userDrawn="1">
          <p15:clr>
            <a:srgbClr val="A4A3A4"/>
          </p15:clr>
        </p15:guide>
        <p15:guide id="4" pos="704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ECEE63-9BB1-F103-328A-28D5A4494EAB}" name="Sarah Latif" initials="SL" userId="S::Sarah.Latif@caritas.org.au::baaf8b04-c794-4b3b-a150-e50428ae2701" providerId="AD"/>
  <p188:author id="{A3C21B81-68C7-CDC9-5D1E-2BF4DC3C010B}" name="Nicole Dobrohotoff" initials="ND" userId="S::nicoled@caritas.org.au::2dc4cf58-dc7e-422a-950b-38460c74cb76" providerId="AD"/>
  <p188:author id="{D066DAE1-B023-D72D-8AF0-0B07EAEE2D98}" name="Gwen Michener" initials="GM" userId="S::gwen.michener@caritas.org.au::b311b10d-d751-43a8-ab17-f9773079cc3d" providerId="AD"/>
  <p188:author id="{70F4A0F2-7373-AFD6-0F99-B2CF00951B75}" name="Sarah Latif" initials="SL" userId="S::sarah.latif@caritas.org.au::baaf8b04-c794-4b3b-a150-e50428ae27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9" clrIdx="0">
    <p:extLst>
      <p:ext uri="{19B8F6BF-5375-455C-9EA6-DF929625EA0E}">
        <p15:presenceInfo xmlns:p15="http://schemas.microsoft.com/office/powerpoint/2012/main" userId="S-1-5-21-568877940-3399399001-4121681156-2163" providerId="AD"/>
      </p:ext>
    </p:extLst>
  </p:cmAuthor>
  <p:cmAuthor id="2" name="Dr Rebekah Pryor" initials="DRP" lastIdx="3" clrIdx="1">
    <p:extLst>
      <p:ext uri="{19B8F6BF-5375-455C-9EA6-DF929625EA0E}">
        <p15:presenceInfo xmlns:p15="http://schemas.microsoft.com/office/powerpoint/2012/main" userId="S-1-5-21-568877940-3399399001-4121681156-7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ABBD64"/>
    <a:srgbClr val="63B1A4"/>
    <a:srgbClr val="762000"/>
    <a:srgbClr val="E5DBCB"/>
    <a:srgbClr val="D86075"/>
    <a:srgbClr val="040C1A"/>
    <a:srgbClr val="000000"/>
    <a:srgbClr val="111111"/>
    <a:srgbClr val="DF91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21" autoAdjust="0"/>
  </p:normalViewPr>
  <p:slideViewPr>
    <p:cSldViewPr snapToGrid="0">
      <p:cViewPr varScale="1">
        <p:scale>
          <a:sx n="87" d="100"/>
          <a:sy n="87" d="100"/>
        </p:scale>
        <p:origin x="60" y="162"/>
      </p:cViewPr>
      <p:guideLst>
        <p:guide orient="horz" pos="2795"/>
        <p:guide orient="horz" pos="4020"/>
        <p:guide pos="5352"/>
        <p:guide pos="7045"/>
      </p:guideLst>
    </p:cSldViewPr>
  </p:slideViewPr>
  <p:notesTextViewPr>
    <p:cViewPr>
      <p:scale>
        <a:sx n="1" d="1"/>
        <a:sy n="1" d="1"/>
      </p:scale>
      <p:origin x="0" y="0"/>
    </p:cViewPr>
  </p:notesTextViewPr>
  <p:sorterViewPr>
    <p:cViewPr>
      <p:scale>
        <a:sx n="100" d="100"/>
        <a:sy n="100" d="100"/>
      </p:scale>
      <p:origin x="0" y="-82"/>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ebekah Pryor" userId="8d859597-0c52-4ddc-b3e3-bd9b1ef69f34" providerId="ADAL" clId="{8FC22D38-8EE6-4CF5-B44F-F2983D2F3FAA}"/>
    <pc:docChg chg="custSel modSld">
      <pc:chgData name="Dr Rebekah Pryor" userId="8d859597-0c52-4ddc-b3e3-bd9b1ef69f34" providerId="ADAL" clId="{8FC22D38-8EE6-4CF5-B44F-F2983D2F3FAA}" dt="2023-05-23T05:43:13.232" v="134" actId="164"/>
      <pc:docMkLst>
        <pc:docMk/>
      </pc:docMkLst>
      <pc:sldChg chg="addSp modSp">
        <pc:chgData name="Dr Rebekah Pryor" userId="8d859597-0c52-4ddc-b3e3-bd9b1ef69f34" providerId="ADAL" clId="{8FC22D38-8EE6-4CF5-B44F-F2983D2F3FAA}" dt="2023-05-23T05:43:13.232" v="134" actId="164"/>
        <pc:sldMkLst>
          <pc:docMk/>
          <pc:sldMk cId="3576241193" sldId="461"/>
        </pc:sldMkLst>
        <pc:grpChg chg="add mod">
          <ac:chgData name="Dr Rebekah Pryor" userId="8d859597-0c52-4ddc-b3e3-bd9b1ef69f34" providerId="ADAL" clId="{8FC22D38-8EE6-4CF5-B44F-F2983D2F3FAA}" dt="2023-05-23T05:43:13.232" v="134" actId="164"/>
          <ac:grpSpMkLst>
            <pc:docMk/>
            <pc:sldMk cId="3576241193" sldId="461"/>
            <ac:grpSpMk id="3" creationId="{E8DEDCA1-4E57-4E70-8C1A-7F15FF839092}"/>
          </ac:grpSpMkLst>
        </pc:grpChg>
        <pc:picChg chg="mod">
          <ac:chgData name="Dr Rebekah Pryor" userId="8d859597-0c52-4ddc-b3e3-bd9b1ef69f34" providerId="ADAL" clId="{8FC22D38-8EE6-4CF5-B44F-F2983D2F3FAA}" dt="2023-05-23T05:43:13.232" v="134" actId="164"/>
          <ac:picMkLst>
            <pc:docMk/>
            <pc:sldMk cId="3576241193" sldId="461"/>
            <ac:picMk id="8" creationId="{7DD70BAD-8096-4EAE-87D4-B582DE630D89}"/>
          </ac:picMkLst>
        </pc:picChg>
        <pc:picChg chg="mod">
          <ac:chgData name="Dr Rebekah Pryor" userId="8d859597-0c52-4ddc-b3e3-bd9b1ef69f34" providerId="ADAL" clId="{8FC22D38-8EE6-4CF5-B44F-F2983D2F3FAA}" dt="2023-05-23T05:43:13.232" v="134" actId="164"/>
          <ac:picMkLst>
            <pc:docMk/>
            <pc:sldMk cId="3576241193" sldId="461"/>
            <ac:picMk id="10" creationId="{CB85430B-7835-4C0E-AA36-51581B02532D}"/>
          </ac:picMkLst>
        </pc:picChg>
        <pc:picChg chg="mod">
          <ac:chgData name="Dr Rebekah Pryor" userId="8d859597-0c52-4ddc-b3e3-bd9b1ef69f34" providerId="ADAL" clId="{8FC22D38-8EE6-4CF5-B44F-F2983D2F3FAA}" dt="2023-05-23T05:43:13.232" v="134" actId="164"/>
          <ac:picMkLst>
            <pc:docMk/>
            <pc:sldMk cId="3576241193" sldId="461"/>
            <ac:picMk id="12" creationId="{E7237727-DDB6-489E-B59F-354353B625AE}"/>
          </ac:picMkLst>
        </pc:picChg>
        <pc:picChg chg="mod">
          <ac:chgData name="Dr Rebekah Pryor" userId="8d859597-0c52-4ddc-b3e3-bd9b1ef69f34" providerId="ADAL" clId="{8FC22D38-8EE6-4CF5-B44F-F2983D2F3FAA}" dt="2023-05-23T05:43:13.232" v="134" actId="164"/>
          <ac:picMkLst>
            <pc:docMk/>
            <pc:sldMk cId="3576241193" sldId="461"/>
            <ac:picMk id="14" creationId="{0C5FDA5E-668D-4AEF-AF7A-EFD29CA6AFBF}"/>
          </ac:picMkLst>
        </pc:picChg>
        <pc:picChg chg="mod">
          <ac:chgData name="Dr Rebekah Pryor" userId="8d859597-0c52-4ddc-b3e3-bd9b1ef69f34" providerId="ADAL" clId="{8FC22D38-8EE6-4CF5-B44F-F2983D2F3FAA}" dt="2023-05-23T05:43:13.232" v="134" actId="164"/>
          <ac:picMkLst>
            <pc:docMk/>
            <pc:sldMk cId="3576241193" sldId="461"/>
            <ac:picMk id="16" creationId="{C78E3BF1-A0BE-4FCB-BEA6-D72173FD4896}"/>
          </ac:picMkLst>
        </pc:picChg>
        <pc:picChg chg="mod">
          <ac:chgData name="Dr Rebekah Pryor" userId="8d859597-0c52-4ddc-b3e3-bd9b1ef69f34" providerId="ADAL" clId="{8FC22D38-8EE6-4CF5-B44F-F2983D2F3FAA}" dt="2023-05-23T05:43:13.232" v="134" actId="164"/>
          <ac:picMkLst>
            <pc:docMk/>
            <pc:sldMk cId="3576241193" sldId="461"/>
            <ac:picMk id="18" creationId="{7C2E4D3B-7455-4A8A-B39C-CF9A93A92190}"/>
          </ac:picMkLst>
        </pc:picChg>
        <pc:picChg chg="mod">
          <ac:chgData name="Dr Rebekah Pryor" userId="8d859597-0c52-4ddc-b3e3-bd9b1ef69f34" providerId="ADAL" clId="{8FC22D38-8EE6-4CF5-B44F-F2983D2F3FAA}" dt="2023-05-23T05:43:13.232" v="134" actId="164"/>
          <ac:picMkLst>
            <pc:docMk/>
            <pc:sldMk cId="3576241193" sldId="461"/>
            <ac:picMk id="20" creationId="{3068D674-AB47-4C2E-94BC-0447BFCA6773}"/>
          </ac:picMkLst>
        </pc:picChg>
        <pc:picChg chg="mod">
          <ac:chgData name="Dr Rebekah Pryor" userId="8d859597-0c52-4ddc-b3e3-bd9b1ef69f34" providerId="ADAL" clId="{8FC22D38-8EE6-4CF5-B44F-F2983D2F3FAA}" dt="2023-05-23T05:43:13.232" v="134" actId="164"/>
          <ac:picMkLst>
            <pc:docMk/>
            <pc:sldMk cId="3576241193" sldId="461"/>
            <ac:picMk id="22" creationId="{3CE56599-CA62-498F-B690-6D6695CAF931}"/>
          </ac:picMkLst>
        </pc:picChg>
      </pc:sldChg>
      <pc:sldChg chg="modSp">
        <pc:chgData name="Dr Rebekah Pryor" userId="8d859597-0c52-4ddc-b3e3-bd9b1ef69f34" providerId="ADAL" clId="{8FC22D38-8EE6-4CF5-B44F-F2983D2F3FAA}" dt="2023-05-23T05:21:31.232" v="129" actId="1036"/>
        <pc:sldMkLst>
          <pc:docMk/>
          <pc:sldMk cId="1109443958" sldId="463"/>
        </pc:sldMkLst>
        <pc:spChg chg="mod">
          <ac:chgData name="Dr Rebekah Pryor" userId="8d859597-0c52-4ddc-b3e3-bd9b1ef69f34" providerId="ADAL" clId="{8FC22D38-8EE6-4CF5-B44F-F2983D2F3FAA}" dt="2023-05-23T05:21:31.232" v="129" actId="1036"/>
          <ac:spMkLst>
            <pc:docMk/>
            <pc:sldMk cId="1109443958" sldId="463"/>
            <ac:spMk id="4" creationId="{B22415E5-D977-81C6-1B99-BD9EBCBDD366}"/>
          </ac:spMkLst>
        </pc:spChg>
      </pc:sldChg>
      <pc:sldChg chg="modSp">
        <pc:chgData name="Dr Rebekah Pryor" userId="8d859597-0c52-4ddc-b3e3-bd9b1ef69f34" providerId="ADAL" clId="{8FC22D38-8EE6-4CF5-B44F-F2983D2F3FAA}" dt="2023-05-23T05:11:56.308" v="8" actId="20577"/>
        <pc:sldMkLst>
          <pc:docMk/>
          <pc:sldMk cId="1426873433" sldId="473"/>
        </pc:sldMkLst>
        <pc:spChg chg="mod">
          <ac:chgData name="Dr Rebekah Pryor" userId="8d859597-0c52-4ddc-b3e3-bd9b1ef69f34" providerId="ADAL" clId="{8FC22D38-8EE6-4CF5-B44F-F2983D2F3FAA}" dt="2023-05-23T05:11:56.308" v="8" actId="20577"/>
          <ac:spMkLst>
            <pc:docMk/>
            <pc:sldMk cId="1426873433" sldId="473"/>
            <ac:spMk id="2" creationId="{D082DF88-0FEE-1BE7-4AB2-1519D401AE02}"/>
          </ac:spMkLst>
        </pc:spChg>
      </pc:sldChg>
      <pc:sldChg chg="modSp">
        <pc:chgData name="Dr Rebekah Pryor" userId="8d859597-0c52-4ddc-b3e3-bd9b1ef69f34" providerId="ADAL" clId="{8FC22D38-8EE6-4CF5-B44F-F2983D2F3FAA}" dt="2023-05-23T05:14:12.666" v="30" actId="1035"/>
        <pc:sldMkLst>
          <pc:docMk/>
          <pc:sldMk cId="2313120848" sldId="487"/>
        </pc:sldMkLst>
        <pc:spChg chg="mod">
          <ac:chgData name="Dr Rebekah Pryor" userId="8d859597-0c52-4ddc-b3e3-bd9b1ef69f34" providerId="ADAL" clId="{8FC22D38-8EE6-4CF5-B44F-F2983D2F3FAA}" dt="2023-05-23T05:14:12.666" v="30" actId="1035"/>
          <ac:spMkLst>
            <pc:docMk/>
            <pc:sldMk cId="2313120848" sldId="487"/>
            <ac:spMk id="11" creationId="{19594D0D-0D62-4DE6-AE63-2E49062D83CA}"/>
          </ac:spMkLst>
        </pc:spChg>
      </pc:sldChg>
      <pc:sldChg chg="modSp">
        <pc:chgData name="Dr Rebekah Pryor" userId="8d859597-0c52-4ddc-b3e3-bd9b1ef69f34" providerId="ADAL" clId="{8FC22D38-8EE6-4CF5-B44F-F2983D2F3FAA}" dt="2023-05-23T05:14:56.586" v="46" actId="14100"/>
        <pc:sldMkLst>
          <pc:docMk/>
          <pc:sldMk cId="2073743315" sldId="489"/>
        </pc:sldMkLst>
        <pc:spChg chg="mod">
          <ac:chgData name="Dr Rebekah Pryor" userId="8d859597-0c52-4ddc-b3e3-bd9b1ef69f34" providerId="ADAL" clId="{8FC22D38-8EE6-4CF5-B44F-F2983D2F3FAA}" dt="2023-05-23T05:14:56.586" v="46" actId="14100"/>
          <ac:spMkLst>
            <pc:docMk/>
            <pc:sldMk cId="2073743315" sldId="489"/>
            <ac:spMk id="16" creationId="{26DAA577-FD4C-4FC7-9F48-C4D0C93F89F1}"/>
          </ac:spMkLst>
        </pc:spChg>
      </pc:sldChg>
      <pc:sldChg chg="modSp">
        <pc:chgData name="Dr Rebekah Pryor" userId="8d859597-0c52-4ddc-b3e3-bd9b1ef69f34" providerId="ADAL" clId="{8FC22D38-8EE6-4CF5-B44F-F2983D2F3FAA}" dt="2023-05-23T05:15:25.826" v="51" actId="1036"/>
        <pc:sldMkLst>
          <pc:docMk/>
          <pc:sldMk cId="2859747029" sldId="491"/>
        </pc:sldMkLst>
        <pc:spChg chg="mod">
          <ac:chgData name="Dr Rebekah Pryor" userId="8d859597-0c52-4ddc-b3e3-bd9b1ef69f34" providerId="ADAL" clId="{8FC22D38-8EE6-4CF5-B44F-F2983D2F3FAA}" dt="2023-05-23T05:15:25.826" v="51" actId="1036"/>
          <ac:spMkLst>
            <pc:docMk/>
            <pc:sldMk cId="2859747029" sldId="491"/>
            <ac:spMk id="14" creationId="{8A3FBD6C-CCBB-4676-B736-8184292C3CC4}"/>
          </ac:spMkLst>
        </pc:spChg>
      </pc:sldChg>
      <pc:sldChg chg="modSp">
        <pc:chgData name="Dr Rebekah Pryor" userId="8d859597-0c52-4ddc-b3e3-bd9b1ef69f34" providerId="ADAL" clId="{8FC22D38-8EE6-4CF5-B44F-F2983D2F3FAA}" dt="2023-05-23T05:13:21.751" v="16" actId="20577"/>
        <pc:sldMkLst>
          <pc:docMk/>
          <pc:sldMk cId="2949080569" sldId="492"/>
        </pc:sldMkLst>
        <pc:spChg chg="mod">
          <ac:chgData name="Dr Rebekah Pryor" userId="8d859597-0c52-4ddc-b3e3-bd9b1ef69f34" providerId="ADAL" clId="{8FC22D38-8EE6-4CF5-B44F-F2983D2F3FAA}" dt="2023-05-23T05:13:21.751" v="16" actId="20577"/>
          <ac:spMkLst>
            <pc:docMk/>
            <pc:sldMk cId="2949080569" sldId="492"/>
            <ac:spMk id="15" creationId="{82A1B85C-CEFB-4D22-BE20-17695618B851}"/>
          </ac:spMkLst>
        </pc:spChg>
      </pc:sldChg>
      <pc:sldChg chg="modSp">
        <pc:chgData name="Dr Rebekah Pryor" userId="8d859597-0c52-4ddc-b3e3-bd9b1ef69f34" providerId="ADAL" clId="{8FC22D38-8EE6-4CF5-B44F-F2983D2F3FAA}" dt="2023-05-23T05:17:18.600" v="89" actId="14100"/>
        <pc:sldMkLst>
          <pc:docMk/>
          <pc:sldMk cId="1935660718" sldId="496"/>
        </pc:sldMkLst>
        <pc:spChg chg="mod">
          <ac:chgData name="Dr Rebekah Pryor" userId="8d859597-0c52-4ddc-b3e3-bd9b1ef69f34" providerId="ADAL" clId="{8FC22D38-8EE6-4CF5-B44F-F2983D2F3FAA}" dt="2023-05-23T05:17:18.600" v="89" actId="14100"/>
          <ac:spMkLst>
            <pc:docMk/>
            <pc:sldMk cId="1935660718" sldId="496"/>
            <ac:spMk id="20" creationId="{C4F1EFDB-ADFA-47CA-B290-5D484AD8F13B}"/>
          </ac:spMkLst>
        </pc:spChg>
      </pc:sldChg>
      <pc:sldChg chg="modSp">
        <pc:chgData name="Dr Rebekah Pryor" userId="8d859597-0c52-4ddc-b3e3-bd9b1ef69f34" providerId="ADAL" clId="{8FC22D38-8EE6-4CF5-B44F-F2983D2F3FAA}" dt="2023-05-23T05:39:51.222" v="133" actId="18131"/>
        <pc:sldMkLst>
          <pc:docMk/>
          <pc:sldMk cId="3429452674" sldId="511"/>
        </pc:sldMkLst>
        <pc:spChg chg="mod">
          <ac:chgData name="Dr Rebekah Pryor" userId="8d859597-0c52-4ddc-b3e3-bd9b1ef69f34" providerId="ADAL" clId="{8FC22D38-8EE6-4CF5-B44F-F2983D2F3FAA}" dt="2023-05-23T05:13:03.859" v="10" actId="1036"/>
          <ac:spMkLst>
            <pc:docMk/>
            <pc:sldMk cId="3429452674" sldId="511"/>
            <ac:spMk id="2" creationId="{97568227-8498-1DFA-B74D-179121B9829D}"/>
          </ac:spMkLst>
        </pc:spChg>
        <pc:spChg chg="mod modCrop">
          <ac:chgData name="Dr Rebekah Pryor" userId="8d859597-0c52-4ddc-b3e3-bd9b1ef69f34" providerId="ADAL" clId="{8FC22D38-8EE6-4CF5-B44F-F2983D2F3FAA}" dt="2023-05-23T05:39:51.222" v="133" actId="18131"/>
          <ac:spMkLst>
            <pc:docMk/>
            <pc:sldMk cId="3429452674" sldId="511"/>
            <ac:spMk id="8" creationId="{3A5A5EBA-001E-461D-8BE9-E8576E554060}"/>
          </ac:spMkLst>
        </pc:spChg>
      </pc:sldChg>
      <pc:sldChg chg="modSp">
        <pc:chgData name="Dr Rebekah Pryor" userId="8d859597-0c52-4ddc-b3e3-bd9b1ef69f34" providerId="ADAL" clId="{8FC22D38-8EE6-4CF5-B44F-F2983D2F3FAA}" dt="2023-05-23T05:13:54.794" v="25" actId="14100"/>
        <pc:sldMkLst>
          <pc:docMk/>
          <pc:sldMk cId="1824034606" sldId="513"/>
        </pc:sldMkLst>
        <pc:spChg chg="mod">
          <ac:chgData name="Dr Rebekah Pryor" userId="8d859597-0c52-4ddc-b3e3-bd9b1ef69f34" providerId="ADAL" clId="{8FC22D38-8EE6-4CF5-B44F-F2983D2F3FAA}" dt="2023-05-23T05:13:28.938" v="24" actId="1036"/>
          <ac:spMkLst>
            <pc:docMk/>
            <pc:sldMk cId="1824034606" sldId="513"/>
            <ac:spMk id="3" creationId="{423ABDEE-9870-2260-D7C1-CC0CE0871D67}"/>
          </ac:spMkLst>
        </pc:spChg>
        <pc:spChg chg="mod">
          <ac:chgData name="Dr Rebekah Pryor" userId="8d859597-0c52-4ddc-b3e3-bd9b1ef69f34" providerId="ADAL" clId="{8FC22D38-8EE6-4CF5-B44F-F2983D2F3FAA}" dt="2023-05-23T05:13:54.794" v="25" actId="14100"/>
          <ac:spMkLst>
            <pc:docMk/>
            <pc:sldMk cId="1824034606" sldId="513"/>
            <ac:spMk id="17" creationId="{F7855B92-6F9B-40FE-AED2-A395AF36259D}"/>
          </ac:spMkLst>
        </pc:spChg>
      </pc:sldChg>
      <pc:sldChg chg="modSp">
        <pc:chgData name="Dr Rebekah Pryor" userId="8d859597-0c52-4ddc-b3e3-bd9b1ef69f34" providerId="ADAL" clId="{8FC22D38-8EE6-4CF5-B44F-F2983D2F3FAA}" dt="2023-05-23T05:14:39.906" v="37" actId="14100"/>
        <pc:sldMkLst>
          <pc:docMk/>
          <pc:sldMk cId="2112069493" sldId="514"/>
        </pc:sldMkLst>
        <pc:spChg chg="mod">
          <ac:chgData name="Dr Rebekah Pryor" userId="8d859597-0c52-4ddc-b3e3-bd9b1ef69f34" providerId="ADAL" clId="{8FC22D38-8EE6-4CF5-B44F-F2983D2F3FAA}" dt="2023-05-23T05:14:39.906" v="37" actId="14100"/>
          <ac:spMkLst>
            <pc:docMk/>
            <pc:sldMk cId="2112069493" sldId="514"/>
            <ac:spMk id="3" creationId="{0B58B02C-1C77-5131-3AE8-0DDE575EE9E3}"/>
          </ac:spMkLst>
        </pc:spChg>
        <pc:spChg chg="mod">
          <ac:chgData name="Dr Rebekah Pryor" userId="8d859597-0c52-4ddc-b3e3-bd9b1ef69f34" providerId="ADAL" clId="{8FC22D38-8EE6-4CF5-B44F-F2983D2F3FAA}" dt="2023-05-23T05:14:27.824" v="35" actId="1036"/>
          <ac:spMkLst>
            <pc:docMk/>
            <pc:sldMk cId="2112069493" sldId="514"/>
            <ac:spMk id="4" creationId="{52A442B7-25E9-645F-BD8B-E40802C60FAF}"/>
          </ac:spMkLst>
        </pc:spChg>
      </pc:sldChg>
      <pc:sldChg chg="modSp">
        <pc:chgData name="Dr Rebekah Pryor" userId="8d859597-0c52-4ddc-b3e3-bd9b1ef69f34" providerId="ADAL" clId="{8FC22D38-8EE6-4CF5-B44F-F2983D2F3FAA}" dt="2023-05-23T05:15:18.016" v="49" actId="1036"/>
        <pc:sldMkLst>
          <pc:docMk/>
          <pc:sldMk cId="3483273123" sldId="515"/>
        </pc:sldMkLst>
        <pc:spChg chg="mod">
          <ac:chgData name="Dr Rebekah Pryor" userId="8d859597-0c52-4ddc-b3e3-bd9b1ef69f34" providerId="ADAL" clId="{8FC22D38-8EE6-4CF5-B44F-F2983D2F3FAA}" dt="2023-05-23T05:15:18.016" v="49" actId="1036"/>
          <ac:spMkLst>
            <pc:docMk/>
            <pc:sldMk cId="3483273123" sldId="515"/>
            <ac:spMk id="5" creationId="{4CC29654-E17A-E8BB-2351-2CC737B1F481}"/>
          </ac:spMkLst>
        </pc:spChg>
      </pc:sldChg>
      <pc:sldChg chg="modSp">
        <pc:chgData name="Dr Rebekah Pryor" userId="8d859597-0c52-4ddc-b3e3-bd9b1ef69f34" providerId="ADAL" clId="{8FC22D38-8EE6-4CF5-B44F-F2983D2F3FAA}" dt="2023-05-23T05:15:55.799" v="76" actId="14100"/>
        <pc:sldMkLst>
          <pc:docMk/>
          <pc:sldMk cId="919341564" sldId="516"/>
        </pc:sldMkLst>
        <pc:spChg chg="mod">
          <ac:chgData name="Dr Rebekah Pryor" userId="8d859597-0c52-4ddc-b3e3-bd9b1ef69f34" providerId="ADAL" clId="{8FC22D38-8EE6-4CF5-B44F-F2983D2F3FAA}" dt="2023-05-23T05:15:45.900" v="61" actId="14100"/>
          <ac:spMkLst>
            <pc:docMk/>
            <pc:sldMk cId="919341564" sldId="516"/>
            <ac:spMk id="3" creationId="{F526C2E9-D382-E89A-1EA1-F6EBCE59ADEC}"/>
          </ac:spMkLst>
        </pc:spChg>
        <pc:spChg chg="mod">
          <ac:chgData name="Dr Rebekah Pryor" userId="8d859597-0c52-4ddc-b3e3-bd9b1ef69f34" providerId="ADAL" clId="{8FC22D38-8EE6-4CF5-B44F-F2983D2F3FAA}" dt="2023-05-23T05:15:55.799" v="76" actId="14100"/>
          <ac:spMkLst>
            <pc:docMk/>
            <pc:sldMk cId="919341564" sldId="516"/>
            <ac:spMk id="5" creationId="{F7FE68DD-5CA0-9045-5402-E2847FF9014D}"/>
          </ac:spMkLst>
        </pc:spChg>
      </pc:sldChg>
      <pc:sldChg chg="modSp">
        <pc:chgData name="Dr Rebekah Pryor" userId="8d859597-0c52-4ddc-b3e3-bd9b1ef69f34" providerId="ADAL" clId="{8FC22D38-8EE6-4CF5-B44F-F2983D2F3FAA}" dt="2023-05-23T05:16:48.947" v="81" actId="20577"/>
        <pc:sldMkLst>
          <pc:docMk/>
          <pc:sldMk cId="1813497117" sldId="517"/>
        </pc:sldMkLst>
        <pc:spChg chg="mod">
          <ac:chgData name="Dr Rebekah Pryor" userId="8d859597-0c52-4ddc-b3e3-bd9b1ef69f34" providerId="ADAL" clId="{8FC22D38-8EE6-4CF5-B44F-F2983D2F3FAA}" dt="2023-05-23T05:16:37.335" v="78" actId="14100"/>
          <ac:spMkLst>
            <pc:docMk/>
            <pc:sldMk cId="1813497117" sldId="517"/>
            <ac:spMk id="3" creationId="{F526C2E9-D382-E89A-1EA1-F6EBCE59ADEC}"/>
          </ac:spMkLst>
        </pc:spChg>
        <pc:spChg chg="mod">
          <ac:chgData name="Dr Rebekah Pryor" userId="8d859597-0c52-4ddc-b3e3-bd9b1ef69f34" providerId="ADAL" clId="{8FC22D38-8EE6-4CF5-B44F-F2983D2F3FAA}" dt="2023-05-23T05:16:48.947" v="81" actId="20577"/>
          <ac:spMkLst>
            <pc:docMk/>
            <pc:sldMk cId="1813497117" sldId="517"/>
            <ac:spMk id="5" creationId="{F7FE68DD-5CA0-9045-5402-E2847FF9014D}"/>
          </ac:spMkLst>
        </pc:spChg>
      </pc:sldChg>
      <pc:sldChg chg="modSp">
        <pc:chgData name="Dr Rebekah Pryor" userId="8d859597-0c52-4ddc-b3e3-bd9b1ef69f34" providerId="ADAL" clId="{8FC22D38-8EE6-4CF5-B44F-F2983D2F3FAA}" dt="2023-05-23T05:20:27.655" v="126" actId="1076"/>
        <pc:sldMkLst>
          <pc:docMk/>
          <pc:sldMk cId="1872815036" sldId="518"/>
        </pc:sldMkLst>
        <pc:spChg chg="mod">
          <ac:chgData name="Dr Rebekah Pryor" userId="8d859597-0c52-4ddc-b3e3-bd9b1ef69f34" providerId="ADAL" clId="{8FC22D38-8EE6-4CF5-B44F-F2983D2F3FAA}" dt="2023-05-23T05:20:18.458" v="125" actId="6549"/>
          <ac:spMkLst>
            <pc:docMk/>
            <pc:sldMk cId="1872815036" sldId="518"/>
            <ac:spMk id="2" creationId="{6E27E111-BE94-7FD8-EDDD-622361D304B2}"/>
          </ac:spMkLst>
        </pc:spChg>
        <pc:spChg chg="mod">
          <ac:chgData name="Dr Rebekah Pryor" userId="8d859597-0c52-4ddc-b3e3-bd9b1ef69f34" providerId="ADAL" clId="{8FC22D38-8EE6-4CF5-B44F-F2983D2F3FAA}" dt="2023-05-23T05:18:52.440" v="112" actId="1076"/>
          <ac:spMkLst>
            <pc:docMk/>
            <pc:sldMk cId="1872815036" sldId="518"/>
            <ac:spMk id="6" creationId="{DB12A0BB-C582-8DD3-9157-F49499D209EB}"/>
          </ac:spMkLst>
        </pc:spChg>
        <pc:spChg chg="mod">
          <ac:chgData name="Dr Rebekah Pryor" userId="8d859597-0c52-4ddc-b3e3-bd9b1ef69f34" providerId="ADAL" clId="{8FC22D38-8EE6-4CF5-B44F-F2983D2F3FAA}" dt="2023-05-23T05:20:27.655" v="126" actId="1076"/>
          <ac:spMkLst>
            <pc:docMk/>
            <pc:sldMk cId="1872815036" sldId="518"/>
            <ac:spMk id="7" creationId="{0EC7FBEA-E23B-48C5-A520-995AB1561E3C}"/>
          </ac:spMkLst>
        </pc:spChg>
        <pc:spChg chg="mod">
          <ac:chgData name="Dr Rebekah Pryor" userId="8d859597-0c52-4ddc-b3e3-bd9b1ef69f34" providerId="ADAL" clId="{8FC22D38-8EE6-4CF5-B44F-F2983D2F3FAA}" dt="2023-05-23T05:19:01.922" v="115" actId="14100"/>
          <ac:spMkLst>
            <pc:docMk/>
            <pc:sldMk cId="1872815036" sldId="518"/>
            <ac:spMk id="8" creationId="{95C8B564-863F-74EE-4770-20065C9B104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7C48E9-2B28-5D4E-82F4-795B3652695B}" type="datetimeFigureOut">
              <a:rPr lang="en-US" smtClean="0"/>
              <a:t>5/23/2023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B809C2-3DA2-7445-A632-60F53831D2BC}" type="slidenum">
              <a:rPr lang="en-US" smtClean="0"/>
              <a:t>‹#›</a:t>
            </a:fld>
            <a:endParaRPr lang="en-US"/>
          </a:p>
        </p:txBody>
      </p:sp>
    </p:spTree>
    <p:extLst>
      <p:ext uri="{BB962C8B-B14F-4D97-AF65-F5344CB8AC3E}">
        <p14:creationId xmlns:p14="http://schemas.microsoft.com/office/powerpoint/2010/main" val="2802549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A601E1-AFEE-AA40-B9D6-E7C3110FECAB}" type="datetimeFigureOut">
              <a:rPr lang="en-US" smtClean="0"/>
              <a:t>5/23/2023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0689D6-08F4-9246-8340-6E1C330F9F5D}" type="slidenum">
              <a:rPr lang="en-US" smtClean="0"/>
              <a:t>‹#›</a:t>
            </a:fld>
            <a:endParaRPr lang="en-US"/>
          </a:p>
        </p:txBody>
      </p:sp>
    </p:spTree>
    <p:extLst>
      <p:ext uri="{BB962C8B-B14F-4D97-AF65-F5344CB8AC3E}">
        <p14:creationId xmlns:p14="http://schemas.microsoft.com/office/powerpoint/2010/main" val="219132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aritas.org.au/media/bd1gysoj/integral-ecology-reflection.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laudatosiactionplatform.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lnSpc>
                <a:spcPct val="120000"/>
              </a:lnSpc>
              <a:spcBef>
                <a:spcPts val="0"/>
              </a:spcBef>
              <a:spcAft>
                <a:spcPts val="600"/>
              </a:spcAft>
              <a:buNone/>
            </a:pPr>
            <a:r>
              <a:rPr lang="en-AU" sz="1200" b="1" dirty="0">
                <a:solidFill>
                  <a:srgbClr val="000000"/>
                </a:solidFill>
                <a:latin typeface="Arial"/>
                <a:ea typeface="Roboto Medium"/>
                <a:cs typeface="Arial"/>
              </a:rPr>
              <a:t>Copyright Policy: </a:t>
            </a:r>
            <a:r>
              <a:rPr lang="en-AU" sz="1200" dirty="0">
                <a:solidFill>
                  <a:srgbClr val="000000"/>
                </a:solidFill>
                <a:latin typeface="Arial"/>
                <a:ea typeface="Roboto Light"/>
                <a:cs typeface="Arial"/>
              </a:rPr>
              <a:t>Material within our resources come from a variety of sources and authors, including Caritas Australia staff, volunteers, overseas partners and news organisations. These resources and the information, names, images, pictures, logos are provided “as is”, without warranty. Any mistakes brought to the attention of Caritas Australia will be corrected as soon as possible. To review the full Caritas Australia Copyright Policy, please visit: </a:t>
            </a:r>
            <a:r>
              <a:rPr lang="en-AU" sz="1200" u="sng" dirty="0">
                <a:solidFill>
                  <a:srgbClr val="000000"/>
                </a:solidFill>
                <a:latin typeface="Arial"/>
                <a:ea typeface="Roboto Light"/>
                <a:cs typeface="Arial"/>
                <a:hlinkClick r:id="rId3"/>
              </a:rPr>
              <a:t>Caritas Australia</a:t>
            </a:r>
            <a:r>
              <a:rPr lang="en-AU" sz="1200" dirty="0">
                <a:solidFill>
                  <a:srgbClr val="000000"/>
                </a:solidFill>
                <a:latin typeface="Arial"/>
                <a:ea typeface="Roboto Light"/>
                <a:cs typeface="Arial"/>
                <a:hlinkClick r:id="rId3"/>
              </a:rPr>
              <a:t>​</a:t>
            </a:r>
            <a:r>
              <a:rPr lang="en-US" sz="1200" dirty="0">
                <a:solidFill>
                  <a:srgbClr val="000000"/>
                </a:solidFill>
                <a:latin typeface="Arial"/>
                <a:ea typeface="Roboto Light"/>
                <a:cs typeface="Arial"/>
                <a:hlinkClick r:id="rId3"/>
              </a:rPr>
              <a:t>​</a:t>
            </a:r>
            <a:endParaRPr lang="en-US" sz="1200" dirty="0">
              <a:solidFill>
                <a:srgbClr val="000000"/>
              </a:solidFill>
              <a:latin typeface="Arial"/>
              <a:ea typeface="Roboto Light"/>
              <a:cs typeface="Arial"/>
            </a:endParaRPr>
          </a:p>
          <a:p>
            <a:pPr marL="0" indent="0" fontAlgn="base">
              <a:lnSpc>
                <a:spcPct val="120000"/>
              </a:lnSpc>
              <a:spcBef>
                <a:spcPts val="0"/>
              </a:spcBef>
              <a:spcAft>
                <a:spcPts val="600"/>
              </a:spcAft>
              <a:buNone/>
            </a:pPr>
            <a:r>
              <a:rPr lang="en-US" sz="1200" b="1" dirty="0">
                <a:solidFill>
                  <a:srgbClr val="000000"/>
                </a:solidFill>
                <a:latin typeface="Arial"/>
                <a:ea typeface="Roboto Medium"/>
                <a:cs typeface="Arial"/>
              </a:rPr>
              <a:t>Links to external sites:</a:t>
            </a:r>
            <a:r>
              <a:rPr lang="en-US" sz="1200" dirty="0">
                <a:solidFill>
                  <a:srgbClr val="000000"/>
                </a:solidFill>
                <a:latin typeface="Arial"/>
                <a:ea typeface="Roboto Medium"/>
                <a:cs typeface="Arial"/>
              </a:rPr>
              <a:t> </a:t>
            </a:r>
            <a:r>
              <a:rPr lang="en-US" sz="1200" dirty="0">
                <a:solidFill>
                  <a:srgbClr val="000000"/>
                </a:solidFill>
                <a:latin typeface="Arial"/>
                <a:ea typeface="Roboto Light"/>
                <a:cs typeface="Arial"/>
              </a:rPr>
              <a:t>This site contains links to external web sites. Caritas Australia takes no responsibility for the content of such sites, nor do links to such sites imply endorsement of the views expressed therein. External links are provided for informational purposes only.</a:t>
            </a:r>
          </a:p>
          <a:p>
            <a:pPr marL="0" indent="0">
              <a:lnSpc>
                <a:spcPct val="120000"/>
              </a:lnSpc>
              <a:spcBef>
                <a:spcPts val="0"/>
              </a:spcBef>
              <a:spcAft>
                <a:spcPts val="600"/>
              </a:spcAft>
              <a:buNone/>
            </a:pPr>
            <a:endParaRPr lang="en-US" sz="1200" dirty="0">
              <a:solidFill>
                <a:srgbClr val="000000"/>
              </a:solidFill>
              <a:latin typeface="Arial"/>
              <a:ea typeface="Roboto Light"/>
              <a:cs typeface="Arial"/>
            </a:endParaRPr>
          </a:p>
          <a:p>
            <a:pPr>
              <a:lnSpc>
                <a:spcPct val="120000"/>
              </a:lnSpc>
              <a:spcAft>
                <a:spcPts val="600"/>
              </a:spcAft>
              <a:defRPr/>
            </a:pPr>
            <a:r>
              <a:rPr lang="en-US" b="1" dirty="0">
                <a:latin typeface="Arial"/>
                <a:ea typeface="Roboto Light"/>
                <a:cs typeface="Arial"/>
              </a:rPr>
              <a:t>This resource was last updated in May 2023.</a:t>
            </a:r>
          </a:p>
          <a:p>
            <a:pPr fontAlgn="base">
              <a:lnSpc>
                <a:spcPct val="120000"/>
              </a:lnSpc>
              <a:spcAft>
                <a:spcPts val="600"/>
              </a:spcAft>
              <a:defRPr/>
            </a:pPr>
            <a:endParaRPr lang="en-US" dirty="0">
              <a:latin typeface="Arial"/>
              <a:ea typeface="Roboto Light"/>
              <a:cs typeface="Arial"/>
            </a:endParaRPr>
          </a:p>
          <a:p>
            <a:pPr>
              <a:defRPr/>
            </a:pPr>
            <a:endParaRPr lang="en-AU" sz="1200" dirty="0">
              <a:solidFill>
                <a:srgbClr val="000000"/>
              </a:solidFill>
              <a:latin typeface="Calibri"/>
              <a:ea typeface="Roboto Light"/>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a:t>
            </a:fld>
            <a:endParaRPr lang="en-US"/>
          </a:p>
        </p:txBody>
      </p:sp>
    </p:spTree>
    <p:extLst>
      <p:ext uri="{BB962C8B-B14F-4D97-AF65-F5344CB8AC3E}">
        <p14:creationId xmlns:p14="http://schemas.microsoft.com/office/powerpoint/2010/main" val="3710810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12</a:t>
            </a:fld>
            <a:endParaRPr lang="en-US"/>
          </a:p>
        </p:txBody>
      </p:sp>
    </p:spTree>
    <p:extLst>
      <p:ext uri="{BB962C8B-B14F-4D97-AF65-F5344CB8AC3E}">
        <p14:creationId xmlns:p14="http://schemas.microsoft.com/office/powerpoint/2010/main" val="420016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a:t>
            </a:r>
          </a:p>
          <a:p>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14</a:t>
            </a:fld>
            <a:endParaRPr lang="en-US"/>
          </a:p>
        </p:txBody>
      </p:sp>
    </p:spTree>
    <p:extLst>
      <p:ext uri="{BB962C8B-B14F-4D97-AF65-F5344CB8AC3E}">
        <p14:creationId xmlns:p14="http://schemas.microsoft.com/office/powerpoint/2010/main" val="4066526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a:t>
            </a:r>
          </a:p>
          <a:p>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15</a:t>
            </a:fld>
            <a:endParaRPr lang="en-US"/>
          </a:p>
        </p:txBody>
      </p:sp>
    </p:spTree>
    <p:extLst>
      <p:ext uri="{BB962C8B-B14F-4D97-AF65-F5344CB8AC3E}">
        <p14:creationId xmlns:p14="http://schemas.microsoft.com/office/powerpoint/2010/main" val="418012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16</a:t>
            </a:fld>
            <a:endParaRPr lang="en-US"/>
          </a:p>
        </p:txBody>
      </p:sp>
    </p:spTree>
    <p:extLst>
      <p:ext uri="{BB962C8B-B14F-4D97-AF65-F5344CB8AC3E}">
        <p14:creationId xmlns:p14="http://schemas.microsoft.com/office/powerpoint/2010/main" val="1155172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https://laudatosiactionplatform.org/laudato-si-goals/</a:t>
            </a:r>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18</a:t>
            </a:fld>
            <a:endParaRPr lang="en-US"/>
          </a:p>
        </p:txBody>
      </p:sp>
    </p:spTree>
    <p:extLst>
      <p:ext uri="{BB962C8B-B14F-4D97-AF65-F5344CB8AC3E}">
        <p14:creationId xmlns:p14="http://schemas.microsoft.com/office/powerpoint/2010/main" val="3539858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 </a:t>
            </a:r>
          </a:p>
          <a:p>
            <a:endParaRPr lang="en-AU">
              <a:cs typeface="Calibri"/>
            </a:endParaRP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19</a:t>
            </a:fld>
            <a:endParaRPr lang="en-US"/>
          </a:p>
        </p:txBody>
      </p:sp>
    </p:spTree>
    <p:extLst>
      <p:ext uri="{BB962C8B-B14F-4D97-AF65-F5344CB8AC3E}">
        <p14:creationId xmlns:p14="http://schemas.microsoft.com/office/powerpoint/2010/main" val="3826293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20</a:t>
            </a:fld>
            <a:endParaRPr lang="en-US"/>
          </a:p>
        </p:txBody>
      </p:sp>
    </p:spTree>
    <p:extLst>
      <p:ext uri="{BB962C8B-B14F-4D97-AF65-F5344CB8AC3E}">
        <p14:creationId xmlns:p14="http://schemas.microsoft.com/office/powerpoint/2010/main" val="2161537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https://laudatosiactionplatform.org/laudato-si-goals/</a:t>
            </a:r>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22</a:t>
            </a:fld>
            <a:endParaRPr lang="en-US"/>
          </a:p>
        </p:txBody>
      </p:sp>
    </p:spTree>
    <p:extLst>
      <p:ext uri="{BB962C8B-B14F-4D97-AF65-F5344CB8AC3E}">
        <p14:creationId xmlns:p14="http://schemas.microsoft.com/office/powerpoint/2010/main" val="1793460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https://laudatosiactionplatform.org/laudato-si-goals/ </a:t>
            </a:r>
          </a:p>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23</a:t>
            </a:fld>
            <a:endParaRPr lang="en-US"/>
          </a:p>
        </p:txBody>
      </p:sp>
    </p:spTree>
    <p:extLst>
      <p:ext uri="{BB962C8B-B14F-4D97-AF65-F5344CB8AC3E}">
        <p14:creationId xmlns:p14="http://schemas.microsoft.com/office/powerpoint/2010/main" val="3785667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24</a:t>
            </a:fld>
            <a:endParaRPr lang="en-US"/>
          </a:p>
        </p:txBody>
      </p:sp>
    </p:spTree>
    <p:extLst>
      <p:ext uri="{BB962C8B-B14F-4D97-AF65-F5344CB8AC3E}">
        <p14:creationId xmlns:p14="http://schemas.microsoft.com/office/powerpoint/2010/main" val="141674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2</a:t>
            </a:fld>
            <a:endParaRPr lang="en-US"/>
          </a:p>
        </p:txBody>
      </p:sp>
    </p:spTree>
    <p:extLst>
      <p:ext uri="{BB962C8B-B14F-4D97-AF65-F5344CB8AC3E}">
        <p14:creationId xmlns:p14="http://schemas.microsoft.com/office/powerpoint/2010/main" val="947079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 </a:t>
            </a: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26</a:t>
            </a:fld>
            <a:endParaRPr lang="en-US"/>
          </a:p>
        </p:txBody>
      </p:sp>
    </p:spTree>
    <p:extLst>
      <p:ext uri="{BB962C8B-B14F-4D97-AF65-F5344CB8AC3E}">
        <p14:creationId xmlns:p14="http://schemas.microsoft.com/office/powerpoint/2010/main" val="3879111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a:t>
            </a:r>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27</a:t>
            </a:fld>
            <a:endParaRPr lang="en-US"/>
          </a:p>
        </p:txBody>
      </p:sp>
    </p:spTree>
    <p:extLst>
      <p:ext uri="{BB962C8B-B14F-4D97-AF65-F5344CB8AC3E}">
        <p14:creationId xmlns:p14="http://schemas.microsoft.com/office/powerpoint/2010/main" val="3172877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28</a:t>
            </a:fld>
            <a:endParaRPr lang="en-US"/>
          </a:p>
        </p:txBody>
      </p:sp>
    </p:spTree>
    <p:extLst>
      <p:ext uri="{BB962C8B-B14F-4D97-AF65-F5344CB8AC3E}">
        <p14:creationId xmlns:p14="http://schemas.microsoft.com/office/powerpoint/2010/main" val="38954332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https://laudatosiactionplatform.org/laudato-si-goals/</a:t>
            </a:r>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30</a:t>
            </a:fld>
            <a:endParaRPr lang="en-US"/>
          </a:p>
        </p:txBody>
      </p:sp>
    </p:spTree>
    <p:extLst>
      <p:ext uri="{BB962C8B-B14F-4D97-AF65-F5344CB8AC3E}">
        <p14:creationId xmlns:p14="http://schemas.microsoft.com/office/powerpoint/2010/main" val="1950369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 </a:t>
            </a: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31</a:t>
            </a:fld>
            <a:endParaRPr lang="en-US"/>
          </a:p>
        </p:txBody>
      </p:sp>
    </p:spTree>
    <p:extLst>
      <p:ext uri="{BB962C8B-B14F-4D97-AF65-F5344CB8AC3E}">
        <p14:creationId xmlns:p14="http://schemas.microsoft.com/office/powerpoint/2010/main" val="3522967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summarised version of the Walking with God case study.</a:t>
            </a:r>
            <a:r>
              <a:rPr lang="en-US" dirty="0"/>
              <a:t> </a:t>
            </a:r>
            <a:r>
              <a:rPr lang="en-AU" dirty="0"/>
              <a:t>The full case study is located within the Appendix document, which will assist students in completing the activity questions.</a:t>
            </a:r>
            <a:r>
              <a:rPr lang="en-US" dirty="0"/>
              <a:t> </a:t>
            </a:r>
            <a:endParaRPr lang="en-AU" dirty="0"/>
          </a:p>
          <a:p>
            <a:endParaRPr lang="en-AU" dirty="0"/>
          </a:p>
          <a:p>
            <a:r>
              <a:rPr lang="en-AU" b="1" dirty="0"/>
              <a:t>SUGGESTED ACTIVITIES</a:t>
            </a:r>
            <a:r>
              <a:rPr lang="en-US" dirty="0"/>
              <a:t> </a:t>
            </a:r>
            <a:endParaRPr lang="en-AU" dirty="0"/>
          </a:p>
          <a:p>
            <a:pPr marL="171450" indent="-171450">
              <a:buFont typeface="Symbol"/>
              <a:buChar char="•"/>
            </a:pPr>
            <a:r>
              <a:rPr lang="en-AU" dirty="0"/>
              <a:t>Write a poem, reflection or create a piece of art that creatively describes the connection between God and creation. If time permits, set up students’ work around the classroom and host an art gallery for another class to visit during recess or lunch time.</a:t>
            </a:r>
          </a:p>
          <a:p>
            <a:pPr marL="171450" indent="-171450">
              <a:buFont typeface="Symbol"/>
              <a:buChar char="•"/>
            </a:pPr>
            <a:r>
              <a:rPr lang="en-AU" dirty="0"/>
              <a:t>Take students for a walk around the school grounds or local green space where they will be amongst nature. Pick a spot for them to sit down in silence. Ask them to look around them and take note of the things that they see and feel. Have them close their eyes and listen to the sounds of the natural environment around them. Read out the </a:t>
            </a:r>
            <a:r>
              <a:rPr lang="en-AU" u="sng" dirty="0">
                <a:hlinkClick r:id="rId3"/>
              </a:rPr>
              <a:t>Integral Ecology Reflection</a:t>
            </a:r>
            <a:r>
              <a:rPr lang="en-AU" dirty="0"/>
              <a:t>, and ask them to write down how they feel about caring for creation. </a:t>
            </a:r>
          </a:p>
          <a:p>
            <a:pPr marL="171450" indent="-171450">
              <a:buFont typeface="Symbol"/>
              <a:buChar char="•"/>
            </a:pPr>
            <a:r>
              <a:rPr lang="en-AU" dirty="0"/>
              <a:t>Which Catholic Social Teaching principles do you think link to Goal 6? </a:t>
            </a:r>
            <a:r>
              <a:rPr lang="en-US" dirty="0"/>
              <a:t>(Refer to page 2 of the Appendix)</a:t>
            </a:r>
            <a:endParaRPr lang="en-AU" dirty="0"/>
          </a:p>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32</a:t>
            </a:fld>
            <a:endParaRPr lang="en-US"/>
          </a:p>
        </p:txBody>
      </p:sp>
    </p:spTree>
    <p:extLst>
      <p:ext uri="{BB962C8B-B14F-4D97-AF65-F5344CB8AC3E}">
        <p14:creationId xmlns:p14="http://schemas.microsoft.com/office/powerpoint/2010/main" val="373609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https://laudatosiactionplatform.org/laudato-si-goals/</a:t>
            </a:r>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34</a:t>
            </a:fld>
            <a:endParaRPr lang="en-US"/>
          </a:p>
        </p:txBody>
      </p:sp>
    </p:spTree>
    <p:extLst>
      <p:ext uri="{BB962C8B-B14F-4D97-AF65-F5344CB8AC3E}">
        <p14:creationId xmlns:p14="http://schemas.microsoft.com/office/powerpoint/2010/main" val="2793520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a:t>
            </a: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35</a:t>
            </a:fld>
            <a:endParaRPr lang="en-US"/>
          </a:p>
        </p:txBody>
      </p:sp>
    </p:spTree>
    <p:extLst>
      <p:ext uri="{BB962C8B-B14F-4D97-AF65-F5344CB8AC3E}">
        <p14:creationId xmlns:p14="http://schemas.microsoft.com/office/powerpoint/2010/main" val="1931094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36</a:t>
            </a:fld>
            <a:endParaRPr lang="en-US"/>
          </a:p>
        </p:txBody>
      </p:sp>
    </p:spTree>
    <p:extLst>
      <p:ext uri="{BB962C8B-B14F-4D97-AF65-F5344CB8AC3E}">
        <p14:creationId xmlns:p14="http://schemas.microsoft.com/office/powerpoint/2010/main" val="3354305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37</a:t>
            </a:fld>
            <a:endParaRPr lang="en-US"/>
          </a:p>
        </p:txBody>
      </p:sp>
    </p:spTree>
    <p:extLst>
      <p:ext uri="{BB962C8B-B14F-4D97-AF65-F5344CB8AC3E}">
        <p14:creationId xmlns:p14="http://schemas.microsoft.com/office/powerpoint/2010/main" val="1184930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a:t>
            </a:fld>
            <a:endParaRPr lang="en-US"/>
          </a:p>
        </p:txBody>
      </p:sp>
    </p:spTree>
    <p:extLst>
      <p:ext uri="{BB962C8B-B14F-4D97-AF65-F5344CB8AC3E}">
        <p14:creationId xmlns:p14="http://schemas.microsoft.com/office/powerpoint/2010/main" val="1330815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38</a:t>
            </a:fld>
            <a:endParaRPr lang="en-US"/>
          </a:p>
        </p:txBody>
      </p:sp>
    </p:spTree>
    <p:extLst>
      <p:ext uri="{BB962C8B-B14F-4D97-AF65-F5344CB8AC3E}">
        <p14:creationId xmlns:p14="http://schemas.microsoft.com/office/powerpoint/2010/main" val="3304577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90689D6-08F4-9246-8340-6E1C330F9F5D}" type="slidenum">
              <a:rPr lang="en-US" smtClean="0"/>
              <a:t>4</a:t>
            </a:fld>
            <a:endParaRPr lang="en-US"/>
          </a:p>
        </p:txBody>
      </p:sp>
    </p:spTree>
    <p:extLst>
      <p:ext uri="{BB962C8B-B14F-4D97-AF65-F5344CB8AC3E}">
        <p14:creationId xmlns:p14="http://schemas.microsoft.com/office/powerpoint/2010/main" val="68761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Bef>
                <a:spcPts val="120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5</a:t>
            </a:fld>
            <a:endParaRPr lang="en-US"/>
          </a:p>
        </p:txBody>
      </p:sp>
    </p:spTree>
    <p:extLst>
      <p:ext uri="{BB962C8B-B14F-4D97-AF65-F5344CB8AC3E}">
        <p14:creationId xmlns:p14="http://schemas.microsoft.com/office/powerpoint/2010/main" val="1339997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solidFill>
                  <a:schemeClr val="bg1"/>
                </a:solidFill>
                <a:ea typeface="Roboto Light" panose="02000000000000000000" pitchFamily="2" charset="0"/>
              </a:rPr>
              <a:t>Source: CAFOD</a:t>
            </a: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6</a:t>
            </a:fld>
            <a:endParaRPr lang="en-US"/>
          </a:p>
        </p:txBody>
      </p:sp>
    </p:spTree>
    <p:extLst>
      <p:ext uri="{BB962C8B-B14F-4D97-AF65-F5344CB8AC3E}">
        <p14:creationId xmlns:p14="http://schemas.microsoft.com/office/powerpoint/2010/main" val="2902295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a:solidFill>
                  <a:schemeClr val="bg1"/>
                </a:solidFill>
                <a:latin typeface="Arial" panose="020B0604020202020204" pitchFamily="34" charset="0"/>
                <a:ea typeface="Roboto Light" panose="02000000000000000000" pitchFamily="2" charset="0"/>
                <a:cs typeface="Arial" panose="020B0604020202020204" pitchFamily="34" charset="0"/>
              </a:rPr>
              <a:t>Source: </a:t>
            </a:r>
            <a:r>
              <a:rPr lang="en-AU" sz="1200">
                <a:solidFill>
                  <a:schemeClr val="bg1"/>
                </a:solidFill>
                <a:latin typeface="Arial" panose="020B0604020202020204" pitchFamily="34" charset="0"/>
                <a:ea typeface="Roboto Light"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www.laudatosiactionplatform.org</a:t>
            </a:r>
            <a:endParaRPr lang="en-AU" sz="1200">
              <a:solidFill>
                <a:schemeClr val="bg1"/>
              </a:solidFill>
              <a:latin typeface="Arial" panose="020B0604020202020204" pitchFamily="34" charset="0"/>
              <a:ea typeface="Roboto Light" panose="02000000000000000000" pitchFamily="2"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490689D6-08F4-9246-8340-6E1C330F9F5D}" type="slidenum">
              <a:rPr lang="en-US" smtClean="0"/>
              <a:t>7</a:t>
            </a:fld>
            <a:endParaRPr lang="en-US"/>
          </a:p>
        </p:txBody>
      </p:sp>
    </p:spTree>
    <p:extLst>
      <p:ext uri="{BB962C8B-B14F-4D97-AF65-F5344CB8AC3E}">
        <p14:creationId xmlns:p14="http://schemas.microsoft.com/office/powerpoint/2010/main" val="2835584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Source: https://laudatosiactionplatform.org/laudato-si-goals/</a:t>
            </a:r>
            <a:endParaRPr lang="en-AU" dirty="0">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10</a:t>
            </a:fld>
            <a:endParaRPr lang="en-US"/>
          </a:p>
        </p:txBody>
      </p:sp>
    </p:spTree>
    <p:extLst>
      <p:ext uri="{BB962C8B-B14F-4D97-AF65-F5344CB8AC3E}">
        <p14:creationId xmlns:p14="http://schemas.microsoft.com/office/powerpoint/2010/main" val="288331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https://laudatosiactionplatform.org/laudato-si-goals/ </a:t>
            </a:r>
          </a:p>
          <a:p>
            <a:endParaRPr lang="en-AU">
              <a:cs typeface="Calibri"/>
            </a:endParaRPr>
          </a:p>
        </p:txBody>
      </p:sp>
      <p:sp>
        <p:nvSpPr>
          <p:cNvPr id="4" name="Slide Number Placeholder 3"/>
          <p:cNvSpPr>
            <a:spLocks noGrp="1"/>
          </p:cNvSpPr>
          <p:nvPr>
            <p:ph type="sldNum" sz="quarter" idx="5"/>
          </p:nvPr>
        </p:nvSpPr>
        <p:spPr/>
        <p:txBody>
          <a:bodyPr/>
          <a:lstStyle/>
          <a:p>
            <a:fld id="{490689D6-08F4-9246-8340-6E1C330F9F5D}" type="slidenum">
              <a:rPr lang="en-US" smtClean="0"/>
              <a:t>11</a:t>
            </a:fld>
            <a:endParaRPr lang="en-US"/>
          </a:p>
        </p:txBody>
      </p:sp>
    </p:spTree>
    <p:extLst>
      <p:ext uri="{BB962C8B-B14F-4D97-AF65-F5344CB8AC3E}">
        <p14:creationId xmlns:p14="http://schemas.microsoft.com/office/powerpoint/2010/main" val="365945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lvl1pPr marL="0" indent="0">
              <a:buNone/>
              <a:defRPr/>
            </a:lvl1pPr>
          </a:lstStyle>
          <a:p>
            <a:r>
              <a:rPr lang="en-GB"/>
              <a:t>Click icon to add picture</a:t>
            </a:r>
            <a:endParaRPr lang="en-US"/>
          </a:p>
        </p:txBody>
      </p:sp>
    </p:spTree>
    <p:extLst>
      <p:ext uri="{BB962C8B-B14F-4D97-AF65-F5344CB8AC3E}">
        <p14:creationId xmlns:p14="http://schemas.microsoft.com/office/powerpoint/2010/main" val="17019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08871" y="3256101"/>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79445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2559159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94552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08871" y="3256100"/>
            <a:ext cx="9144000" cy="1264424"/>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16494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D86075"/>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hasCustomPrompt="1"/>
          </p:nvPr>
        </p:nvSpPr>
        <p:spPr>
          <a:xfrm>
            <a:off x="408870" y="4149080"/>
            <a:ext cx="11164827" cy="1872208"/>
          </a:xfrm>
          <a:prstGeom prst="rect">
            <a:avLst/>
          </a:prstGeom>
        </p:spPr>
        <p:txBody>
          <a:bodyPr anchor="t"/>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066208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9080"/>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65890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39398"/>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430024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rgbClr val="0C244C"/>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3253262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5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2974999"/>
            <a:ext cx="12192000" cy="326231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08870" y="3234682"/>
            <a:ext cx="9887699" cy="760364"/>
          </a:xfrm>
          <a:prstGeom prst="rect">
            <a:avLst/>
          </a:prstGeom>
        </p:spPr>
        <p:txBody>
          <a:bodyPr anchor="ctr"/>
          <a:lstStyle>
            <a:lvl1pPr algn="l">
              <a:defRPr sz="4000" b="1" cap="all" baseline="0">
                <a:solidFill>
                  <a:schemeClr val="accent3"/>
                </a:solidFill>
              </a:defRPr>
            </a:lvl1pPr>
          </a:lstStyle>
          <a:p>
            <a:r>
              <a:rPr lang="en-GB"/>
              <a:t>Click to edit Master 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1"/>
            <a:ext cx="4035944"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408870" y="4148191"/>
            <a:ext cx="11164827" cy="1872208"/>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040400" y="1"/>
            <a:ext cx="4111200" cy="2974999"/>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8173168" y="1"/>
            <a:ext cx="4018832" cy="2974999"/>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2966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C3DDD7"/>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12EFCC48-8CC8-4B59-B2A1-D9D5939A217A}"/>
              </a:ext>
            </a:extLst>
          </p:cNvPr>
          <p:cNvSpPr/>
          <p:nvPr userDrawn="1"/>
        </p:nvSpPr>
        <p:spPr>
          <a:xfrm rot="16200000">
            <a:off x="373901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TextBox 8">
            <a:extLst>
              <a:ext uri="{FF2B5EF4-FFF2-40B4-BE49-F238E27FC236}">
                <a16:creationId xmlns:a16="http://schemas.microsoft.com/office/drawing/2014/main" id="{5FC8CC55-2CE4-BA42-B7E3-B85B1556D911}"/>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2" name="Text Placeholder 9">
            <a:extLst>
              <a:ext uri="{FF2B5EF4-FFF2-40B4-BE49-F238E27FC236}">
                <a16:creationId xmlns:a16="http://schemas.microsoft.com/office/drawing/2014/main" id="{E1DA04A6-A94E-4982-9D86-43F28DC6EEC1}"/>
              </a:ext>
            </a:extLst>
          </p:cNvPr>
          <p:cNvSpPr>
            <a:spLocks noGrp="1"/>
          </p:cNvSpPr>
          <p:nvPr>
            <p:ph type="body" sz="quarter" idx="10"/>
          </p:nvPr>
        </p:nvSpPr>
        <p:spPr>
          <a:xfrm>
            <a:off x="911424" y="1415000"/>
            <a:ext cx="10145037" cy="374219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0161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rgbClr val="0C244C"/>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14214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Round Diagonal Corner Rectangle 17">
            <a:extLst>
              <a:ext uri="{FF2B5EF4-FFF2-40B4-BE49-F238E27FC236}">
                <a16:creationId xmlns:a16="http://schemas.microsoft.com/office/drawing/2014/main" id="{4E7F82F3-B891-184C-80DC-B7E4400DB9F6}"/>
              </a:ext>
            </a:extLst>
          </p:cNvPr>
          <p:cNvSpPr/>
          <p:nvPr/>
        </p:nvSpPr>
        <p:spPr>
          <a:xfrm rot="16200000">
            <a:off x="3739019" y="-199088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006759" y="1628800"/>
            <a:ext cx="10145037" cy="4248472"/>
          </a:xfrm>
          <a:prstGeom prst="rect">
            <a:avLst/>
          </a:prstGeom>
        </p:spPr>
        <p:txBody>
          <a:bodyPr/>
          <a:lstStyle>
            <a:lvl1pPr marL="0" indent="0">
              <a:buFontTx/>
              <a:buNone/>
              <a:defRPr sz="135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350">
                <a:solidFill>
                  <a:srgbClr val="0C244C"/>
                </a:solidFill>
                <a:latin typeface="Arial"/>
                <a:cs typeface="Arial"/>
              </a:defRPr>
            </a:lvl3pPr>
            <a:lvl4pPr marL="324000" indent="-171450">
              <a:spcBef>
                <a:spcPts val="188"/>
              </a:spcBef>
              <a:buFont typeface="Arial"/>
              <a:buChar char="•"/>
              <a:defRPr sz="1350">
                <a:solidFill>
                  <a:srgbClr val="0C244C"/>
                </a:solidFill>
                <a:latin typeface="Arial"/>
                <a:cs typeface="Arial"/>
              </a:defRPr>
            </a:lvl4pPr>
            <a:lvl5pPr marL="445500" indent="-135000">
              <a:spcBef>
                <a:spcPts val="188"/>
              </a:spcBef>
              <a:buFont typeface="Arial"/>
              <a:buChar char="•"/>
              <a:defRPr sz="135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Box 8">
            <a:extLst>
              <a:ext uri="{FF2B5EF4-FFF2-40B4-BE49-F238E27FC236}">
                <a16:creationId xmlns:a16="http://schemas.microsoft.com/office/drawing/2014/main" id="{B275A1F4-7805-2342-8F12-CB347FD74952}"/>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
        <p:nvSpPr>
          <p:cNvPr id="10" name="Round Diagonal Corner Rectangle 8">
            <a:extLst>
              <a:ext uri="{FF2B5EF4-FFF2-40B4-BE49-F238E27FC236}">
                <a16:creationId xmlns:a16="http://schemas.microsoft.com/office/drawing/2014/main" id="{0DF7B0C4-B96C-924C-9342-7F328E79894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9">
            <a:extLst>
              <a:ext uri="{FF2B5EF4-FFF2-40B4-BE49-F238E27FC236}">
                <a16:creationId xmlns:a16="http://schemas.microsoft.com/office/drawing/2014/main" id="{A1ECAD9F-FB32-4C4E-87A3-45D3E3162180}"/>
              </a:ext>
            </a:extLst>
          </p:cNvPr>
          <p:cNvSpPr>
            <a:spLocks noGrp="1"/>
          </p:cNvSpPr>
          <p:nvPr>
            <p:ph type="body" sz="quarter" idx="11"/>
          </p:nvPr>
        </p:nvSpPr>
        <p:spPr>
          <a:xfrm>
            <a:off x="911424" y="1482499"/>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Placeholder 1">
            <a:extLst>
              <a:ext uri="{FF2B5EF4-FFF2-40B4-BE49-F238E27FC236}">
                <a16:creationId xmlns:a16="http://schemas.microsoft.com/office/drawing/2014/main" id="{2F777E19-EBE2-4E87-B507-4FB48D7D8E3D}"/>
              </a:ext>
            </a:extLst>
          </p:cNvPr>
          <p:cNvSpPr>
            <a:spLocks noGrp="1"/>
          </p:cNvSpPr>
          <p:nvPr>
            <p:ph type="title"/>
          </p:nvPr>
        </p:nvSpPr>
        <p:spPr>
          <a:xfrm>
            <a:off x="551384" y="341784"/>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3867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63B1A4"/>
        </a:solidFill>
        <a:effectLst/>
      </p:bgPr>
    </p:bg>
    <p:spTree>
      <p:nvGrpSpPr>
        <p:cNvPr id="1" name=""/>
        <p:cNvGrpSpPr/>
        <p:nvPr/>
      </p:nvGrpSpPr>
      <p:grpSpPr>
        <a:xfrm>
          <a:off x="0" y="0"/>
          <a:ext cx="0" cy="0"/>
          <a:chOff x="0" y="0"/>
          <a:chExt cx="0" cy="0"/>
        </a:xfrm>
      </p:grpSpPr>
      <p:sp>
        <p:nvSpPr>
          <p:cNvPr id="11" name="Round Diagonal Corner Rectangle 8">
            <a:extLst>
              <a:ext uri="{FF2B5EF4-FFF2-40B4-BE49-F238E27FC236}">
                <a16:creationId xmlns:a16="http://schemas.microsoft.com/office/drawing/2014/main" id="{97575E76-F89F-4F13-BF7E-95E66D292128}"/>
              </a:ext>
            </a:extLst>
          </p:cNvPr>
          <p:cNvSpPr/>
          <p:nvPr userDrawn="1"/>
        </p:nvSpPr>
        <p:spPr>
          <a:xfrm rot="16200000">
            <a:off x="3724209" y="-1990883"/>
            <a:ext cx="4680520"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7" name="Text Placeholder 9">
            <a:extLst>
              <a:ext uri="{FF2B5EF4-FFF2-40B4-BE49-F238E27FC236}">
                <a16:creationId xmlns:a16="http://schemas.microsoft.com/office/drawing/2014/main" id="{12BC0069-C49C-4E18-A1FE-778E150FFE53}"/>
              </a:ext>
            </a:extLst>
          </p:cNvPr>
          <p:cNvSpPr>
            <a:spLocks noGrp="1"/>
          </p:cNvSpPr>
          <p:nvPr>
            <p:ph type="body" sz="quarter" idx="10"/>
          </p:nvPr>
        </p:nvSpPr>
        <p:spPr>
          <a:xfrm>
            <a:off x="977297" y="1412777"/>
            <a:ext cx="10145037" cy="4248472"/>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91C47728-BB3F-4B12-8FF1-7A1EEFB7F214}"/>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089626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9085906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accent6"/>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3739016" y="-1918874"/>
            <a:ext cx="4680521" cy="1105579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006757" y="1484785"/>
            <a:ext cx="10145037" cy="4248472"/>
          </a:xfrm>
          <a:prstGeom prst="rect">
            <a:avLst/>
          </a:prstGeom>
        </p:spPr>
        <p:txBody>
          <a:bodyPr/>
          <a:lstStyle>
            <a:lvl1pPr marL="0" indent="0">
              <a:buFontTx/>
              <a:buNone/>
              <a:defRPr sz="1800" b="0" cap="none" baseline="0">
                <a:solidFill>
                  <a:srgbClr val="0C244C"/>
                </a:solidFill>
                <a:latin typeface="Arial"/>
                <a:cs typeface="Arial"/>
              </a:defRPr>
            </a:lvl1pPr>
            <a:lvl2pPr marL="0" indent="0">
              <a:spcBef>
                <a:spcPts val="188"/>
              </a:spcBef>
              <a:buFontTx/>
              <a:buNone/>
              <a:defRPr sz="1800" cap="all">
                <a:solidFill>
                  <a:srgbClr val="0C244C"/>
                </a:solidFill>
                <a:latin typeface="Arial"/>
                <a:cs typeface="Arial"/>
              </a:defRPr>
            </a:lvl2pPr>
            <a:lvl3pPr marL="0" indent="-135000">
              <a:spcBef>
                <a:spcPts val="188"/>
              </a:spcBef>
              <a:buFont typeface="Arial"/>
              <a:buChar char="•"/>
              <a:defRPr sz="1800">
                <a:solidFill>
                  <a:srgbClr val="0C244C"/>
                </a:solidFill>
                <a:latin typeface="Arial"/>
                <a:cs typeface="Arial"/>
              </a:defRPr>
            </a:lvl3pPr>
            <a:lvl4pPr marL="324000" indent="-171450">
              <a:spcBef>
                <a:spcPts val="188"/>
              </a:spcBef>
              <a:buFont typeface="Arial"/>
              <a:buChar char="•"/>
              <a:defRPr sz="1800">
                <a:solidFill>
                  <a:srgbClr val="0C244C"/>
                </a:solidFill>
                <a:latin typeface="Arial"/>
                <a:cs typeface="Arial"/>
              </a:defRPr>
            </a:lvl4pPr>
            <a:lvl5pPr marL="445500" indent="-135000">
              <a:spcBef>
                <a:spcPts val="188"/>
              </a:spcBef>
              <a:buFont typeface="Arial"/>
              <a:buChar char="•"/>
              <a:defRPr sz="18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itle Placeholder 1">
            <a:extLst>
              <a:ext uri="{FF2B5EF4-FFF2-40B4-BE49-F238E27FC236}">
                <a16:creationId xmlns:a16="http://schemas.microsoft.com/office/drawing/2014/main" id="{62CD4B24-B6F0-49C8-8CD2-EE67E8B61821}"/>
              </a:ext>
            </a:extLst>
          </p:cNvPr>
          <p:cNvSpPr>
            <a:spLocks noGrp="1"/>
          </p:cNvSpPr>
          <p:nvPr>
            <p:ph type="title"/>
          </p:nvPr>
        </p:nvSpPr>
        <p:spPr>
          <a:xfrm>
            <a:off x="551384" y="274059"/>
            <a:ext cx="11055789" cy="782960"/>
          </a:xfrm>
          <a:prstGeom prst="rect">
            <a:avLst/>
          </a:prstGeom>
        </p:spPr>
        <p:txBody>
          <a:bodyPr vert="horz" lIns="91440" tIns="45720" rIns="91440" bIns="45720" rtlCol="0" anchor="ctr" anchorCtr="0">
            <a:noAutofit/>
          </a:bodyPr>
          <a:lstStyle>
            <a:lvl1pPr algn="l">
              <a:defRPr b="1" i="0" cap="all" normalizeH="0" baseline="0">
                <a:solidFill>
                  <a:schemeClr val="accent3"/>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017650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Tree>
    <p:extLst>
      <p:ext uri="{BB962C8B-B14F-4D97-AF65-F5344CB8AC3E}">
        <p14:creationId xmlns:p14="http://schemas.microsoft.com/office/powerpoint/2010/main" val="192075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215757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1672177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85685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6647387"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6647386" y="3208949"/>
            <a:ext cx="4959787"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9212335" y="692696"/>
            <a:ext cx="2400941" cy="230425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681087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35360" y="1916832"/>
            <a:ext cx="532859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4915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rgbClr val="0C244C"/>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524000" y="1122363"/>
            <a:ext cx="9144000" cy="2387600"/>
          </a:xfrm>
          <a:prstGeom prst="rect">
            <a:avLst/>
          </a:prstGeom>
        </p:spPr>
        <p:txBody>
          <a:bodyPr anchor="ctr"/>
          <a:lstStyle>
            <a:lvl1pPr algn="ctr">
              <a:defRPr sz="4500" b="1" cap="all" baseline="0">
                <a:solidFill>
                  <a:schemeClr val="bg2"/>
                </a:solidFill>
              </a:defRPr>
            </a:lvl1pPr>
          </a:lstStyle>
          <a:p>
            <a:r>
              <a:rPr lang="en-US"/>
              <a:t>Click to edit </a:t>
            </a:r>
            <a:br>
              <a:rPr lang="en-US"/>
            </a:br>
            <a:r>
              <a:rPr lang="en-US"/>
              <a:t>Master title style</a:t>
            </a:r>
          </a:p>
        </p:txBody>
      </p:sp>
      <p:sp>
        <p:nvSpPr>
          <p:cNvPr id="5" name="TextBox 4">
            <a:extLst>
              <a:ext uri="{FF2B5EF4-FFF2-40B4-BE49-F238E27FC236}">
                <a16:creationId xmlns:a16="http://schemas.microsoft.com/office/drawing/2014/main" id="{FF111EA5-29C5-E949-967E-D5A0CBE152AF}"/>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48691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6912247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userDrawn="1"/>
        </p:nvSpPr>
        <p:spPr>
          <a:xfrm>
            <a:off x="0" y="0"/>
            <a:ext cx="5063760" cy="6237312"/>
          </a:xfrm>
          <a:prstGeom prst="round1Rect">
            <a:avLst>
              <a:gd name="adj" fmla="val 232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69122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E5DBCB">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35360" y="1916832"/>
            <a:ext cx="532859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chemeClr val="tx2"/>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337452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192011" cy="6237312"/>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35360" y="1916832"/>
            <a:ext cx="5328592" cy="0"/>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67557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chemeClr val="accent2"/>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chemeClr val="bg1"/>
                </a:solidFill>
                <a:latin typeface="Arial"/>
                <a:cs typeface="Arial"/>
              </a:defRPr>
            </a:lvl1pPr>
            <a:lvl2pPr marL="0" indent="0">
              <a:spcBef>
                <a:spcPts val="188"/>
              </a:spcBef>
              <a:buFontTx/>
              <a:buNone/>
              <a:defRPr sz="2000" cap="all">
                <a:solidFill>
                  <a:schemeClr val="bg1"/>
                </a:solidFill>
                <a:latin typeface="Arial"/>
                <a:cs typeface="Arial"/>
              </a:defRPr>
            </a:lvl2pPr>
            <a:lvl3pPr marL="0" indent="-135000">
              <a:spcBef>
                <a:spcPts val="188"/>
              </a:spcBef>
              <a:buFont typeface="Arial"/>
              <a:buChar char="•"/>
              <a:defRPr sz="2000">
                <a:solidFill>
                  <a:schemeClr val="bg1"/>
                </a:solidFill>
                <a:latin typeface="Arial"/>
                <a:cs typeface="Arial"/>
              </a:defRPr>
            </a:lvl3pPr>
            <a:lvl4pPr marL="324000" indent="-171450">
              <a:spcBef>
                <a:spcPts val="188"/>
              </a:spcBef>
              <a:buFont typeface="Arial"/>
              <a:buChar char="•"/>
              <a:defRPr sz="2000">
                <a:solidFill>
                  <a:schemeClr val="bg1"/>
                </a:solidFill>
                <a:latin typeface="Arial"/>
                <a:cs typeface="Arial"/>
              </a:defRPr>
            </a:lvl4pPr>
            <a:lvl5pPr marL="445500" indent="-135000">
              <a:spcBef>
                <a:spcPts val="188"/>
              </a:spcBef>
              <a:buFont typeface="Arial"/>
              <a:buChar char="•"/>
              <a:defRPr sz="2000">
                <a:solidFill>
                  <a:schemeClr val="bg1"/>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2478623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215812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4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168008" cy="6237312"/>
          </a:xfrm>
          <a:prstGeom prst="round1Rect">
            <a:avLst>
              <a:gd name="adj" fmla="val 2328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6647386" y="692696"/>
            <a:ext cx="4959787" cy="4889086"/>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6647386" y="5725203"/>
            <a:ext cx="4959785" cy="224078"/>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479379" y="2177480"/>
            <a:ext cx="5184574" cy="3771800"/>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35360" y="1916832"/>
            <a:ext cx="5328592" cy="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35360" y="692695"/>
            <a:ext cx="5328592" cy="963489"/>
          </a:xfrm>
          <a:prstGeom prst="rect">
            <a:avLst/>
          </a:prstGeom>
        </p:spPr>
        <p:txBody>
          <a:bodyPr vert="horz" lIns="91440" tIns="45720" rIns="91440" bIns="45720" rtlCol="0" anchor="ctr" anchorCtr="0">
            <a:noAutofit/>
          </a:bodyPr>
          <a:lstStyle>
            <a:lvl1pPr algn="l">
              <a:lnSpc>
                <a:spcPct val="100000"/>
              </a:lnSpc>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164469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55822"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613408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1765552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5" y="0"/>
            <a:ext cx="11568612"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70173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551384" y="413792"/>
            <a:ext cx="11055789" cy="710952"/>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551384" y="1233891"/>
            <a:ext cx="11055789" cy="4390218"/>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551384" y="5624109"/>
            <a:ext cx="6087237" cy="533388"/>
          </a:xfrm>
          <a:prstGeom prst="rect">
            <a:avLst/>
          </a:prstGeom>
        </p:spPr>
        <p:txBody>
          <a:bodyPr anchor="b">
            <a:noAutofit/>
          </a:bodyPr>
          <a:lstStyle>
            <a:lvl1pPr marL="0" indent="0">
              <a:buFontTx/>
              <a:buNone/>
              <a:defRPr sz="95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Click to edit Master text styles</a:t>
            </a:r>
          </a:p>
        </p:txBody>
      </p:sp>
      <p:sp>
        <p:nvSpPr>
          <p:cNvPr id="9" name="TextBox 8">
            <a:extLst>
              <a:ext uri="{FF2B5EF4-FFF2-40B4-BE49-F238E27FC236}">
                <a16:creationId xmlns:a16="http://schemas.microsoft.com/office/drawing/2014/main" id="{D85E4D10-669F-B44A-829C-549EADDE5760}"/>
              </a:ext>
            </a:extLst>
          </p:cNvPr>
          <p:cNvSpPr txBox="1"/>
          <p:nvPr userDrawn="1"/>
        </p:nvSpPr>
        <p:spPr>
          <a:xfrm>
            <a:off x="13552369" y="6179419"/>
            <a:ext cx="24878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33355870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chemeClr val="tx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3376501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1568611"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14842" y="382352"/>
            <a:ext cx="9217024" cy="504056"/>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367808"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112224" y="1580889"/>
            <a:ext cx="3456384" cy="393634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23392" y="1580889"/>
            <a:ext cx="3456384" cy="3936343"/>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14842"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384838"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107914" y="5714416"/>
            <a:ext cx="3447904" cy="245236"/>
          </a:xfrm>
          <a:prstGeom prst="rect">
            <a:avLst/>
          </a:prstGeom>
        </p:spPr>
        <p:txBody>
          <a:bodyPr>
            <a:noAutofit/>
          </a:bodyPr>
          <a:lstStyle>
            <a:lvl1pPr marL="0" indent="0">
              <a:buFontTx/>
              <a:buNone/>
              <a:defRPr sz="900" baseline="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512853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D86075"/>
                </a:solidFill>
              </a:rPr>
              <a:t>Click to edit Master title style</a:t>
            </a:r>
            <a:endParaRPr lang="en-US">
              <a:solidFill>
                <a:srgbClr val="D86075"/>
              </a:solidFill>
            </a:endParaRPr>
          </a:p>
        </p:txBody>
      </p:sp>
      <p:sp>
        <p:nvSpPr>
          <p:cNvPr id="10" name="TextBox 9">
            <a:extLst>
              <a:ext uri="{FF2B5EF4-FFF2-40B4-BE49-F238E27FC236}">
                <a16:creationId xmlns:a16="http://schemas.microsoft.com/office/drawing/2014/main" id="{97E84819-4C54-574F-8060-6984CD25582B}"/>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1758005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EF26B9D4-44A7-DE48-9C31-0BB04BA68670}"/>
              </a:ext>
            </a:extLst>
          </p:cNvPr>
          <p:cNvSpPr>
            <a:spLocks noGrp="1"/>
          </p:cNvSpPr>
          <p:nvPr>
            <p:ph type="title"/>
          </p:nvPr>
        </p:nvSpPr>
        <p:spPr>
          <a:xfrm>
            <a:off x="551384" y="250402"/>
            <a:ext cx="11055789" cy="782960"/>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0574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995414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14842" y="382352"/>
            <a:ext cx="9217024" cy="504056"/>
          </a:xfrm>
          <a:prstGeom prst="rect">
            <a:avLst/>
          </a:prstGeom>
        </p:spPr>
        <p:txBody>
          <a:bodyPr vert="horz" lIns="91440" tIns="45720" rIns="91440" bIns="45720" rtlCol="0" anchor="ctr"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a:solidFill>
                  <a:srgbClr val="0C244C"/>
                </a:solidFill>
              </a:rPr>
              <a:t>Click to edit Master title style</a:t>
            </a:r>
            <a:endParaRPr lang="en-US">
              <a:solidFill>
                <a:srgbClr val="0C244C"/>
              </a:solidFill>
            </a:endParaRPr>
          </a:p>
        </p:txBody>
      </p:sp>
    </p:spTree>
    <p:extLst>
      <p:ext uri="{BB962C8B-B14F-4D97-AF65-F5344CB8AC3E}">
        <p14:creationId xmlns:p14="http://schemas.microsoft.com/office/powerpoint/2010/main" val="2695121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rgbClr val="0C244C"/>
                </a:solidFill>
                <a:latin typeface="Arial"/>
                <a:cs typeface="Arial"/>
              </a:defRPr>
            </a:lvl1pPr>
            <a:lvl2pPr marL="0" indent="0">
              <a:spcBef>
                <a:spcPts val="188"/>
              </a:spcBef>
              <a:buFontTx/>
              <a:buNone/>
              <a:defRPr sz="2000" cap="all">
                <a:solidFill>
                  <a:srgbClr val="63B1A4"/>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45952"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576719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479376"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338310" y="1580925"/>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8979173"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146621" y="1580926"/>
            <a:ext cx="2628000" cy="216282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479376" y="4055910"/>
            <a:ext cx="11164827" cy="1893370"/>
          </a:xfrm>
          <a:prstGeom prst="rect">
            <a:avLst/>
          </a:prstGeom>
        </p:spPr>
        <p:txBody>
          <a:bodyPr/>
          <a:lstStyle>
            <a:lvl1pPr marL="0" indent="0">
              <a:buFontTx/>
              <a:buNone/>
              <a:defRPr sz="2000" b="0" cap="none" baseline="0">
                <a:solidFill>
                  <a:schemeClr val="tx2"/>
                </a:solidFill>
                <a:latin typeface="Arial"/>
                <a:cs typeface="Arial"/>
              </a:defRPr>
            </a:lvl1pPr>
            <a:lvl2pPr marL="0" indent="0">
              <a:spcBef>
                <a:spcPts val="188"/>
              </a:spcBef>
              <a:buFontTx/>
              <a:buNone/>
              <a:defRPr sz="2000" cap="all">
                <a:solidFill>
                  <a:schemeClr val="tx2"/>
                </a:solidFill>
                <a:latin typeface="Arial"/>
                <a:cs typeface="Arial"/>
              </a:defRPr>
            </a:lvl2pPr>
            <a:lvl3pPr marL="0" indent="-135000">
              <a:spcBef>
                <a:spcPts val="188"/>
              </a:spcBef>
              <a:buFont typeface="Arial"/>
              <a:buChar char="•"/>
              <a:defRPr sz="2000">
                <a:solidFill>
                  <a:schemeClr val="tx2"/>
                </a:solidFill>
                <a:latin typeface="Arial"/>
                <a:cs typeface="Arial"/>
              </a:defRPr>
            </a:lvl3pPr>
            <a:lvl4pPr marL="324000" indent="-171450">
              <a:spcBef>
                <a:spcPts val="188"/>
              </a:spcBef>
              <a:buFont typeface="Arial"/>
              <a:buChar char="•"/>
              <a:defRPr sz="2000">
                <a:solidFill>
                  <a:schemeClr val="tx2"/>
                </a:solidFill>
                <a:latin typeface="Arial"/>
                <a:cs typeface="Arial"/>
              </a:defRPr>
            </a:lvl4pPr>
            <a:lvl5pPr marL="445500" indent="-135000">
              <a:spcBef>
                <a:spcPts val="188"/>
              </a:spcBef>
              <a:buFont typeface="Arial"/>
              <a:buChar char="•"/>
              <a:defRPr sz="2000">
                <a:solidFill>
                  <a:schemeClr val="tx2"/>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0"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35360" y="236710"/>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328166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35360" y="243062"/>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5830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5223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452084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87517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4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1644206" cy="90872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4878" y="669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479376" y="1052736"/>
            <a:ext cx="11127797" cy="489654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89067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0"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35827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379628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479376" y="1601416"/>
            <a:ext cx="11127797"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D86075"/>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8149558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4" y="0"/>
            <a:ext cx="11705553"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43160"/>
            <a:ext cx="10801200" cy="792088"/>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2416507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1705550"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523961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4" y="0"/>
            <a:ext cx="11705553"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35360" y="235572"/>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199186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1705550"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35360" y="242728"/>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1407018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9478"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485187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5814734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479378" y="1601416"/>
            <a:ext cx="6497823" cy="4347864"/>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9589480" y="1609873"/>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9589483"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7274496" y="1601416"/>
            <a:ext cx="2116067" cy="1971600"/>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7274496" y="3861048"/>
            <a:ext cx="2116067" cy="2095674"/>
          </a:xfrm>
          <a:prstGeom prst="rect">
            <a:avLst/>
          </a:prstGeom>
        </p:spPr>
        <p:txBody>
          <a:bodyPr vert="horz"/>
          <a:lstStyle>
            <a:lvl1pPr>
              <a:defRPr sz="788">
                <a:latin typeface="Arial"/>
                <a:cs typeface="Arial"/>
              </a:defRPr>
            </a:lvl1pPr>
          </a:lstStyle>
          <a:p>
            <a:r>
              <a:rPr lang="en-GB"/>
              <a:t>Click icon to add picture</a:t>
            </a:r>
            <a:endParaRPr lang="en-US"/>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10801200"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Tree>
    <p:extLst>
      <p:ext uri="{BB962C8B-B14F-4D97-AF65-F5344CB8AC3E}">
        <p14:creationId xmlns:p14="http://schemas.microsoft.com/office/powerpoint/2010/main" val="3727572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5" y="0"/>
            <a:ext cx="6096004"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35360" y="238336"/>
            <a:ext cx="4667961" cy="792088"/>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2" name="Round Diagonal Corner Rectangle 9">
            <a:extLst>
              <a:ext uri="{FF2B5EF4-FFF2-40B4-BE49-F238E27FC236}">
                <a16:creationId xmlns:a16="http://schemas.microsoft.com/office/drawing/2014/main" id="{CB7425EA-F233-761F-859B-76F4A18A738E}"/>
              </a:ext>
            </a:extLst>
          </p:cNvPr>
          <p:cNvSpPr/>
          <p:nvPr userDrawn="1"/>
        </p:nvSpPr>
        <p:spPr>
          <a:xfrm flipH="1">
            <a:off x="6095996" y="0"/>
            <a:ext cx="6096004"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Tree>
    <p:extLst>
      <p:ext uri="{BB962C8B-B14F-4D97-AF65-F5344CB8AC3E}">
        <p14:creationId xmlns:p14="http://schemas.microsoft.com/office/powerpoint/2010/main" val="3727572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547797" y="350908"/>
            <a:ext cx="10732778" cy="581303"/>
          </a:xfrm>
          <a:prstGeom prst="rect">
            <a:avLst/>
          </a:prstGeom>
        </p:spPr>
        <p:txBody>
          <a:bodyPr vert="horz" lIns="91440" tIns="45720" rIns="91440" bIns="45720" rtlCol="0" anchor="ctr" anchorCtr="0">
            <a:noAutofit/>
          </a:bodyPr>
          <a:lstStyle>
            <a:lvl1pPr algn="l">
              <a:defRPr b="1" i="0" cap="all" normalizeH="0" baseline="0">
                <a:solidFill>
                  <a:srgbClr val="D86075"/>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420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1644206" cy="12687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455711"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165380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1644206" cy="12687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455711" y="343728"/>
            <a:ext cx="10732778" cy="581303"/>
          </a:xfrm>
          <a:prstGeom prst="rect">
            <a:avLst/>
          </a:prstGeom>
        </p:spPr>
        <p:txBody>
          <a:bodyPr vert="horz" lIns="91440" tIns="45720" rIns="91440" bIns="45720" rtlCol="0" anchor="ctr" anchorCtr="0">
            <a:noAutofit/>
          </a:bodyPr>
          <a:lstStyle>
            <a:lvl1pPr algn="l">
              <a:defRPr b="1" i="0" cap="all" normalizeH="0" baseline="0">
                <a:solidFill>
                  <a:srgbClr val="C3DDD7"/>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274349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7"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82736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1644206" cy="1268760"/>
          </a:xfrm>
          <a:prstGeom prst="round2DiagRect">
            <a:avLst>
              <a:gd name="adj1" fmla="val 4251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547798" y="343729"/>
            <a:ext cx="10732778" cy="581303"/>
          </a:xfrm>
          <a:prstGeom prst="rect">
            <a:avLst/>
          </a:prstGeom>
        </p:spPr>
        <p:txBody>
          <a:bodyPr vert="horz" lIns="91440" tIns="45720" rIns="91440" bIns="45720" rtlCol="0" anchor="ctr" anchorCtr="0">
            <a:noAutofit/>
          </a:bodyPr>
          <a:lstStyle>
            <a:lvl1pPr algn="l">
              <a:defRPr b="1" i="0" cap="all" normalizeH="0" baseline="0">
                <a:solidFill>
                  <a:srgbClr val="0C244C"/>
                </a:solidFill>
                <a:latin typeface="Arial"/>
                <a:cs typeface="Arial"/>
              </a:defRPr>
            </a:lvl1pPr>
          </a:lstStyle>
          <a:p>
            <a:r>
              <a:rPr lang="en-GB"/>
              <a:t>Click to edit Master title style</a:t>
            </a:r>
            <a:endParaRPr lang="en-US"/>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142676"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345237"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547798" y="1612488"/>
            <a:ext cx="3501527" cy="4336791"/>
          </a:xfrm>
          <a:prstGeom prst="rect">
            <a:avLst/>
          </a:prstGeom>
        </p:spPr>
        <p:txBody>
          <a:bodyPr/>
          <a:lstStyle>
            <a:lvl1pPr marL="0" indent="0">
              <a:buFontTx/>
              <a:buNone/>
              <a:defRPr sz="2000" cap="none" baseline="0">
                <a:solidFill>
                  <a:srgbClr val="0C244C"/>
                </a:solidFill>
                <a:latin typeface="Arial"/>
                <a:cs typeface="Arial"/>
              </a:defRPr>
            </a:lvl1pPr>
            <a:lvl2pPr marL="0" indent="0">
              <a:spcBef>
                <a:spcPts val="188"/>
              </a:spcBef>
              <a:buFontTx/>
              <a:buNone/>
              <a:defRPr sz="2000" cap="all">
                <a:solidFill>
                  <a:srgbClr val="0C244C"/>
                </a:solidFill>
                <a:latin typeface="Arial"/>
                <a:cs typeface="Arial"/>
              </a:defRPr>
            </a:lvl2pPr>
            <a:lvl3pPr marL="0" indent="-135000">
              <a:spcBef>
                <a:spcPts val="188"/>
              </a:spcBef>
              <a:buFont typeface="Arial"/>
              <a:buChar char="•"/>
              <a:defRPr sz="2000">
                <a:solidFill>
                  <a:srgbClr val="0C244C"/>
                </a:solidFill>
                <a:latin typeface="Arial"/>
                <a:cs typeface="Arial"/>
              </a:defRPr>
            </a:lvl3pPr>
            <a:lvl4pPr marL="324000" indent="-171450">
              <a:spcBef>
                <a:spcPts val="188"/>
              </a:spcBef>
              <a:buFont typeface="Arial"/>
              <a:buChar char="•"/>
              <a:defRPr sz="2000">
                <a:solidFill>
                  <a:srgbClr val="0C244C"/>
                </a:solidFill>
                <a:latin typeface="Arial"/>
                <a:cs typeface="Arial"/>
              </a:defRPr>
            </a:lvl4pPr>
            <a:lvl5pPr marL="445500" indent="-135000">
              <a:spcBef>
                <a:spcPts val="188"/>
              </a:spcBef>
              <a:buFont typeface="Arial"/>
              <a:buChar char="•"/>
              <a:defRPr sz="2000">
                <a:solidFill>
                  <a:srgbClr val="0C244C"/>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54123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2192000" cy="6290658"/>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19403" y="413792"/>
            <a:ext cx="7872875"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GB"/>
              <a:t>Click to edit Master title style</a:t>
            </a:r>
            <a:endParaRPr lang="en-US"/>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6" name="TextBox 5">
            <a:extLst>
              <a:ext uri="{FF2B5EF4-FFF2-40B4-BE49-F238E27FC236}">
                <a16:creationId xmlns:a16="http://schemas.microsoft.com/office/drawing/2014/main" id="{3139E716-9E10-714C-83A4-72BF32D9A06F}"/>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579905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7384"/>
            <a:ext cx="12192000" cy="6336704"/>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9" name="Round Diagonal Corner Rectangle 1">
            <a:extLst>
              <a:ext uri="{FF2B5EF4-FFF2-40B4-BE49-F238E27FC236}">
                <a16:creationId xmlns:a16="http://schemas.microsoft.com/office/drawing/2014/main" id="{3F88AE3B-7175-C041-AAAD-12637C94CFDB}"/>
              </a:ext>
            </a:extLst>
          </p:cNvPr>
          <p:cNvSpPr/>
          <p:nvPr userDrawn="1"/>
        </p:nvSpPr>
        <p:spPr>
          <a:xfrm rot="16200000">
            <a:off x="1251736" y="1336494"/>
            <a:ext cx="4071888" cy="49445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127448" y="2118083"/>
            <a:ext cx="4128459" cy="2952328"/>
          </a:xfrm>
          <a:prstGeom prst="rect">
            <a:avLst/>
          </a:prstGeom>
        </p:spPr>
        <p:txBody>
          <a:bodyPr>
            <a:noAutofit/>
          </a:bodyPr>
          <a:lstStyle>
            <a:lvl1pPr marL="0" indent="0" algn="l">
              <a:buFontTx/>
              <a:buNone/>
              <a:defRPr sz="2000" b="0">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45EB2F5-E211-E341-AB58-42AECA97C666}"/>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42218406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1"/>
            <a:ext cx="12192000" cy="6326709"/>
          </a:xfrm>
          <a:prstGeom prst="rect">
            <a:avLst/>
          </a:prstGeom>
          <a:solidFill>
            <a:schemeClr val="bg1">
              <a:lumMod val="85000"/>
            </a:schemeClr>
          </a:solidFill>
        </p:spPr>
        <p:txBody>
          <a:bodyPr/>
          <a:lstStyle>
            <a:lvl1pPr marL="0" indent="0">
              <a:buNone/>
              <a:defRPr sz="788">
                <a:latin typeface="Arial"/>
                <a:cs typeface="Arial"/>
              </a:defRPr>
            </a:lvl1pPr>
          </a:lstStyle>
          <a:p>
            <a:r>
              <a:rPr lang="en-GB"/>
              <a:t>Click icon to add picture</a:t>
            </a:r>
            <a:endParaRPr lang="en-US"/>
          </a:p>
        </p:txBody>
      </p:sp>
      <p:sp>
        <p:nvSpPr>
          <p:cNvPr id="29" name="TextBox 28">
            <a:extLst>
              <a:ext uri="{FF2B5EF4-FFF2-40B4-BE49-F238E27FC236}">
                <a16:creationId xmlns:a16="http://schemas.microsoft.com/office/drawing/2014/main" id="{75C86DB0-BDA6-D244-8D3F-FA369F783ACC}"/>
              </a:ext>
            </a:extLst>
          </p:cNvPr>
          <p:cNvSpPr txBox="1"/>
          <p:nvPr/>
        </p:nvSpPr>
        <p:spPr>
          <a:xfrm>
            <a:off x="13026189" y="6439301"/>
            <a:ext cx="312906" cy="369332"/>
          </a:xfrm>
          <a:prstGeom prst="rect">
            <a:avLst/>
          </a:prstGeom>
          <a:noFill/>
        </p:spPr>
        <p:txBody>
          <a:bodyPr wrap="none" rtlCol="0">
            <a:spAutoFit/>
          </a:bodyPr>
          <a:lstStyle/>
          <a:p>
            <a:r>
              <a:rPr lang="en-US" sz="1800"/>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7291622" y="6042936"/>
            <a:ext cx="4847861" cy="247722"/>
          </a:xfrm>
          <a:prstGeom prst="rect">
            <a:avLst/>
          </a:prstGeom>
        </p:spPr>
        <p:txBody>
          <a:bodyPr>
            <a:noAutofit/>
          </a:bodyPr>
          <a:lstStyle>
            <a:lvl1pPr marL="0" indent="0" algn="r">
              <a:buFontTx/>
              <a:buNone/>
              <a:defRPr sz="900">
                <a:solidFill>
                  <a:schemeClr val="bg1"/>
                </a:solidFill>
                <a:latin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9" name="Round Diagonal Corner Rectangle 1">
            <a:extLst>
              <a:ext uri="{FF2B5EF4-FFF2-40B4-BE49-F238E27FC236}">
                <a16:creationId xmlns:a16="http://schemas.microsoft.com/office/drawing/2014/main" id="{84FC0CDD-8383-D347-AA8B-B45D50C06531}"/>
              </a:ext>
            </a:extLst>
          </p:cNvPr>
          <p:cNvSpPr/>
          <p:nvPr userDrawn="1"/>
        </p:nvSpPr>
        <p:spPr>
          <a:xfrm rot="16200000">
            <a:off x="939710" y="1346621"/>
            <a:ext cx="4071888" cy="49445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911425" y="2348880"/>
            <a:ext cx="4128459" cy="3024336"/>
          </a:xfrm>
          <a:prstGeom prst="rect">
            <a:avLst/>
          </a:prstGeom>
        </p:spPr>
        <p:txBody>
          <a:bodyPr>
            <a:noAutofit/>
          </a:bodyPr>
          <a:lstStyle>
            <a:lvl1pPr marL="0" indent="0" algn="l">
              <a:buFontTx/>
              <a:buNone/>
              <a:defRPr sz="2000" b="0">
                <a:solidFill>
                  <a:srgbClr val="0C244C"/>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
        <p:nvSpPr>
          <p:cNvPr id="7" name="TextBox 6">
            <a:extLst>
              <a:ext uri="{FF2B5EF4-FFF2-40B4-BE49-F238E27FC236}">
                <a16:creationId xmlns:a16="http://schemas.microsoft.com/office/drawing/2014/main" id="{79630329-6122-484E-ADA4-5A38BAD4F037}"/>
              </a:ext>
            </a:extLst>
          </p:cNvPr>
          <p:cNvSpPr txBox="1"/>
          <p:nvPr userDrawn="1"/>
        </p:nvSpPr>
        <p:spPr>
          <a:xfrm>
            <a:off x="13026189" y="6439301"/>
            <a:ext cx="312906" cy="369332"/>
          </a:xfrm>
          <a:prstGeom prst="rect">
            <a:avLst/>
          </a:prstGeom>
          <a:noFill/>
        </p:spPr>
        <p:txBody>
          <a:bodyPr wrap="none" rtlCol="0">
            <a:spAutoFit/>
          </a:bodyPr>
          <a:lstStyle/>
          <a:p>
            <a:r>
              <a:rPr lang="en-US" sz="1800"/>
              <a:t>  </a:t>
            </a:r>
          </a:p>
        </p:txBody>
      </p:sp>
    </p:spTree>
    <p:extLst>
      <p:ext uri="{BB962C8B-B14F-4D97-AF65-F5344CB8AC3E}">
        <p14:creationId xmlns:p14="http://schemas.microsoft.com/office/powerpoint/2010/main" val="275062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AD61DED6-6F59-4313-9750-39CDEA464BCF}"/>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1110220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623735" y="2004538"/>
            <a:ext cx="4944532" cy="2648599"/>
          </a:xfrm>
          <a:prstGeom prst="rect">
            <a:avLst/>
          </a:prstGeom>
        </p:spPr>
        <p:txBody>
          <a:bodyPr>
            <a:noAutofit/>
          </a:bodyPr>
          <a:lstStyle>
            <a:lvl1pPr marL="0" indent="0" algn="l">
              <a:buFontTx/>
              <a:buNone/>
              <a:defRPr sz="2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GB"/>
              <a:t>Click to edit Master text styles</a:t>
            </a:r>
          </a:p>
        </p:txBody>
      </p:sp>
    </p:spTree>
    <p:extLst>
      <p:ext uri="{BB962C8B-B14F-4D97-AF65-F5344CB8AC3E}">
        <p14:creationId xmlns:p14="http://schemas.microsoft.com/office/powerpoint/2010/main" val="20537618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chemeClr val="bg1"/>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stretch>
            <a:fillRect/>
          </a:stretch>
        </p:blipFill>
        <p:spPr>
          <a:xfrm>
            <a:off x="4569096" y="3153669"/>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623734" y="2276873"/>
            <a:ext cx="4944532" cy="698745"/>
          </a:xfrm>
          <a:prstGeom prst="rect">
            <a:avLst/>
          </a:prstGeom>
        </p:spPr>
        <p:txBody>
          <a:bodyPr>
            <a:noAutofit/>
          </a:bodyPr>
          <a:lstStyle>
            <a:lvl1pPr marL="0" indent="0" algn="ctr">
              <a:buFontTx/>
              <a:buNone/>
              <a:defRPr sz="4000" b="1">
                <a:solidFill>
                  <a:srgbClr val="762000"/>
                </a:solidFill>
                <a:latin typeface="Arial"/>
                <a:cs typeface="Arial"/>
              </a:defRPr>
            </a:lvl1pPr>
            <a:lvl2pPr marL="342900" indent="0">
              <a:buFontTx/>
              <a:buNone/>
              <a:defRPr sz="1050">
                <a:latin typeface=""/>
              </a:defRPr>
            </a:lvl2pPr>
            <a:lvl3pPr marL="685800" indent="0">
              <a:buFontTx/>
              <a:buNone/>
              <a:defRPr sz="1050">
                <a:latin typeface=""/>
              </a:defRPr>
            </a:lvl3pPr>
            <a:lvl4pPr marL="1028700" indent="0">
              <a:buFontTx/>
              <a:buNone/>
              <a:defRPr sz="1050">
                <a:latin typeface=""/>
              </a:defRPr>
            </a:lvl4pPr>
            <a:lvl5pPr marL="1371600" indent="0">
              <a:buFontTx/>
              <a:buNone/>
              <a:defRPr sz="1050">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378171" y="4218572"/>
            <a:ext cx="3435658" cy="369332"/>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AU" sz="1800" b="0" i="0" kern="1200" spc="225">
                <a:solidFill>
                  <a:srgbClr val="762000"/>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499638" y="2076410"/>
            <a:ext cx="276225" cy="27622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rgbClr val="762000"/>
          </a:solidFill>
          <a:ln w="9525" cap="flat">
            <a:noFill/>
            <a:prstDash val="solid"/>
            <a:miter/>
          </a:ln>
        </p:spPr>
        <p:txBody>
          <a:bodyPr rtlCol="0" anchor="ctr"/>
          <a:lstStyle/>
          <a:p>
            <a:endParaRPr lang="en-AU"/>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duotone>
              <a:prstClr val="black"/>
              <a:srgbClr val="762000">
                <a:tint val="45000"/>
                <a:satMod val="400000"/>
              </a:srgbClr>
            </a:duotone>
          </a:blip>
          <a:stretch>
            <a:fillRect/>
          </a:stretch>
        </p:blipFill>
        <p:spPr>
          <a:xfrm>
            <a:off x="4637750" y="3176081"/>
            <a:ext cx="3053808" cy="837935"/>
          </a:xfrm>
          <a:prstGeom prst="rect">
            <a:avLst/>
          </a:prstGeom>
        </p:spPr>
      </p:pic>
    </p:spTree>
    <p:extLst>
      <p:ext uri="{BB962C8B-B14F-4D97-AF65-F5344CB8AC3E}">
        <p14:creationId xmlns:p14="http://schemas.microsoft.com/office/powerpoint/2010/main" val="2288340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22224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CE77E450-353B-4865-B8C6-9B969320BD3D}"/>
              </a:ext>
            </a:extLst>
          </p:cNvPr>
          <p:cNvSpPr/>
          <p:nvPr userDrawn="1"/>
        </p:nvSpPr>
        <p:spPr>
          <a:xfrm>
            <a:off x="0" y="0"/>
            <a:ext cx="12190552" cy="6855696"/>
          </a:xfrm>
          <a:custGeom>
            <a:avLst/>
            <a:gdLst/>
            <a:ahLst/>
            <a:cxnLst/>
            <a:rect l="l" t="t" r="r" b="b"/>
            <a:pathLst>
              <a:path w="10692130" h="7560309">
                <a:moveTo>
                  <a:pt x="0" y="7560005"/>
                </a:moveTo>
                <a:lnTo>
                  <a:pt x="10692003" y="7560005"/>
                </a:lnTo>
                <a:lnTo>
                  <a:pt x="10692003" y="0"/>
                </a:lnTo>
                <a:lnTo>
                  <a:pt x="0" y="0"/>
                </a:lnTo>
                <a:lnTo>
                  <a:pt x="0" y="7560005"/>
                </a:lnTo>
                <a:close/>
              </a:path>
            </a:pathLst>
          </a:custGeom>
          <a:solidFill>
            <a:srgbClr val="418FDE"/>
          </a:solidFill>
        </p:spPr>
        <p:txBody>
          <a:bodyPr wrap="square" lIns="0" tIns="0" rIns="0" bIns="0" rtlCol="0"/>
          <a:lstStyle/>
          <a:p>
            <a:r>
              <a:rPr lang="en-US" sz="1632"/>
              <a:t> </a:t>
            </a:r>
            <a:endParaRPr sz="1632"/>
          </a:p>
        </p:txBody>
      </p:sp>
      <p:sp>
        <p:nvSpPr>
          <p:cNvPr id="2" name="object 5">
            <a:extLst>
              <a:ext uri="{FF2B5EF4-FFF2-40B4-BE49-F238E27FC236}">
                <a16:creationId xmlns:a16="http://schemas.microsoft.com/office/drawing/2014/main" id="{24A17A68-3337-4FE2-93BE-9F7C3909AFB5}"/>
              </a:ext>
            </a:extLst>
          </p:cNvPr>
          <p:cNvSpPr/>
          <p:nvPr userDrawn="1"/>
        </p:nvSpPr>
        <p:spPr>
          <a:xfrm flipV="1">
            <a:off x="4553900" y="3905779"/>
            <a:ext cx="3084200" cy="41458"/>
          </a:xfrm>
          <a:custGeom>
            <a:avLst/>
            <a:gdLst/>
            <a:ahLst/>
            <a:cxnLst/>
            <a:rect l="l" t="t" r="r" b="b"/>
            <a:pathLst>
              <a:path w="1287145">
                <a:moveTo>
                  <a:pt x="0" y="0"/>
                </a:moveTo>
                <a:lnTo>
                  <a:pt x="1287005" y="0"/>
                </a:lnTo>
              </a:path>
            </a:pathLst>
          </a:custGeom>
          <a:ln w="76200">
            <a:solidFill>
              <a:srgbClr val="144372"/>
            </a:solidFill>
          </a:ln>
        </p:spPr>
        <p:txBody>
          <a:bodyPr wrap="square" lIns="0" tIns="0" rIns="0" bIns="0" rtlCol="0"/>
          <a:lstStyle/>
          <a:p>
            <a:endParaRPr sz="1632"/>
          </a:p>
        </p:txBody>
      </p:sp>
      <p:pic>
        <p:nvPicPr>
          <p:cNvPr id="3" name="Graphic 2">
            <a:extLst>
              <a:ext uri="{FF2B5EF4-FFF2-40B4-BE49-F238E27FC236}">
                <a16:creationId xmlns:a16="http://schemas.microsoft.com/office/drawing/2014/main" id="{BFFE4DD1-1597-480C-A5EA-F00EDC14232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75946" y="552472"/>
            <a:ext cx="1238662" cy="1218485"/>
          </a:xfrm>
          <a:prstGeom prst="rect">
            <a:avLst/>
          </a:prstGeom>
        </p:spPr>
      </p:pic>
      <p:sp>
        <p:nvSpPr>
          <p:cNvPr id="8" name="Text Placeholder 7">
            <a:extLst>
              <a:ext uri="{FF2B5EF4-FFF2-40B4-BE49-F238E27FC236}">
                <a16:creationId xmlns:a16="http://schemas.microsoft.com/office/drawing/2014/main" id="{1C312CC6-040B-4799-A0C5-746AB65D25E2}"/>
              </a:ext>
            </a:extLst>
          </p:cNvPr>
          <p:cNvSpPr>
            <a:spLocks noGrp="1"/>
          </p:cNvSpPr>
          <p:nvPr>
            <p:ph type="body" sz="quarter" idx="10" hasCustomPrompt="1"/>
          </p:nvPr>
        </p:nvSpPr>
        <p:spPr>
          <a:xfrm>
            <a:off x="1665178" y="2012486"/>
            <a:ext cx="8644447" cy="1278317"/>
          </a:xfrm>
          <a:prstGeom prst="rect">
            <a:avLst/>
          </a:prstGeom>
        </p:spPr>
        <p:txBody>
          <a:bodyPr/>
          <a:lstStyle>
            <a:lvl1pPr algn="ctr">
              <a:defRPr sz="3627" b="1">
                <a:solidFill>
                  <a:schemeClr val="bg1"/>
                </a:solidFill>
                <a:latin typeface="Roboto Slab" pitchFamily="2" charset="0"/>
                <a:ea typeface="Roboto Slab" pitchFamily="2" charset="0"/>
              </a:defRPr>
            </a:lvl1pPr>
            <a:lvl2pPr>
              <a:defRPr sz="4897">
                <a:latin typeface="Roboto Slab" pitchFamily="2" charset="0"/>
                <a:ea typeface="Roboto Slab" pitchFamily="2" charset="0"/>
              </a:defRPr>
            </a:lvl2pPr>
            <a:lvl3pPr>
              <a:defRPr sz="4897">
                <a:latin typeface="Roboto Slab" pitchFamily="2" charset="0"/>
                <a:ea typeface="Roboto Slab" pitchFamily="2" charset="0"/>
              </a:defRPr>
            </a:lvl3pPr>
            <a:lvl4pPr>
              <a:defRPr sz="4897">
                <a:latin typeface="Roboto Slab" pitchFamily="2" charset="0"/>
                <a:ea typeface="Roboto Slab" pitchFamily="2" charset="0"/>
              </a:defRPr>
            </a:lvl4pPr>
            <a:lvl5pPr>
              <a:defRPr sz="4897">
                <a:latin typeface="Roboto Slab" pitchFamily="2" charset="0"/>
                <a:ea typeface="Roboto Slab" pitchFamily="2" charset="0"/>
              </a:defRPr>
            </a:lvl5pPr>
          </a:lstStyle>
          <a:p>
            <a:pPr lvl="0"/>
            <a:r>
              <a:rPr lang="en-US"/>
              <a:t>TITLE OF YOUR </a:t>
            </a:r>
          </a:p>
          <a:p>
            <a:pPr lvl="0"/>
            <a:r>
              <a:rPr lang="en-US"/>
              <a:t>PRESENTATION</a:t>
            </a:r>
          </a:p>
        </p:txBody>
      </p:sp>
      <p:sp>
        <p:nvSpPr>
          <p:cNvPr id="10" name="Text Placeholder 9">
            <a:extLst>
              <a:ext uri="{FF2B5EF4-FFF2-40B4-BE49-F238E27FC236}">
                <a16:creationId xmlns:a16="http://schemas.microsoft.com/office/drawing/2014/main" id="{B30F6994-9E7D-4E39-AB1E-C0C614579AFC}"/>
              </a:ext>
            </a:extLst>
          </p:cNvPr>
          <p:cNvSpPr>
            <a:spLocks noGrp="1"/>
          </p:cNvSpPr>
          <p:nvPr>
            <p:ph type="body" sz="quarter" idx="11" hasCustomPrompt="1"/>
          </p:nvPr>
        </p:nvSpPr>
        <p:spPr>
          <a:xfrm>
            <a:off x="2577406" y="4396376"/>
            <a:ext cx="6993748" cy="1278317"/>
          </a:xfrm>
          <a:prstGeom prst="rect">
            <a:avLst/>
          </a:prstGeom>
        </p:spPr>
        <p:txBody>
          <a:bodyPr/>
          <a:lstStyle>
            <a:lvl1pPr algn="ctr">
              <a:defRPr>
                <a:solidFill>
                  <a:schemeClr val="bg1"/>
                </a:solidFill>
                <a:latin typeface="Roboto" panose="02000000000000000000" pitchFamily="2" charset="0"/>
                <a:ea typeface="Roboto" panose="02000000000000000000" pitchFamily="2" charset="0"/>
              </a:defRPr>
            </a:lvl1pPr>
            <a:lvl2pPr>
              <a:defRPr>
                <a:solidFill>
                  <a:schemeClr val="bg1"/>
                </a:solidFill>
                <a:latin typeface="Roboto" panose="02000000000000000000" pitchFamily="2" charset="0"/>
                <a:ea typeface="Roboto" panose="02000000000000000000" pitchFamily="2" charset="0"/>
              </a:defRPr>
            </a:lvl2pPr>
            <a:lvl3pPr>
              <a:defRPr>
                <a:solidFill>
                  <a:schemeClr val="bg1"/>
                </a:solidFill>
                <a:latin typeface="Roboto" panose="02000000000000000000" pitchFamily="2" charset="0"/>
                <a:ea typeface="Roboto" panose="02000000000000000000" pitchFamily="2" charset="0"/>
              </a:defRPr>
            </a:lvl3pPr>
            <a:lvl4pPr>
              <a:defRPr>
                <a:solidFill>
                  <a:schemeClr val="bg1"/>
                </a:solidFill>
                <a:latin typeface="Roboto" panose="02000000000000000000" pitchFamily="2" charset="0"/>
                <a:ea typeface="Roboto" panose="02000000000000000000" pitchFamily="2" charset="0"/>
              </a:defRPr>
            </a:lvl4pPr>
            <a:lvl5pPr>
              <a:defRPr>
                <a:solidFill>
                  <a:schemeClr val="bg1"/>
                </a:solidFill>
                <a:latin typeface="Roboto" panose="02000000000000000000" pitchFamily="2" charset="0"/>
                <a:ea typeface="Roboto" panose="02000000000000000000" pitchFamily="2" charset="0"/>
              </a:defRPr>
            </a:lvl5pPr>
          </a:lstStyle>
          <a:p>
            <a:pPr lvl="0"/>
            <a:r>
              <a:rPr lang="en-US"/>
              <a:t>This is the subtitle or the extra information</a:t>
            </a:r>
          </a:p>
          <a:p>
            <a:pPr lvl="0"/>
            <a:r>
              <a:rPr lang="en-US"/>
              <a:t>like name or contact</a:t>
            </a:r>
          </a:p>
        </p:txBody>
      </p:sp>
    </p:spTree>
    <p:extLst>
      <p:ext uri="{BB962C8B-B14F-4D97-AF65-F5344CB8AC3E}">
        <p14:creationId xmlns:p14="http://schemas.microsoft.com/office/powerpoint/2010/main" val="27951544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8151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0239-F937-4298-9C56-08A07988F6F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134D1EC-27EA-4DE2-A416-97E21AEE8F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C7A03B-918E-47B8-8EE3-193D1E9B4F7D}"/>
              </a:ext>
            </a:extLst>
          </p:cNvPr>
          <p:cNvSpPr>
            <a:spLocks noGrp="1"/>
          </p:cNvSpPr>
          <p:nvPr>
            <p:ph type="dt" sz="half" idx="10"/>
          </p:nvPr>
        </p:nvSpPr>
        <p:spPr/>
        <p:txBody>
          <a:bodyPr/>
          <a:lstStyle/>
          <a:p>
            <a:fld id="{63A6A639-C0A9-4003-92E5-98FCEA38F8A3}" type="datetimeFigureOut">
              <a:rPr lang="en-AU" smtClean="0"/>
              <a:t>23/05/2023</a:t>
            </a:fld>
            <a:endParaRPr lang="en-AU"/>
          </a:p>
        </p:txBody>
      </p:sp>
      <p:sp>
        <p:nvSpPr>
          <p:cNvPr id="5" name="Footer Placeholder 4">
            <a:extLst>
              <a:ext uri="{FF2B5EF4-FFF2-40B4-BE49-F238E27FC236}">
                <a16:creationId xmlns:a16="http://schemas.microsoft.com/office/drawing/2014/main" id="{4C21AF5D-0B15-4AFA-B438-20E200F04E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89CDCBF-4660-4057-98BE-DA7DCEA80575}"/>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41348026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D80BD-9FC0-4715-A181-18B7312416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C71F479-4625-43A3-AACB-70932216E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94EDB97-4F63-4F87-80DA-5F2FF157EB51}"/>
              </a:ext>
            </a:extLst>
          </p:cNvPr>
          <p:cNvSpPr>
            <a:spLocks noGrp="1"/>
          </p:cNvSpPr>
          <p:nvPr>
            <p:ph type="dt" sz="half" idx="10"/>
          </p:nvPr>
        </p:nvSpPr>
        <p:spPr/>
        <p:txBody>
          <a:bodyPr/>
          <a:lstStyle/>
          <a:p>
            <a:fld id="{63A6A639-C0A9-4003-92E5-98FCEA38F8A3}" type="datetimeFigureOut">
              <a:rPr lang="en-AU" smtClean="0"/>
              <a:t>23/05/2023</a:t>
            </a:fld>
            <a:endParaRPr lang="en-AU"/>
          </a:p>
        </p:txBody>
      </p:sp>
      <p:sp>
        <p:nvSpPr>
          <p:cNvPr id="5" name="Footer Placeholder 4">
            <a:extLst>
              <a:ext uri="{FF2B5EF4-FFF2-40B4-BE49-F238E27FC236}">
                <a16:creationId xmlns:a16="http://schemas.microsoft.com/office/drawing/2014/main" id="{866D3CB6-D04D-494E-8D00-0B44FFC3B1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1A4742-3268-4E3D-9ED5-2654B7615A9F}"/>
              </a:ext>
            </a:extLst>
          </p:cNvPr>
          <p:cNvSpPr>
            <a:spLocks noGrp="1"/>
          </p:cNvSpPr>
          <p:nvPr>
            <p:ph type="sldNum" sz="quarter" idx="12"/>
          </p:nvPr>
        </p:nvSpPr>
        <p:spPr/>
        <p:txBody>
          <a:bodyPr/>
          <a:lstStyle/>
          <a:p>
            <a:fld id="{9BB1D9BE-1158-41A8-8A5F-D61EB3368FBB}" type="slidenum">
              <a:rPr lang="en-AU" smtClean="0"/>
              <a:t>‹#›</a:t>
            </a:fld>
            <a:endParaRPr lang="en-AU"/>
          </a:p>
        </p:txBody>
      </p:sp>
    </p:spTree>
    <p:extLst>
      <p:ext uri="{BB962C8B-B14F-4D97-AF65-F5344CB8AC3E}">
        <p14:creationId xmlns:p14="http://schemas.microsoft.com/office/powerpoint/2010/main" val="397777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269981"/>
            <a:ext cx="12192000" cy="7127981"/>
          </a:xfrm>
          <a:custGeom>
            <a:avLst/>
            <a:gdLst/>
            <a:ahLst/>
            <a:cxnLst/>
            <a:rect l="l" t="t" r="r" b="b"/>
            <a:pathLst>
              <a:path w="13004800" h="9753600">
                <a:moveTo>
                  <a:pt x="13004800" y="0"/>
                </a:moveTo>
                <a:lnTo>
                  <a:pt x="0" y="0"/>
                </a:lnTo>
                <a:lnTo>
                  <a:pt x="0" y="9753600"/>
                </a:lnTo>
                <a:lnTo>
                  <a:pt x="13004800" y="9753600"/>
                </a:lnTo>
                <a:lnTo>
                  <a:pt x="13004800" y="0"/>
                </a:lnTo>
                <a:close/>
              </a:path>
            </a:pathLst>
          </a:custGeom>
          <a:solidFill>
            <a:srgbClr val="762000"/>
          </a:solidFill>
        </p:spPr>
        <p:txBody>
          <a:bodyPr wrap="square" lIns="0" tIns="0" rIns="0" bIns="0" rtlCol="0"/>
          <a:lstStyle/>
          <a:p>
            <a:endParaRPr sz="1266"/>
          </a:p>
        </p:txBody>
      </p:sp>
      <p:pic>
        <p:nvPicPr>
          <p:cNvPr id="4" name="Picture 3">
            <a:extLst>
              <a:ext uri="{FF2B5EF4-FFF2-40B4-BE49-F238E27FC236}">
                <a16:creationId xmlns:a16="http://schemas.microsoft.com/office/drawing/2014/main" id="{4176FC47-9FBB-4582-9F94-183889C455E8}"/>
              </a:ext>
            </a:extLst>
          </p:cNvPr>
          <p:cNvPicPr>
            <a:picLocks noChangeAspect="1"/>
          </p:cNvPicPr>
          <p:nvPr userDrawn="1"/>
        </p:nvPicPr>
        <p:blipFill>
          <a:blip r:embed="rId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2135336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45_Title and Conten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FD4CBE5-4DCB-4A44-BE5E-2607C20751B1}"/>
              </a:ext>
            </a:extLst>
          </p:cNvPr>
          <p:cNvSpPr>
            <a:spLocks noGrp="1"/>
          </p:cNvSpPr>
          <p:nvPr>
            <p:ph type="body" sz="half" idx="2"/>
          </p:nvPr>
        </p:nvSpPr>
        <p:spPr>
          <a:xfrm>
            <a:off x="523875" y="1578054"/>
            <a:ext cx="11144250" cy="4422696"/>
          </a:xfrm>
          <a:prstGeom prst="rect">
            <a:avLst/>
          </a:prstGeom>
        </p:spPr>
        <p:txBody>
          <a:bodyPr/>
          <a:lstStyle>
            <a:lvl1pPr marL="0" indent="0">
              <a:buNone/>
              <a:defRPr sz="1125">
                <a:solidFill>
                  <a:schemeClr val="tx1">
                    <a:lumMod val="75000"/>
                    <a:lumOff val="25000"/>
                  </a:schemeClr>
                </a:solidFill>
                <a:latin typeface="Arial" panose="020B0604020202020204" pitchFamily="34" charset="0"/>
                <a:cs typeface="Arial" panose="020B0604020202020204" pitchFamily="34" charset="0"/>
              </a:defRPr>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
        <p:nvSpPr>
          <p:cNvPr id="7" name="Title 1">
            <a:extLst>
              <a:ext uri="{FF2B5EF4-FFF2-40B4-BE49-F238E27FC236}">
                <a16:creationId xmlns:a16="http://schemas.microsoft.com/office/drawing/2014/main" id="{D9238096-96B3-B943-89ED-70DA73287C44}"/>
              </a:ext>
            </a:extLst>
          </p:cNvPr>
          <p:cNvSpPr>
            <a:spLocks noGrp="1"/>
          </p:cNvSpPr>
          <p:nvPr>
            <p:ph type="title"/>
          </p:nvPr>
        </p:nvSpPr>
        <p:spPr>
          <a:xfrm>
            <a:off x="567530" y="535781"/>
            <a:ext cx="7385832" cy="562570"/>
          </a:xfrm>
          <a:prstGeom prst="rect">
            <a:avLst/>
          </a:prstGeom>
        </p:spPr>
        <p:txBody>
          <a:bodyPr/>
          <a:lstStyle>
            <a:lvl1pPr>
              <a:defRPr sz="2672" b="1">
                <a:solidFill>
                  <a:schemeClr val="tx1">
                    <a:lumMod val="75000"/>
                    <a:lumOff val="25000"/>
                  </a:schemeClr>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428081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1"/>
            <a:ext cx="12192000" cy="220486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08871" y="382227"/>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0403695" y="-337600"/>
            <a:ext cx="2160239" cy="2159987"/>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13" name="Picture Placeholder 4">
            <a:extLst>
              <a:ext uri="{FF2B5EF4-FFF2-40B4-BE49-F238E27FC236}">
                <a16:creationId xmlns:a16="http://schemas.microsoft.com/office/drawing/2014/main" id="{42EEBFC7-1BF6-4349-B248-522AAC0AE8C3}"/>
              </a:ext>
            </a:extLst>
          </p:cNvPr>
          <p:cNvSpPr>
            <a:spLocks noGrp="1"/>
          </p:cNvSpPr>
          <p:nvPr>
            <p:ph type="pic" sz="quarter" idx="10"/>
          </p:nvPr>
        </p:nvSpPr>
        <p:spPr>
          <a:xfrm>
            <a:off x="0" y="2204614"/>
            <a:ext cx="12192000" cy="4032698"/>
          </a:xfrm>
          <a:prstGeom prst="rect">
            <a:avLst/>
          </a:prstGeom>
        </p:spPr>
        <p:txBody>
          <a:bodyPr/>
          <a:lstStyle/>
          <a:p>
            <a:r>
              <a:rPr lang="en-GB"/>
              <a:t>Click icon to add picture</a:t>
            </a:r>
            <a:endParaRPr lang="en-US"/>
          </a:p>
        </p:txBody>
      </p:sp>
    </p:spTree>
    <p:extLst>
      <p:ext uri="{BB962C8B-B14F-4D97-AF65-F5344CB8AC3E}">
        <p14:creationId xmlns:p14="http://schemas.microsoft.com/office/powerpoint/2010/main" val="366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2974999"/>
            <a:ext cx="12192000" cy="3262313"/>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0440632" y="2517318"/>
            <a:ext cx="2160239" cy="2159987"/>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0351"/>
            <a:ext cx="12192000" cy="2964648"/>
          </a:xfrm>
          <a:prstGeom prst="rect">
            <a:avLst/>
          </a:prstGeom>
        </p:spPr>
        <p:txBody>
          <a:bodyPr/>
          <a:lstStyle/>
          <a:p>
            <a:r>
              <a:rPr lang="en-GB"/>
              <a:t>Click icon to add picture</a:t>
            </a:r>
            <a:endParaRPr lang="en-US"/>
          </a:p>
        </p:txBody>
      </p:sp>
      <p:sp>
        <p:nvSpPr>
          <p:cNvPr id="8" name="TextBox 7">
            <a:extLst>
              <a:ext uri="{FF2B5EF4-FFF2-40B4-BE49-F238E27FC236}">
                <a16:creationId xmlns:a16="http://schemas.microsoft.com/office/drawing/2014/main" id="{B94BFC65-2CA9-394C-B825-E3394A34FF09}"/>
              </a:ext>
            </a:extLst>
          </p:cNvPr>
          <p:cNvSpPr txBox="1"/>
          <p:nvPr/>
        </p:nvSpPr>
        <p:spPr>
          <a:xfrm>
            <a:off x="13552370" y="6179419"/>
            <a:ext cx="248786" cy="369332"/>
          </a:xfrm>
          <a:prstGeom prst="rect">
            <a:avLst/>
          </a:prstGeom>
          <a:noFill/>
        </p:spPr>
        <p:txBody>
          <a:bodyPr wrap="none" rtlCol="0">
            <a:spAutoFit/>
          </a:bodyPr>
          <a:lstStyle/>
          <a:p>
            <a:r>
              <a:rPr lang="en-US" sz="1800"/>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08871" y="3256100"/>
            <a:ext cx="9144000" cy="1440160"/>
          </a:xfrm>
          <a:prstGeom prst="rect">
            <a:avLst/>
          </a:prstGeom>
        </p:spPr>
        <p:txBody>
          <a:bodyPr anchor="ctr"/>
          <a:lstStyle>
            <a:lvl1pPr algn="l">
              <a:defRPr sz="4000"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7423150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2.emf"/><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309322"/>
            <a:ext cx="12192000" cy="548679"/>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81"/>
          <a:stretch>
            <a:fillRect/>
          </a:stretch>
        </p:blipFill>
        <p:spPr>
          <a:xfrm>
            <a:off x="10848528" y="6414549"/>
            <a:ext cx="1138684" cy="338223"/>
          </a:xfrm>
          <a:prstGeom prst="rect">
            <a:avLst/>
          </a:prstGeom>
        </p:spPr>
      </p:pic>
      <p:sp>
        <p:nvSpPr>
          <p:cNvPr id="4" name="bg object 17">
            <a:extLst>
              <a:ext uri="{FF2B5EF4-FFF2-40B4-BE49-F238E27FC236}">
                <a16:creationId xmlns:a16="http://schemas.microsoft.com/office/drawing/2014/main" id="{5CEE8032-5385-D94F-965F-00187829DB18}"/>
              </a:ext>
            </a:extLst>
          </p:cNvPr>
          <p:cNvSpPr/>
          <p:nvPr userDrawn="1"/>
        </p:nvSpPr>
        <p:spPr>
          <a:xfrm>
            <a:off x="0" y="6237312"/>
            <a:ext cx="12192000" cy="620693"/>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800"/>
          </a:p>
        </p:txBody>
      </p:sp>
      <p:pic>
        <p:nvPicPr>
          <p:cNvPr id="5" name="Picture 4">
            <a:extLst>
              <a:ext uri="{FF2B5EF4-FFF2-40B4-BE49-F238E27FC236}">
                <a16:creationId xmlns:a16="http://schemas.microsoft.com/office/drawing/2014/main" id="{2D4C7B6A-48AC-2145-8341-AE54C36320F8}"/>
              </a:ext>
            </a:extLst>
          </p:cNvPr>
          <p:cNvPicPr>
            <a:picLocks noChangeAspect="1"/>
          </p:cNvPicPr>
          <p:nvPr userDrawn="1"/>
        </p:nvPicPr>
        <p:blipFill>
          <a:blip r:embed="rId82"/>
          <a:stretch>
            <a:fillRect/>
          </a:stretch>
        </p:blipFill>
        <p:spPr>
          <a:xfrm>
            <a:off x="10776520" y="6378546"/>
            <a:ext cx="1210692" cy="359611"/>
          </a:xfrm>
          <a:prstGeom prst="rect">
            <a:avLst/>
          </a:prstGeom>
        </p:spPr>
      </p:pic>
    </p:spTree>
    <p:extLst>
      <p:ext uri="{BB962C8B-B14F-4D97-AF65-F5344CB8AC3E}">
        <p14:creationId xmlns:p14="http://schemas.microsoft.com/office/powerpoint/2010/main" val="746531459"/>
      </p:ext>
    </p:extLst>
  </p:cSld>
  <p:clrMap bg1="lt1" tx1="dk1" bg2="lt2" tx2="dk2" accent1="accent1" accent2="accent2" accent3="accent3" accent4="accent4" accent5="accent5" accent6="accent6" hlink="hlink" folHlink="folHlink"/>
  <p:sldLayoutIdLst>
    <p:sldLayoutId id="2147483819" r:id="rId1"/>
    <p:sldLayoutId id="2147483765" r:id="rId2"/>
    <p:sldLayoutId id="2147483818" r:id="rId3"/>
    <p:sldLayoutId id="2147483766" r:id="rId4"/>
    <p:sldLayoutId id="2147483760" r:id="rId5"/>
    <p:sldLayoutId id="2147483761" r:id="rId6"/>
    <p:sldLayoutId id="2147483762" r:id="rId7"/>
    <p:sldLayoutId id="2147483763" r:id="rId8"/>
    <p:sldLayoutId id="2147483764"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820" r:id="rId18"/>
    <p:sldLayoutId id="2147483775" r:id="rId19"/>
    <p:sldLayoutId id="2147483776" r:id="rId20"/>
    <p:sldLayoutId id="2147483777" r:id="rId21"/>
    <p:sldLayoutId id="2147483778" r:id="rId22"/>
    <p:sldLayoutId id="2147483821" r:id="rId23"/>
    <p:sldLayoutId id="2147483779" r:id="rId24"/>
    <p:sldLayoutId id="2147483780" r:id="rId25"/>
    <p:sldLayoutId id="2147483781" r:id="rId26"/>
    <p:sldLayoutId id="2147483782" r:id="rId27"/>
    <p:sldLayoutId id="2147483822" r:id="rId28"/>
    <p:sldLayoutId id="2147483783" r:id="rId29"/>
    <p:sldLayoutId id="2147483836" r:id="rId30"/>
    <p:sldLayoutId id="2147483784" r:id="rId31"/>
    <p:sldLayoutId id="2147483832" r:id="rId32"/>
    <p:sldLayoutId id="2147483785" r:id="rId33"/>
    <p:sldLayoutId id="2147483786" r:id="rId34"/>
    <p:sldLayoutId id="2147483823" r:id="rId35"/>
    <p:sldLayoutId id="2147483831" r:id="rId36"/>
    <p:sldLayoutId id="2147483787" r:id="rId37"/>
    <p:sldLayoutId id="2147483788" r:id="rId38"/>
    <p:sldLayoutId id="2147483789" r:id="rId39"/>
    <p:sldLayoutId id="2147483790" r:id="rId40"/>
    <p:sldLayoutId id="2147483824" r:id="rId41"/>
    <p:sldLayoutId id="2147483791" r:id="rId42"/>
    <p:sldLayoutId id="2147483792" r:id="rId43"/>
    <p:sldLayoutId id="2147483793" r:id="rId44"/>
    <p:sldLayoutId id="2147483794" r:id="rId45"/>
    <p:sldLayoutId id="2147483795" r:id="rId46"/>
    <p:sldLayoutId id="2147483825" r:id="rId47"/>
    <p:sldLayoutId id="2147483796" r:id="rId48"/>
    <p:sldLayoutId id="2147483797" r:id="rId49"/>
    <p:sldLayoutId id="2147483798" r:id="rId50"/>
    <p:sldLayoutId id="2147483833" r:id="rId51"/>
    <p:sldLayoutId id="2147483799" r:id="rId52"/>
    <p:sldLayoutId id="2147483800" r:id="rId53"/>
    <p:sldLayoutId id="2147483826" r:id="rId54"/>
    <p:sldLayoutId id="2147483801" r:id="rId55"/>
    <p:sldLayoutId id="2147483802" r:id="rId56"/>
    <p:sldLayoutId id="2147483803" r:id="rId57"/>
    <p:sldLayoutId id="2147483804" r:id="rId58"/>
    <p:sldLayoutId id="2147483805" r:id="rId59"/>
    <p:sldLayoutId id="2147483837" r:id="rId60"/>
    <p:sldLayoutId id="2147483827" r:id="rId61"/>
    <p:sldLayoutId id="2147483806" r:id="rId62"/>
    <p:sldLayoutId id="2147483807" r:id="rId63"/>
    <p:sldLayoutId id="2147483808" r:id="rId64"/>
    <p:sldLayoutId id="2147483809" r:id="rId65"/>
    <p:sldLayoutId id="2147483828" r:id="rId66"/>
    <p:sldLayoutId id="2147483810" r:id="rId67"/>
    <p:sldLayoutId id="2147483811" r:id="rId68"/>
    <p:sldLayoutId id="2147483812" r:id="rId69"/>
    <p:sldLayoutId id="2147483813" r:id="rId70"/>
    <p:sldLayoutId id="2147483838" r:id="rId71"/>
    <p:sldLayoutId id="2147483814" r:id="rId72"/>
    <p:sldLayoutId id="2147483815" r:id="rId73"/>
    <p:sldLayoutId id="2147483816" r:id="rId74"/>
    <p:sldLayoutId id="2147483817" r:id="rId75"/>
    <p:sldLayoutId id="2147483829" r:id="rId76"/>
    <p:sldLayoutId id="2147483830" r:id="rId77"/>
    <p:sldLayoutId id="2147483834" r:id="rId78"/>
    <p:sldLayoutId id="2147483835" r:id="rId7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atholicearthcare.org.au/earthcare-parishes/" TargetMode="External"/><Relationship Id="rId3" Type="http://schemas.openxmlformats.org/officeDocument/2006/relationships/hyperlink" Target="https://socialjustice.catholic.org.au/2021/09/24/social-justice-statement-2021-22/" TargetMode="External"/><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6.png"/><Relationship Id="rId5" Type="http://schemas.openxmlformats.org/officeDocument/2006/relationships/hyperlink" Target="https://www.caritas.org.au/resources/parish-materials/?audience=Parish" TargetMode="External"/><Relationship Id="rId4" Type="http://schemas.openxmlformats.org/officeDocument/2006/relationships/hyperlink" Target="https://plenarycouncil.catholic.org.au/" TargetMode="External"/><Relationship Id="rId9" Type="http://schemas.openxmlformats.org/officeDocument/2006/relationships/hyperlink" Target="https://www.surveymonkey.com/r/earthcareparis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hyperlink" Target="https://vimeo.com/showcase/8871241/video/771865446" TargetMode="External"/><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5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4.xml"/><Relationship Id="rId5" Type="http://schemas.openxmlformats.org/officeDocument/2006/relationships/image" Target="../media/image33.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4.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https://www.caritas.org.au/complaints/"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hyperlink" Target="mailto:education@caritas.org.a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4.xml"/><Relationship Id="rId5" Type="http://schemas.openxmlformats.org/officeDocument/2006/relationships/hyperlink" Target="https://vimeo.com/299131948" TargetMode="Externa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4.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4.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4.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54.xml"/><Relationship Id="rId6" Type="http://schemas.openxmlformats.org/officeDocument/2006/relationships/image" Target="../media/image49.jpeg"/><Relationship Id="rId5" Type="http://schemas.openxmlformats.org/officeDocument/2006/relationships/image" Target="../media/image32.sv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4.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4.xml"/><Relationship Id="rId5" Type="http://schemas.openxmlformats.org/officeDocument/2006/relationships/image" Target="../media/image51.jpeg"/><Relationship Id="rId4" Type="http://schemas.openxmlformats.org/officeDocument/2006/relationships/hyperlink" Target="https://vimeo.com/659818992"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4.xml"/><Relationship Id="rId6" Type="http://schemas.openxmlformats.org/officeDocument/2006/relationships/image" Target="../media/image32.svg"/><Relationship Id="rId5" Type="http://schemas.openxmlformats.org/officeDocument/2006/relationships/image" Target="../media/image24.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4.xml"/><Relationship Id="rId6" Type="http://schemas.openxmlformats.org/officeDocument/2006/relationships/image" Target="../media/image54.png"/><Relationship Id="rId5" Type="http://schemas.openxmlformats.org/officeDocument/2006/relationships/hyperlink" Target="https://thesoutherncross.org.au/news/2022/04/07/walking-with-god-program-launched/" TargetMode="External"/><Relationship Id="rId4" Type="http://schemas.openxmlformats.org/officeDocument/2006/relationships/image" Target="../media/image57.svg"/></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54.xml"/><Relationship Id="rId6" Type="http://schemas.openxmlformats.org/officeDocument/2006/relationships/image" Target="../media/image60.jpeg"/><Relationship Id="rId5" Type="http://schemas.openxmlformats.org/officeDocument/2006/relationships/image" Target="../media/image32.sv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54.xml"/><Relationship Id="rId5" Type="http://schemas.openxmlformats.org/officeDocument/2006/relationships/hyperlink" Target="https://www.caritas.org.au/media/kxck0z0g/kioa-climate-emergency-declaration-docx.pdf" TargetMode="Externa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hyperlink" Target="https://www.caritas.org.au/resources/school-resources/laudato-si-action-goals-prayer" TargetMode="External"/><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8.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4.xml"/><Relationship Id="rId1" Type="http://schemas.openxmlformats.org/officeDocument/2006/relationships/video" Target="https://www.youtube.com/embed/o3Lz7dmn1eM?feature=oembed" TargetMode="External"/><Relationship Id="rId5" Type="http://schemas.openxmlformats.org/officeDocument/2006/relationships/image" Target="../media/image20.emf"/><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4.xml"/><Relationship Id="rId1" Type="http://schemas.openxmlformats.org/officeDocument/2006/relationships/video" Target="https://www.youtube.com/embed/_aWppq44r-c?feature=oembed" TargetMode="External"/><Relationship Id="rId6" Type="http://schemas.openxmlformats.org/officeDocument/2006/relationships/image" Target="../media/image20.emf"/><Relationship Id="rId5" Type="http://schemas.openxmlformats.org/officeDocument/2006/relationships/image" Target="../media/image21.jpeg"/><Relationship Id="rId4" Type="http://schemas.openxmlformats.org/officeDocument/2006/relationships/hyperlink" Target="https://laudatosiactionplatform.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aritas.org.au/resources/school-resources/integral-ecology-framework" TargetMode="External"/><Relationship Id="rId2" Type="http://schemas.openxmlformats.org/officeDocument/2006/relationships/hyperlink" Target="https://laudatosiactionplatform.org/laudato-si-goals/" TargetMode="External"/><Relationship Id="rId1" Type="http://schemas.openxmlformats.org/officeDocument/2006/relationships/slideLayout" Target="../slideLayouts/slideLayout54.xml"/><Relationship Id="rId5" Type="http://schemas.openxmlformats.org/officeDocument/2006/relationships/image" Target="../media/image22.png"/><Relationship Id="rId4" Type="http://schemas.openxmlformats.org/officeDocument/2006/relationships/hyperlink" Target="http://www.caritas.org.au/cst-card-se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82DF88-0FEE-1BE7-4AB2-1519D401AE02}"/>
              </a:ext>
            </a:extLst>
          </p:cNvPr>
          <p:cNvSpPr>
            <a:spLocks noGrp="1"/>
          </p:cNvSpPr>
          <p:nvPr>
            <p:ph type="body" sz="quarter" idx="10"/>
          </p:nvPr>
        </p:nvSpPr>
        <p:spPr>
          <a:xfrm>
            <a:off x="386591" y="1389289"/>
            <a:ext cx="7927691" cy="4616904"/>
          </a:xfrm>
        </p:spPr>
        <p:txBody>
          <a:bodyPr lIns="91440" tIns="45720" rIns="91440" bIns="45720" anchor="t"/>
          <a:lstStyle/>
          <a:p>
            <a:pPr fontAlgn="base">
              <a:lnSpc>
                <a:spcPct val="114000"/>
              </a:lnSpc>
              <a:spcBef>
                <a:spcPts val="0"/>
              </a:spcBef>
              <a:spcAft>
                <a:spcPts val="600"/>
              </a:spcAft>
            </a:pPr>
            <a:r>
              <a:rPr lang="en-AU" sz="1200" dirty="0">
                <a:ea typeface="Roboto Light"/>
              </a:rPr>
              <a:t>This PowerPoint presentation provides information about the Laudato Si’ Goals for Parish leaders and parishioners to use in Mass, small groups or personal reflection. If presenting to groups, please share Slides 2 and 3 before proceeding with the rest of the presentation.</a:t>
            </a:r>
          </a:p>
          <a:p>
            <a:pPr fontAlgn="base">
              <a:lnSpc>
                <a:spcPct val="114000"/>
              </a:lnSpc>
              <a:spcBef>
                <a:spcPts val="0"/>
              </a:spcBef>
              <a:spcAft>
                <a:spcPts val="600"/>
              </a:spcAft>
            </a:pPr>
            <a:r>
              <a:rPr lang="en-AU" sz="1200" dirty="0">
                <a:ea typeface="Roboto Light"/>
              </a:rPr>
              <a:t>In their 2021–2022 Social Justice Statement, </a:t>
            </a:r>
            <a:r>
              <a:rPr lang="en-AU" sz="1200" i="1" dirty="0">
                <a:ea typeface="Roboto Light"/>
                <a:hlinkClick r:id="rId3"/>
              </a:rPr>
              <a:t>Cry of the Earth, Cry of the Poor</a:t>
            </a:r>
            <a:r>
              <a:rPr lang="en-AU" sz="1200" i="1" dirty="0">
                <a:ea typeface="Roboto Light"/>
              </a:rPr>
              <a:t>, </a:t>
            </a:r>
            <a:r>
              <a:rPr lang="en-AU" sz="1200" dirty="0">
                <a:ea typeface="Roboto Light"/>
              </a:rPr>
              <a:t>the Australian Catholic Bishops state, “</a:t>
            </a:r>
            <a:r>
              <a:rPr lang="en-US" sz="1200" dirty="0"/>
              <a:t>The signs of the times are clear – we know that we human beings need a change of heart, mind, and </a:t>
            </a:r>
            <a:r>
              <a:rPr lang="en-US" sz="1200" dirty="0" err="1"/>
              <a:t>behaviour</a:t>
            </a:r>
            <a:r>
              <a:rPr lang="en-US" sz="1200" dirty="0"/>
              <a:t>. Pope Francis continues to call us to an ecological conversion and an economic conversion, and we want to respond.” (p. 17)</a:t>
            </a:r>
          </a:p>
          <a:p>
            <a:pPr>
              <a:lnSpc>
                <a:spcPct val="113999"/>
              </a:lnSpc>
              <a:spcBef>
                <a:spcPts val="0"/>
              </a:spcBef>
              <a:spcAft>
                <a:spcPts val="600"/>
              </a:spcAft>
            </a:pPr>
            <a:r>
              <a:rPr lang="en-AU" sz="1200" b="1" dirty="0">
                <a:ea typeface="Roboto Light"/>
              </a:rPr>
              <a:t>The Laudato Si' Goals – Parish Resource</a:t>
            </a:r>
            <a:r>
              <a:rPr lang="en-US" sz="1200" dirty="0">
                <a:ea typeface="Roboto Light"/>
              </a:rPr>
              <a:t> aims to help parishioners take up the Bishops' challenge and build on the momentum of the </a:t>
            </a:r>
            <a:r>
              <a:rPr lang="en-US" sz="1200" dirty="0">
                <a:ea typeface="Roboto Light"/>
                <a:hlinkClick r:id="rId4"/>
              </a:rPr>
              <a:t>Fifth Plenary Council of Australia’s Decree 8</a:t>
            </a:r>
            <a:r>
              <a:rPr lang="en-US" sz="1200" dirty="0">
                <a:ea typeface="Roboto Light"/>
              </a:rPr>
              <a:t>, “Integral Ecology and Conversion for the Sake of Our Common Home”. </a:t>
            </a:r>
            <a:r>
              <a:rPr lang="en-AU" sz="1200" dirty="0">
                <a:ea typeface="Roboto Light"/>
              </a:rPr>
              <a:t>More than just outlining the concept of integral ecology and offering definitions and links to case studies that help demonstrate each Goal, this resource challenges parishes and parishioners to reflect on their own understanding of the issues and act in ways that impact their local community and wider world for the better.</a:t>
            </a:r>
            <a:endParaRPr lang="en-AU" sz="1200" b="1" dirty="0">
              <a:ea typeface="Roboto Light"/>
            </a:endParaRPr>
          </a:p>
          <a:p>
            <a:pPr fontAlgn="base">
              <a:lnSpc>
                <a:spcPct val="114000"/>
              </a:lnSpc>
              <a:spcBef>
                <a:spcPts val="0"/>
              </a:spcBef>
              <a:spcAft>
                <a:spcPts val="600"/>
              </a:spcAft>
            </a:pPr>
            <a:r>
              <a:rPr lang="en-AU" sz="1200" dirty="0">
                <a:ea typeface="Roboto Light"/>
              </a:rPr>
              <a:t>It is our hope that you will use these slides in a way that best suits your purposes. As such, the slides are editable so that the content is flexible for you to adapt to your needs. If you do edit this presentation, please ensure content and photos from this resource remain with the appropriate credit to Caritas Australia and the photographers. </a:t>
            </a:r>
            <a:r>
              <a:rPr lang="en-US" sz="1200" dirty="0">
                <a:ea typeface="Roboto Light"/>
              </a:rPr>
              <a:t>​</a:t>
            </a:r>
            <a:endParaRPr lang="en-US" sz="1200" b="1" dirty="0">
              <a:ea typeface="Roboto Medium"/>
            </a:endParaRPr>
          </a:p>
          <a:p>
            <a:pPr>
              <a:lnSpc>
                <a:spcPct val="114000"/>
              </a:lnSpc>
              <a:spcBef>
                <a:spcPts val="0"/>
              </a:spcBef>
              <a:spcAft>
                <a:spcPts val="600"/>
              </a:spcAft>
            </a:pPr>
            <a:r>
              <a:rPr lang="en-AU" sz="1200" kern="0" dirty="0">
                <a:ea typeface="Roboto Light"/>
              </a:rPr>
              <a:t>For more parish resources, please visit: </a:t>
            </a:r>
            <a:r>
              <a:rPr lang="en-AU" sz="1200" kern="0" dirty="0">
                <a:ea typeface="Roboto Light"/>
                <a:hlinkClick r:id="rId5"/>
              </a:rPr>
              <a:t>www.caritas.org.au/resources/parish-materials</a:t>
            </a:r>
            <a:endParaRPr lang="en-AU" sz="1200" kern="0" dirty="0">
              <a:ea typeface="Roboto Light"/>
            </a:endParaRPr>
          </a:p>
        </p:txBody>
      </p:sp>
      <p:sp>
        <p:nvSpPr>
          <p:cNvPr id="3" name="Title 2">
            <a:extLst>
              <a:ext uri="{FF2B5EF4-FFF2-40B4-BE49-F238E27FC236}">
                <a16:creationId xmlns:a16="http://schemas.microsoft.com/office/drawing/2014/main" id="{9491B753-5A73-F2AE-5C3A-E0B6BB06E493}"/>
              </a:ext>
            </a:extLst>
          </p:cNvPr>
          <p:cNvSpPr>
            <a:spLocks noGrp="1"/>
          </p:cNvSpPr>
          <p:nvPr>
            <p:ph type="title"/>
          </p:nvPr>
        </p:nvSpPr>
        <p:spPr/>
        <p:txBody>
          <a:bodyPr/>
          <a:lstStyle/>
          <a:p>
            <a:r>
              <a:rPr lang="en-AU" dirty="0"/>
              <a:t>Information FOR PARISHES</a:t>
            </a:r>
          </a:p>
        </p:txBody>
      </p:sp>
      <p:pic>
        <p:nvPicPr>
          <p:cNvPr id="4" name="Picture 3">
            <a:extLst>
              <a:ext uri="{FF2B5EF4-FFF2-40B4-BE49-F238E27FC236}">
                <a16:creationId xmlns:a16="http://schemas.microsoft.com/office/drawing/2014/main" id="{A2C10A4C-0515-4A00-A3C5-E7CCE3D8B43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66"/>
          <a:stretch/>
        </p:blipFill>
        <p:spPr>
          <a:xfrm>
            <a:off x="185529" y="5600990"/>
            <a:ext cx="5737161" cy="605403"/>
          </a:xfrm>
          <a:prstGeom prst="rect">
            <a:avLst/>
          </a:prstGeom>
        </p:spPr>
      </p:pic>
      <p:sp>
        <p:nvSpPr>
          <p:cNvPr id="8" name="Rectangle: Rounded Corners 7">
            <a:extLst>
              <a:ext uri="{FF2B5EF4-FFF2-40B4-BE49-F238E27FC236}">
                <a16:creationId xmlns:a16="http://schemas.microsoft.com/office/drawing/2014/main" id="{C8263742-3A00-4C2D-AE76-4CF523B4F4EB}"/>
              </a:ext>
            </a:extLst>
          </p:cNvPr>
          <p:cNvSpPr/>
          <p:nvPr/>
        </p:nvSpPr>
        <p:spPr>
          <a:xfrm>
            <a:off x="8523515" y="2159458"/>
            <a:ext cx="3063367" cy="3820886"/>
          </a:xfrm>
          <a:prstGeom prst="roundRect">
            <a:avLst/>
          </a:prstGeom>
          <a:noFill/>
          <a:ln w="28575">
            <a:solidFill>
              <a:srgbClr val="0C2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a:extLst>
              <a:ext uri="{FF2B5EF4-FFF2-40B4-BE49-F238E27FC236}">
                <a16:creationId xmlns:a16="http://schemas.microsoft.com/office/drawing/2014/main" id="{2F6A8A44-C918-447C-A5AD-F0DE123503F5}"/>
              </a:ext>
            </a:extLst>
          </p:cNvPr>
          <p:cNvPicPr>
            <a:picLocks noChangeAspect="1"/>
          </p:cNvPicPr>
          <p:nvPr/>
        </p:nvPicPr>
        <p:blipFill>
          <a:blip r:embed="rId7"/>
          <a:stretch>
            <a:fillRect/>
          </a:stretch>
        </p:blipFill>
        <p:spPr>
          <a:xfrm>
            <a:off x="9229510" y="1387750"/>
            <a:ext cx="1651376" cy="1600565"/>
          </a:xfrm>
          <a:prstGeom prst="rect">
            <a:avLst/>
          </a:prstGeom>
        </p:spPr>
      </p:pic>
      <p:sp>
        <p:nvSpPr>
          <p:cNvPr id="9" name="TextBox 8">
            <a:extLst>
              <a:ext uri="{FF2B5EF4-FFF2-40B4-BE49-F238E27FC236}">
                <a16:creationId xmlns:a16="http://schemas.microsoft.com/office/drawing/2014/main" id="{CC851C64-0A89-47E2-91E8-AF066E322779}"/>
              </a:ext>
            </a:extLst>
          </p:cNvPr>
          <p:cNvSpPr txBox="1"/>
          <p:nvPr/>
        </p:nvSpPr>
        <p:spPr>
          <a:xfrm>
            <a:off x="8596830" y="2916692"/>
            <a:ext cx="2916735" cy="1015663"/>
          </a:xfrm>
          <a:prstGeom prst="rect">
            <a:avLst/>
          </a:prstGeom>
          <a:noFill/>
        </p:spPr>
        <p:txBody>
          <a:bodyPr wrap="square" rtlCol="0">
            <a:spAutoFit/>
          </a:bodyPr>
          <a:lstStyle/>
          <a:p>
            <a:pPr algn="ctr"/>
            <a:r>
              <a:rPr lang="en-AU" sz="2000" b="1" kern="0" dirty="0">
                <a:solidFill>
                  <a:srgbClr val="0C244C"/>
                </a:solidFill>
                <a:ea typeface="Roboto Light"/>
              </a:rPr>
              <a:t>Become an EARTHCARE PARISH today!</a:t>
            </a:r>
          </a:p>
        </p:txBody>
      </p:sp>
      <p:sp>
        <p:nvSpPr>
          <p:cNvPr id="10" name="TextBox 9">
            <a:extLst>
              <a:ext uri="{FF2B5EF4-FFF2-40B4-BE49-F238E27FC236}">
                <a16:creationId xmlns:a16="http://schemas.microsoft.com/office/drawing/2014/main" id="{9FA3BAD0-3EEA-4F34-BF98-07B988AC5391}"/>
              </a:ext>
            </a:extLst>
          </p:cNvPr>
          <p:cNvSpPr txBox="1"/>
          <p:nvPr/>
        </p:nvSpPr>
        <p:spPr>
          <a:xfrm>
            <a:off x="8591544" y="3964722"/>
            <a:ext cx="2922021" cy="1892826"/>
          </a:xfrm>
          <a:prstGeom prst="rect">
            <a:avLst/>
          </a:prstGeom>
          <a:noFill/>
        </p:spPr>
        <p:txBody>
          <a:bodyPr wrap="square" rtlCol="0">
            <a:spAutoFit/>
          </a:bodyPr>
          <a:lstStyle/>
          <a:p>
            <a:pPr algn="ctr">
              <a:spcAft>
                <a:spcPts val="600"/>
              </a:spcAft>
            </a:pPr>
            <a:r>
              <a:rPr lang="en-AU" sz="1400" kern="0" dirty="0">
                <a:solidFill>
                  <a:srgbClr val="0C244C"/>
                </a:solidFill>
                <a:ea typeface="Roboto Light"/>
              </a:rPr>
              <a:t>Sign up to Caritas Australia’s </a:t>
            </a:r>
            <a:r>
              <a:rPr lang="en-AU" sz="1400" kern="0" dirty="0">
                <a:solidFill>
                  <a:srgbClr val="0C244C"/>
                </a:solidFill>
                <a:ea typeface="Roboto Light"/>
                <a:hlinkClick r:id="rId8"/>
              </a:rPr>
              <a:t>Catholic </a:t>
            </a:r>
            <a:r>
              <a:rPr lang="en-AU" sz="1400" kern="0" dirty="0" err="1">
                <a:solidFill>
                  <a:srgbClr val="0C244C"/>
                </a:solidFill>
                <a:ea typeface="Roboto Light"/>
                <a:hlinkClick r:id="rId8"/>
              </a:rPr>
              <a:t>Earthcare</a:t>
            </a:r>
            <a:r>
              <a:rPr lang="en-AU" sz="1400" kern="0" dirty="0">
                <a:solidFill>
                  <a:srgbClr val="0C244C"/>
                </a:solidFill>
                <a:ea typeface="Roboto Light"/>
                <a:hlinkClick r:id="rId8"/>
              </a:rPr>
              <a:t> Australia – Parish Program</a:t>
            </a:r>
            <a:r>
              <a:rPr lang="en-AU" sz="1400" kern="0" dirty="0">
                <a:solidFill>
                  <a:srgbClr val="0C244C"/>
                </a:solidFill>
                <a:ea typeface="Roboto Light"/>
              </a:rPr>
              <a:t>, an easy process designed to support your parish on your </a:t>
            </a:r>
            <a:r>
              <a:rPr lang="en-AU" sz="1400" kern="0" dirty="0" err="1">
                <a:solidFill>
                  <a:srgbClr val="0C244C"/>
                </a:solidFill>
                <a:ea typeface="Roboto Light"/>
              </a:rPr>
              <a:t>Laudato</a:t>
            </a:r>
            <a:r>
              <a:rPr lang="en-AU" sz="1400" kern="0" dirty="0">
                <a:solidFill>
                  <a:srgbClr val="0C244C"/>
                </a:solidFill>
                <a:ea typeface="Roboto Light"/>
              </a:rPr>
              <a:t> Si’ journey and connect you with resources, networks and more!</a:t>
            </a:r>
          </a:p>
          <a:p>
            <a:pPr algn="ctr"/>
            <a:r>
              <a:rPr lang="en-AU" sz="1400" kern="0" dirty="0">
                <a:solidFill>
                  <a:srgbClr val="0C244C"/>
                </a:solidFill>
                <a:ea typeface="Roboto Light"/>
                <a:hlinkClick r:id="rId9"/>
              </a:rPr>
              <a:t>Register here</a:t>
            </a:r>
            <a:r>
              <a:rPr lang="en-AU" sz="1400" kern="0" dirty="0">
                <a:solidFill>
                  <a:srgbClr val="0C244C"/>
                </a:solidFill>
                <a:ea typeface="Roboto Light"/>
              </a:rPr>
              <a:t>.</a:t>
            </a:r>
            <a:endParaRPr lang="en-AU" sz="1400" dirty="0">
              <a:solidFill>
                <a:srgbClr val="ABBD64"/>
              </a:solidFill>
            </a:endParaRPr>
          </a:p>
        </p:txBody>
      </p:sp>
    </p:spTree>
    <p:extLst>
      <p:ext uri="{BB962C8B-B14F-4D97-AF65-F5344CB8AC3E}">
        <p14:creationId xmlns:p14="http://schemas.microsoft.com/office/powerpoint/2010/main" val="142687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D4711FD-E0E8-02C6-CBE6-09BA538F2AAB}"/>
              </a:ext>
            </a:extLst>
          </p:cNvPr>
          <p:cNvSpPr txBox="1"/>
          <p:nvPr/>
        </p:nvSpPr>
        <p:spPr>
          <a:xfrm>
            <a:off x="368174" y="1473845"/>
            <a:ext cx="10251421" cy="494751"/>
          </a:xfrm>
          <a:prstGeom prst="rect">
            <a:avLst/>
          </a:prstGeom>
          <a:noFill/>
        </p:spPr>
        <p:txBody>
          <a:bodyPr wrap="square" lIns="91440" tIns="45720" rIns="91440" bIns="45720" anchor="ctr">
            <a:spAutoFit/>
          </a:bodyPr>
          <a:lstStyle/>
          <a:p>
            <a:pPr rtl="0" fontAlgn="base">
              <a:lnSpc>
                <a:spcPct val="120000"/>
              </a:lnSpc>
            </a:pPr>
            <a:r>
              <a:rPr lang="en-AU" sz="2400" b="1" dirty="0">
                <a:solidFill>
                  <a:srgbClr val="D86075"/>
                </a:solidFill>
                <a:effectLst/>
                <a:latin typeface="Arial"/>
                <a:ea typeface="Roboto Medium"/>
                <a:cs typeface="Roboto Medium"/>
              </a:rPr>
              <a:t>To regenerate the </a:t>
            </a:r>
            <a:r>
              <a:rPr lang="en-AU" sz="2400" b="1" dirty="0">
                <a:solidFill>
                  <a:srgbClr val="D86075"/>
                </a:solidFill>
                <a:latin typeface="Arial"/>
                <a:ea typeface="Roboto Medium"/>
                <a:cs typeface="Roboto Medium"/>
              </a:rPr>
              <a:t>Earth</a:t>
            </a:r>
            <a:r>
              <a:rPr lang="en-AU" sz="2400" b="1" dirty="0">
                <a:solidFill>
                  <a:srgbClr val="D86075"/>
                </a:solidFill>
                <a:effectLst/>
                <a:latin typeface="Arial"/>
                <a:ea typeface="Roboto Medium"/>
                <a:cs typeface="Roboto Medium"/>
              </a:rPr>
              <a:t> and care for God's </a:t>
            </a:r>
            <a:r>
              <a:rPr lang="en-AU" sz="2400" b="1" dirty="0">
                <a:solidFill>
                  <a:srgbClr val="D86075"/>
                </a:solidFill>
                <a:latin typeface="Arial"/>
                <a:ea typeface="Roboto Medium"/>
                <a:cs typeface="Roboto Medium"/>
              </a:rPr>
              <a:t>creation</a:t>
            </a:r>
            <a:endParaRPr lang="en-AU" sz="2400" b="1" dirty="0">
              <a:solidFill>
                <a:srgbClr val="D86075"/>
              </a:solidFill>
              <a:effectLst/>
              <a:latin typeface="Arial"/>
              <a:ea typeface="Roboto Medium"/>
              <a:cs typeface="Roboto Medium"/>
            </a:endParaRPr>
          </a:p>
        </p:txBody>
      </p:sp>
      <p:sp>
        <p:nvSpPr>
          <p:cNvPr id="10" name="Round Diagonal Corner Rectangle 1">
            <a:extLst>
              <a:ext uri="{FF2B5EF4-FFF2-40B4-BE49-F238E27FC236}">
                <a16:creationId xmlns:a16="http://schemas.microsoft.com/office/drawing/2014/main" id="{A93F759C-F3C9-7880-F837-BDC78005514F}"/>
              </a:ext>
            </a:extLst>
          </p:cNvPr>
          <p:cNvSpPr/>
          <p:nvPr/>
        </p:nvSpPr>
        <p:spPr>
          <a:xfrm rot="16200000">
            <a:off x="3642704" y="1614879"/>
            <a:ext cx="1023202" cy="7572253"/>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E7C4EA9B-4BEE-B837-9800-750D8F3D7A75}"/>
              </a:ext>
            </a:extLst>
          </p:cNvPr>
          <p:cNvSpPr txBox="1"/>
          <p:nvPr/>
        </p:nvSpPr>
        <p:spPr>
          <a:xfrm>
            <a:off x="1353934" y="5100379"/>
            <a:ext cx="60784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12" name="Graphic 12" descr="Idea outline">
            <a:extLst>
              <a:ext uri="{FF2B5EF4-FFF2-40B4-BE49-F238E27FC236}">
                <a16:creationId xmlns:a16="http://schemas.microsoft.com/office/drawing/2014/main" id="{35BF4851-4A6A-E55B-A927-362B815EB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191" y="5062591"/>
            <a:ext cx="669796" cy="669796"/>
          </a:xfrm>
          <a:prstGeom prst="rect">
            <a:avLst/>
          </a:prstGeom>
        </p:spPr>
      </p:pic>
      <p:sp>
        <p:nvSpPr>
          <p:cNvPr id="15" name="TextBox 14">
            <a:extLst>
              <a:ext uri="{FF2B5EF4-FFF2-40B4-BE49-F238E27FC236}">
                <a16:creationId xmlns:a16="http://schemas.microsoft.com/office/drawing/2014/main" id="{4FFB2A08-691B-47F4-8314-4B9A545D6644}"/>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1: Response to the Cry of the Earth</a:t>
            </a:r>
          </a:p>
        </p:txBody>
      </p:sp>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68174" y="2176318"/>
            <a:ext cx="7748621" cy="2706053"/>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a:ea typeface="Roboto Light"/>
                <a:cs typeface="Roboto Light"/>
              </a:rPr>
              <a:t>The Response to the Cry of the Earth is a call to protect our common home for the wellbeing of all, as we equitably address the climate crisis, biodiversity loss and ecological sustainability. It calls us to consider how through caring for the environment, we are considering the livelihood of others as well.</a:t>
            </a:r>
            <a:endParaRPr lang="en-US" sz="2400"/>
          </a:p>
        </p:txBody>
      </p:sp>
      <p:sp>
        <p:nvSpPr>
          <p:cNvPr id="18" name="TextBox 17">
            <a:extLst>
              <a:ext uri="{FF2B5EF4-FFF2-40B4-BE49-F238E27FC236}">
                <a16:creationId xmlns:a16="http://schemas.microsoft.com/office/drawing/2014/main" id="{32845836-3716-4013-B599-33D645F278F2}"/>
              </a:ext>
            </a:extLst>
          </p:cNvPr>
          <p:cNvSpPr txBox="1"/>
          <p:nvPr/>
        </p:nvSpPr>
        <p:spPr>
          <a:xfrm>
            <a:off x="8511847" y="5302692"/>
            <a:ext cx="3140502" cy="707886"/>
          </a:xfrm>
          <a:prstGeom prst="rect">
            <a:avLst/>
          </a:prstGeom>
          <a:noFill/>
        </p:spPr>
        <p:txBody>
          <a:bodyPr wrap="square" lIns="91440" tIns="45720" rIns="91440" bIns="45720" anchor="t">
            <a:spAutoFit/>
          </a:bodyPr>
          <a:lstStyle/>
          <a:p>
            <a:r>
              <a:rPr lang="en-AU" sz="1000" b="0" i="0" dirty="0">
                <a:solidFill>
                  <a:srgbClr val="0C244C"/>
                </a:solidFill>
                <a:effectLst/>
                <a:latin typeface="Arial" panose="020B0604020202020204" pitchFamily="34" charset="0"/>
                <a:ea typeface="Roboto Light"/>
                <a:cs typeface="Arial" panose="020B0604020202020204" pitchFamily="34" charset="0"/>
              </a:rPr>
              <a:t>Priscilla holds dry soil from her drought-affected fields of millet next to her home in Hwange district, </a:t>
            </a:r>
            <a:r>
              <a:rPr lang="en-AU" sz="1000" dirty="0">
                <a:solidFill>
                  <a:srgbClr val="0C244C"/>
                </a:solidFill>
                <a:latin typeface="Arial" panose="020B0604020202020204" pitchFamily="34" charset="0"/>
                <a:ea typeface="Roboto Light"/>
                <a:cs typeface="Arial" panose="020B0604020202020204" pitchFamily="34" charset="0"/>
              </a:rPr>
              <a:t>north-western </a:t>
            </a:r>
            <a:r>
              <a:rPr lang="en-AU" sz="1000" b="0" i="0" dirty="0">
                <a:solidFill>
                  <a:srgbClr val="0C244C"/>
                </a:solidFill>
                <a:effectLst/>
                <a:latin typeface="Arial" panose="020B0604020202020204" pitchFamily="34" charset="0"/>
                <a:ea typeface="Roboto Light"/>
                <a:cs typeface="Arial" panose="020B0604020202020204" pitchFamily="34" charset="0"/>
              </a:rPr>
              <a:t>Zimbabwe.</a:t>
            </a:r>
            <a:r>
              <a:rPr lang="en-AU" sz="1000" dirty="0">
                <a:solidFill>
                  <a:srgbClr val="0C244C"/>
                </a:solidFill>
                <a:latin typeface="Arial" panose="020B0604020202020204" pitchFamily="34" charset="0"/>
                <a:ea typeface="Roboto Light"/>
                <a:cs typeface="Arial" panose="020B0604020202020204" pitchFamily="34" charset="0"/>
              </a:rPr>
              <a:t> </a:t>
            </a:r>
            <a:r>
              <a:rPr lang="en-AU" sz="1000" i="0" dirty="0">
                <a:solidFill>
                  <a:srgbClr val="0C244C"/>
                </a:solidFill>
                <a:effectLst/>
                <a:latin typeface="Arial" panose="020B0604020202020204" pitchFamily="34" charset="0"/>
                <a:ea typeface="Roboto Light"/>
                <a:cs typeface="Arial" panose="020B0604020202020204" pitchFamily="34" charset="0"/>
              </a:rPr>
              <a:t>Photo: Richard Wainwright/Caritas Australia </a:t>
            </a:r>
            <a:endParaRPr lang="en-AU" sz="1000" dirty="0">
              <a:solidFill>
                <a:srgbClr val="0C244C"/>
              </a:solidFill>
              <a:latin typeface="Arial" panose="020B0604020202020204" pitchFamily="34" charset="0"/>
              <a:ea typeface="Roboto Light"/>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99C6BF86-1395-40F8-8FE4-44DED7B9303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476" y="171131"/>
            <a:ext cx="985758" cy="879663"/>
          </a:xfrm>
          <a:prstGeom prst="rect">
            <a:avLst/>
          </a:prstGeom>
        </p:spPr>
      </p:pic>
      <p:sp>
        <p:nvSpPr>
          <p:cNvPr id="13" name="Round Diagonal Corner Rectangle 1" descr="A pair of hands holding dry soil">
            <a:extLst>
              <a:ext uri="{FF2B5EF4-FFF2-40B4-BE49-F238E27FC236}">
                <a16:creationId xmlns:a16="http://schemas.microsoft.com/office/drawing/2014/main" id="{5774D165-BD84-4E63-8453-860E69E40FDF}"/>
              </a:ext>
            </a:extLst>
          </p:cNvPr>
          <p:cNvSpPr/>
          <p:nvPr/>
        </p:nvSpPr>
        <p:spPr>
          <a:xfrm>
            <a:off x="8511847" y="2176317"/>
            <a:ext cx="3132000" cy="3024000"/>
          </a:xfrm>
          <a:prstGeom prst="round2DiagRect">
            <a:avLst>
              <a:gd name="adj1" fmla="val 0"/>
              <a:gd name="adj2" fmla="val 21654"/>
            </a:avLst>
          </a:prstGeom>
          <a:blipFill>
            <a:blip r:embed="rId6" cstate="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7316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67886" y="2176318"/>
            <a:ext cx="7748621"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0"/>
              </a:spcBef>
              <a:spcAft>
                <a:spcPts val="1200"/>
              </a:spcAft>
            </a:pPr>
            <a:r>
              <a:rPr lang="en-AU" sz="2400">
                <a:ea typeface="Roboto Light"/>
                <a:cs typeface="Calibri"/>
              </a:rPr>
              <a:t>This can include:</a:t>
            </a:r>
            <a:endParaRPr lang="en-US" sz="2400">
              <a:ea typeface="Roboto Light"/>
              <a:cs typeface="Calibri"/>
            </a:endParaRPr>
          </a:p>
          <a:p>
            <a:pPr marL="685800" indent="-342900">
              <a:lnSpc>
                <a:spcPct val="110000"/>
              </a:lnSpc>
              <a:spcBef>
                <a:spcPts val="0"/>
              </a:spcBef>
              <a:spcAft>
                <a:spcPts val="600"/>
              </a:spcAft>
              <a:buFont typeface="Arial"/>
              <a:buChar char="•"/>
            </a:pPr>
            <a:r>
              <a:rPr lang="en-AU" sz="2400">
                <a:ea typeface="Roboto Light"/>
                <a:cs typeface="Calibri"/>
              </a:rPr>
              <a:t>greater use of clean renewable energy and reducing fossil fuels in order to achieve carbon neutrality</a:t>
            </a:r>
          </a:p>
          <a:p>
            <a:pPr marL="685800" indent="-342900">
              <a:lnSpc>
                <a:spcPct val="110000"/>
              </a:lnSpc>
              <a:spcBef>
                <a:spcPts val="0"/>
              </a:spcBef>
              <a:spcAft>
                <a:spcPts val="600"/>
              </a:spcAft>
              <a:buFont typeface="Arial"/>
              <a:buChar char="•"/>
            </a:pPr>
            <a:r>
              <a:rPr lang="en-AU" sz="2400">
                <a:ea typeface="Roboto Light"/>
                <a:cs typeface="Calibri"/>
              </a:rPr>
              <a:t>efforts to protect and promote biodiversity</a:t>
            </a:r>
            <a:endParaRPr lang="en-US" sz="2400">
              <a:ea typeface="Roboto Light"/>
            </a:endParaRPr>
          </a:p>
          <a:p>
            <a:pPr marL="685800" indent="-342900">
              <a:lnSpc>
                <a:spcPct val="110000"/>
              </a:lnSpc>
              <a:spcBef>
                <a:spcPts val="0"/>
              </a:spcBef>
              <a:spcAft>
                <a:spcPts val="600"/>
              </a:spcAft>
              <a:buFont typeface="Arial"/>
              <a:buChar char="•"/>
            </a:pPr>
            <a:r>
              <a:rPr lang="en-AU" sz="2400">
                <a:ea typeface="Roboto Light"/>
                <a:cs typeface="Calibri"/>
              </a:rPr>
              <a:t>guaranteeing access to clean water for all</a:t>
            </a:r>
            <a:endParaRPr lang="en-US" sz="2400">
              <a:ea typeface="Roboto Light"/>
            </a:endParaRPr>
          </a:p>
          <a:p>
            <a:pPr marL="685800" indent="-342900">
              <a:lnSpc>
                <a:spcPct val="110000"/>
              </a:lnSpc>
              <a:spcBef>
                <a:spcPts val="0"/>
              </a:spcBef>
              <a:spcAft>
                <a:spcPts val="1200"/>
              </a:spcAft>
              <a:buFont typeface="Arial"/>
              <a:buChar char="•"/>
            </a:pPr>
            <a:r>
              <a:rPr lang="en-AU" sz="2400">
                <a:ea typeface="Roboto Light"/>
                <a:cs typeface="Calibri"/>
              </a:rPr>
              <a:t>implementation of conservation techniques, etc. </a:t>
            </a:r>
            <a:endParaRPr lang="en-US" sz="2400"/>
          </a:p>
          <a:p>
            <a:pPr>
              <a:lnSpc>
                <a:spcPct val="110000"/>
              </a:lnSpc>
              <a:spcBef>
                <a:spcPts val="0"/>
              </a:spcBef>
              <a:spcAft>
                <a:spcPts val="1200"/>
              </a:spcAft>
            </a:pPr>
            <a:endParaRPr lang="en-AU" sz="2400">
              <a:ea typeface="Roboto Light"/>
              <a:cs typeface="Roboto"/>
            </a:endParaRPr>
          </a:p>
        </p:txBody>
      </p:sp>
      <p:pic>
        <p:nvPicPr>
          <p:cNvPr id="27" name="Picture 26" descr="Icon&#10;&#10;Description automatically generated">
            <a:extLst>
              <a:ext uri="{FF2B5EF4-FFF2-40B4-BE49-F238E27FC236}">
                <a16:creationId xmlns:a16="http://schemas.microsoft.com/office/drawing/2014/main" id="{63E85FD8-BE73-4024-B4B1-995DB245AA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476" y="171131"/>
            <a:ext cx="985758" cy="879663"/>
          </a:xfrm>
          <a:prstGeom prst="rect">
            <a:avLst/>
          </a:prstGeom>
        </p:spPr>
      </p:pic>
      <p:sp>
        <p:nvSpPr>
          <p:cNvPr id="23" name="TextBox 22">
            <a:extLst>
              <a:ext uri="{FF2B5EF4-FFF2-40B4-BE49-F238E27FC236}">
                <a16:creationId xmlns:a16="http://schemas.microsoft.com/office/drawing/2014/main" id="{0C1F4D9A-40E5-4DC6-A34F-6CFDA7AE9B05}"/>
              </a:ext>
            </a:extLst>
          </p:cNvPr>
          <p:cNvSpPr txBox="1"/>
          <p:nvPr/>
        </p:nvSpPr>
        <p:spPr>
          <a:xfrm>
            <a:off x="368174" y="1473845"/>
            <a:ext cx="10251421" cy="494751"/>
          </a:xfrm>
          <a:prstGeom prst="rect">
            <a:avLst/>
          </a:prstGeom>
          <a:noFill/>
        </p:spPr>
        <p:txBody>
          <a:bodyPr wrap="square" lIns="91440" tIns="45720" rIns="91440" bIns="45720" anchor="ctr">
            <a:spAutoFit/>
          </a:bodyPr>
          <a:lstStyle/>
          <a:p>
            <a:pPr rtl="0" fontAlgn="base">
              <a:lnSpc>
                <a:spcPct val="120000"/>
              </a:lnSpc>
            </a:pPr>
            <a:r>
              <a:rPr lang="en-AU" sz="2400" b="1">
                <a:solidFill>
                  <a:srgbClr val="D86075"/>
                </a:solidFill>
                <a:effectLst/>
                <a:latin typeface="Arial"/>
                <a:ea typeface="Roboto Medium"/>
                <a:cs typeface="Roboto Medium"/>
              </a:rPr>
              <a:t>To regenerate the </a:t>
            </a:r>
            <a:r>
              <a:rPr lang="en-AU" sz="2400" b="1">
                <a:solidFill>
                  <a:srgbClr val="D86075"/>
                </a:solidFill>
                <a:latin typeface="Arial"/>
                <a:ea typeface="Roboto Medium"/>
                <a:cs typeface="Roboto Medium"/>
              </a:rPr>
              <a:t>Earth</a:t>
            </a:r>
            <a:r>
              <a:rPr lang="en-AU" sz="2400" b="1">
                <a:solidFill>
                  <a:srgbClr val="D86075"/>
                </a:solidFill>
                <a:effectLst/>
                <a:latin typeface="Arial"/>
                <a:ea typeface="Roboto Medium"/>
                <a:cs typeface="Roboto Medium"/>
              </a:rPr>
              <a:t> and care for God's </a:t>
            </a:r>
            <a:r>
              <a:rPr lang="en-AU" sz="2400" b="1">
                <a:solidFill>
                  <a:srgbClr val="D86075"/>
                </a:solidFill>
                <a:latin typeface="Arial"/>
                <a:ea typeface="Roboto Medium"/>
                <a:cs typeface="Roboto Medium"/>
              </a:rPr>
              <a:t>creation</a:t>
            </a:r>
            <a:endParaRPr lang="en-AU" sz="2400" b="1">
              <a:solidFill>
                <a:srgbClr val="D86075"/>
              </a:solidFill>
              <a:effectLst/>
              <a:latin typeface="Arial"/>
              <a:ea typeface="Roboto Medium"/>
              <a:cs typeface="Roboto Medium"/>
            </a:endParaRPr>
          </a:p>
        </p:txBody>
      </p:sp>
      <p:sp>
        <p:nvSpPr>
          <p:cNvPr id="25" name="TextBox 24">
            <a:extLst>
              <a:ext uri="{FF2B5EF4-FFF2-40B4-BE49-F238E27FC236}">
                <a16:creationId xmlns:a16="http://schemas.microsoft.com/office/drawing/2014/main" id="{E4869B10-1C28-4253-8C0E-5E77E4F24F28}"/>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1: Response to the Cry of the Earth</a:t>
            </a:r>
          </a:p>
        </p:txBody>
      </p:sp>
      <p:sp>
        <p:nvSpPr>
          <p:cNvPr id="8" name="Round Diagonal Corner Rectangle 1" descr="A pair of hands holding dry soil">
            <a:extLst>
              <a:ext uri="{FF2B5EF4-FFF2-40B4-BE49-F238E27FC236}">
                <a16:creationId xmlns:a16="http://schemas.microsoft.com/office/drawing/2014/main" id="{3A5A5EBA-001E-461D-8BE9-E8576E554060}"/>
              </a:ext>
            </a:extLst>
          </p:cNvPr>
          <p:cNvSpPr/>
          <p:nvPr/>
        </p:nvSpPr>
        <p:spPr>
          <a:xfrm>
            <a:off x="8039947" y="2155371"/>
            <a:ext cx="3603900" cy="3541002"/>
          </a:xfrm>
          <a:prstGeom prst="round2DiagRect">
            <a:avLst>
              <a:gd name="adj1" fmla="val 0"/>
              <a:gd name="adj2" fmla="val 21654"/>
            </a:avLst>
          </a:prstGeom>
          <a:solidFill>
            <a:schemeClr val="accent1"/>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Everything is related… woven together by the love God has for each of [God’s own] creatures and which also unites us in fond affection with brother sun, sister moon, brother river and mother earth.”&#10;Pope Francis, Laudato Si’ n92">
            <a:extLst>
              <a:ext uri="{FF2B5EF4-FFF2-40B4-BE49-F238E27FC236}">
                <a16:creationId xmlns:a16="http://schemas.microsoft.com/office/drawing/2014/main" id="{141CBBFE-1C6D-4D3A-A271-07B7B21DB993}"/>
              </a:ext>
            </a:extLst>
          </p:cNvPr>
          <p:cNvPicPr>
            <a:picLocks noChangeAspect="1"/>
          </p:cNvPicPr>
          <p:nvPr/>
        </p:nvPicPr>
        <p:blipFill>
          <a:blip r:embed="rId4"/>
          <a:stretch>
            <a:fillRect/>
          </a:stretch>
        </p:blipFill>
        <p:spPr>
          <a:xfrm>
            <a:off x="8191438" y="2337726"/>
            <a:ext cx="3377477" cy="3176291"/>
          </a:xfrm>
          <a:prstGeom prst="rect">
            <a:avLst/>
          </a:prstGeom>
        </p:spPr>
      </p:pic>
    </p:spTree>
    <p:extLst>
      <p:ext uri="{BB962C8B-B14F-4D97-AF65-F5344CB8AC3E}">
        <p14:creationId xmlns:p14="http://schemas.microsoft.com/office/powerpoint/2010/main" val="1168252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55476" y="1641423"/>
            <a:ext cx="7748621" cy="3001428"/>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0"/>
              </a:spcBef>
              <a:spcAft>
                <a:spcPts val="1200"/>
              </a:spcAft>
            </a:pPr>
            <a:r>
              <a:rPr lang="en-AU" sz="2400" dirty="0">
                <a:ea typeface="Roboto Light"/>
                <a:cs typeface="Calibri"/>
              </a:rPr>
              <a:t>Priscilla lives with her husband, and two grandchildren in the Hwange region in Zimbabwe, which is currently experiencing an intense drought. ​Many families are at risk of extreme hunger.​</a:t>
            </a:r>
          </a:p>
          <a:p>
            <a:pPr>
              <a:lnSpc>
                <a:spcPct val="110000"/>
              </a:lnSpc>
              <a:spcBef>
                <a:spcPts val="0"/>
              </a:spcBef>
              <a:spcAft>
                <a:spcPts val="1200"/>
              </a:spcAft>
            </a:pPr>
            <a:r>
              <a:rPr lang="en-AU" sz="2400" dirty="0">
                <a:ea typeface="Roboto Light"/>
                <a:cs typeface="Calibri"/>
              </a:rPr>
              <a:t>With the support of Caritas Hwange, Priscilla and her community learnt conservation farming to grow drought-resistant crops.  </a:t>
            </a:r>
          </a:p>
          <a:p>
            <a:pPr>
              <a:lnSpc>
                <a:spcPct val="110000"/>
              </a:lnSpc>
              <a:spcBef>
                <a:spcPts val="0"/>
              </a:spcBef>
              <a:spcAft>
                <a:spcPts val="1200"/>
              </a:spcAft>
            </a:pPr>
            <a:r>
              <a:rPr lang="en-US" sz="2400" dirty="0"/>
              <a:t>Priscilla explains, “We need to care for the environment now to ensure a better future for my grandchildren. </a:t>
            </a:r>
            <a:r>
              <a:rPr lang="en-AU" sz="2400" dirty="0"/>
              <a:t>The earth is God’s creation and we must care for it.” </a:t>
            </a:r>
            <a:endParaRPr lang="en-US" sz="2400" dirty="0"/>
          </a:p>
          <a:p>
            <a:pPr>
              <a:lnSpc>
                <a:spcPct val="110000"/>
              </a:lnSpc>
              <a:spcBef>
                <a:spcPts val="0"/>
              </a:spcBef>
              <a:spcAft>
                <a:spcPts val="1200"/>
              </a:spcAft>
            </a:pPr>
            <a:endParaRPr lang="en-AU" sz="2400" dirty="0">
              <a:ea typeface="Roboto Light"/>
              <a:cs typeface="Roboto"/>
            </a:endParaRPr>
          </a:p>
        </p:txBody>
      </p:sp>
      <p:pic>
        <p:nvPicPr>
          <p:cNvPr id="27" name="Picture 26" descr="Icon&#10;&#10;Description automatically generated">
            <a:extLst>
              <a:ext uri="{FF2B5EF4-FFF2-40B4-BE49-F238E27FC236}">
                <a16:creationId xmlns:a16="http://schemas.microsoft.com/office/drawing/2014/main" id="{63E85FD8-BE73-4024-B4B1-995DB245AA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476" y="171131"/>
            <a:ext cx="985758" cy="879663"/>
          </a:xfrm>
          <a:prstGeom prst="rect">
            <a:avLst/>
          </a:prstGeom>
        </p:spPr>
      </p:pic>
      <p:sp>
        <p:nvSpPr>
          <p:cNvPr id="25" name="TextBox 24">
            <a:extLst>
              <a:ext uri="{FF2B5EF4-FFF2-40B4-BE49-F238E27FC236}">
                <a16:creationId xmlns:a16="http://schemas.microsoft.com/office/drawing/2014/main" id="{E4869B10-1C28-4253-8C0E-5E77E4F24F28}"/>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CASE STUDY: Priscilla’s Story</a:t>
            </a:r>
          </a:p>
        </p:txBody>
      </p:sp>
      <p:sp>
        <p:nvSpPr>
          <p:cNvPr id="8" name="Round Diagonal Corner Rectangle 1" descr="A women holding millet in her hands in north-western Zimbabwe.">
            <a:extLst>
              <a:ext uri="{FF2B5EF4-FFF2-40B4-BE49-F238E27FC236}">
                <a16:creationId xmlns:a16="http://schemas.microsoft.com/office/drawing/2014/main" id="{3A5A5EBA-001E-461D-8BE9-E8576E554060}"/>
              </a:ext>
            </a:extLst>
          </p:cNvPr>
          <p:cNvSpPr/>
          <p:nvPr/>
        </p:nvSpPr>
        <p:spPr>
          <a:xfrm>
            <a:off x="8434559" y="1752594"/>
            <a:ext cx="3186493" cy="2602049"/>
          </a:xfrm>
          <a:prstGeom prst="round2DiagRect">
            <a:avLst>
              <a:gd name="adj1" fmla="val 0"/>
              <a:gd name="adj2" fmla="val 21654"/>
            </a:avLst>
          </a:prstGeom>
          <a: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l="-3734" t="-18391" r="-3734" b="-36225"/>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a:extLst>
              <a:ext uri="{FF2B5EF4-FFF2-40B4-BE49-F238E27FC236}">
                <a16:creationId xmlns:a16="http://schemas.microsoft.com/office/drawing/2014/main" id="{97568227-8498-1DFA-B74D-179121B9829D}"/>
              </a:ext>
            </a:extLst>
          </p:cNvPr>
          <p:cNvSpPr txBox="1"/>
          <p:nvPr/>
        </p:nvSpPr>
        <p:spPr>
          <a:xfrm>
            <a:off x="8434559" y="4449805"/>
            <a:ext cx="3186493" cy="707886"/>
          </a:xfrm>
          <a:prstGeom prst="rect">
            <a:avLst/>
          </a:prstGeom>
          <a:noFill/>
        </p:spPr>
        <p:txBody>
          <a:bodyPr wrap="square" lIns="91440" tIns="45720" rIns="91440" bIns="45720" anchor="t">
            <a:spAutoFit/>
          </a:bodyPr>
          <a:lstStyle/>
          <a:p>
            <a:r>
              <a:rPr lang="en-AU" sz="1000" b="0" i="0" dirty="0">
                <a:solidFill>
                  <a:srgbClr val="0C244C"/>
                </a:solidFill>
                <a:effectLst/>
                <a:ea typeface="Roboto Light"/>
                <a:cs typeface="Roboto Light"/>
              </a:rPr>
              <a:t>Priscilla holds millet from this year’s harvest in her storeroom at her home in Hwange district, </a:t>
            </a:r>
            <a:r>
              <a:rPr lang="en-AU" sz="1000" dirty="0">
                <a:solidFill>
                  <a:srgbClr val="0C244C"/>
                </a:solidFill>
                <a:ea typeface="Roboto Light"/>
                <a:cs typeface="Roboto Light"/>
              </a:rPr>
              <a:t>north-western</a:t>
            </a:r>
            <a:r>
              <a:rPr lang="en-AU" sz="1000" b="0" i="0" dirty="0">
                <a:solidFill>
                  <a:srgbClr val="0C244C"/>
                </a:solidFill>
                <a:effectLst/>
                <a:ea typeface="Roboto Light"/>
                <a:cs typeface="Roboto Light"/>
              </a:rPr>
              <a:t> Zimbabwe. Photo: Richard Wainwright/Caritas Australia </a:t>
            </a:r>
            <a:endParaRPr lang="en-AU" sz="1000" dirty="0">
              <a:solidFill>
                <a:srgbClr val="0C244C"/>
              </a:solidFill>
              <a:ea typeface="Roboto Light"/>
              <a:cs typeface="Roboto Light"/>
            </a:endParaRPr>
          </a:p>
        </p:txBody>
      </p:sp>
      <p:sp>
        <p:nvSpPr>
          <p:cNvPr id="4" name="TextBox 3">
            <a:extLst>
              <a:ext uri="{FF2B5EF4-FFF2-40B4-BE49-F238E27FC236}">
                <a16:creationId xmlns:a16="http://schemas.microsoft.com/office/drawing/2014/main" id="{8C0E2E49-1422-75C5-46C0-207C0AE84F1E}"/>
              </a:ext>
            </a:extLst>
          </p:cNvPr>
          <p:cNvSpPr txBox="1"/>
          <p:nvPr/>
        </p:nvSpPr>
        <p:spPr>
          <a:xfrm>
            <a:off x="8434559" y="5272438"/>
            <a:ext cx="3186493" cy="726609"/>
          </a:xfrm>
          <a:prstGeom prst="rect">
            <a:avLst/>
          </a:prstGeom>
          <a:noFill/>
        </p:spPr>
        <p:txBody>
          <a:bodyPr wrap="square" lIns="91440" tIns="45720" rIns="91440" bIns="45720" anchor="t">
            <a:spAutoFit/>
          </a:bodyPr>
          <a:lstStyle/>
          <a:p>
            <a:pPr algn="ctr">
              <a:lnSpc>
                <a:spcPct val="120000"/>
              </a:lnSpc>
            </a:pPr>
            <a:r>
              <a:rPr lang="en-AU" dirty="0">
                <a:solidFill>
                  <a:srgbClr val="3296EE"/>
                </a:solidFill>
                <a:latin typeface="+mj-lt"/>
                <a:ea typeface="Roboto Light"/>
                <a:cs typeface="Segoe UI"/>
                <a:hlinkClick r:id="rId6">
                  <a:extLst>
                    <a:ext uri="{A12FA001-AC4F-418D-AE19-62706E023703}">
                      <ahyp:hlinkClr xmlns:ahyp="http://schemas.microsoft.com/office/drawing/2018/hyperlinkcolor" val="tx"/>
                    </a:ext>
                  </a:extLst>
                </a:hlinkClick>
              </a:rPr>
              <a:t>Click here to watch Priscilla’s full stor</a:t>
            </a:r>
            <a:r>
              <a:rPr lang="en-AU" dirty="0">
                <a:solidFill>
                  <a:schemeClr val="tx1">
                    <a:lumMod val="50000"/>
                    <a:lumOff val="50000"/>
                  </a:schemeClr>
                </a:solidFill>
                <a:latin typeface="+mj-lt"/>
                <a:ea typeface="Roboto Light"/>
                <a:cs typeface="Segoe UI"/>
                <a:hlinkClick r:id="rId6">
                  <a:extLst>
                    <a:ext uri="{A12FA001-AC4F-418D-AE19-62706E023703}">
                      <ahyp:hlinkClr xmlns:ahyp="http://schemas.microsoft.com/office/drawing/2018/hyperlinkcolor" val="tx"/>
                    </a:ext>
                  </a:extLst>
                </a:hlinkClick>
              </a:rPr>
              <a:t>y</a:t>
            </a:r>
            <a:r>
              <a:rPr lang="en-AU" sz="1800" b="0" i="0" dirty="0">
                <a:solidFill>
                  <a:schemeClr val="tx1">
                    <a:lumMod val="50000"/>
                    <a:lumOff val="50000"/>
                  </a:schemeClr>
                </a:solidFill>
                <a:effectLst/>
                <a:ea typeface="+mn-lt"/>
                <a:cs typeface="+mn-lt"/>
              </a:rPr>
              <a:t>.</a:t>
            </a:r>
            <a:endParaRPr lang="en-US" dirty="0">
              <a:solidFill>
                <a:schemeClr val="tx1">
                  <a:lumMod val="50000"/>
                  <a:lumOff val="50000"/>
                </a:schemeClr>
              </a:solidFill>
              <a:ea typeface="+mn-lt"/>
              <a:cs typeface="+mn-lt"/>
            </a:endParaRPr>
          </a:p>
        </p:txBody>
      </p:sp>
    </p:spTree>
    <p:extLst>
      <p:ext uri="{BB962C8B-B14F-4D97-AF65-F5344CB8AC3E}">
        <p14:creationId xmlns:p14="http://schemas.microsoft.com/office/powerpoint/2010/main" val="3429452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pPr>
              <a:lnSpc>
                <a:spcPct val="100000"/>
              </a:lnSpc>
            </a:pPr>
            <a:r>
              <a:rPr lang="en-AU" sz="3200" b="1">
                <a:ea typeface="Roboto Medium"/>
                <a:cs typeface="Roboto Medium"/>
              </a:rPr>
              <a:t>Response to the Cry of the Poor</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2 </a:t>
            </a:r>
          </a:p>
        </p:txBody>
      </p:sp>
      <p:pic>
        <p:nvPicPr>
          <p:cNvPr id="7" name="Picture Placeholder 6" descr="Icon of a hand holding a heart">
            <a:extLst>
              <a:ext uri="{FF2B5EF4-FFF2-40B4-BE49-F238E27FC236}">
                <a16:creationId xmlns:a16="http://schemas.microsoft.com/office/drawing/2014/main" id="{C3461480-1FBE-4F2E-B56D-180A277EB95C}"/>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05080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1">
            <a:extLst>
              <a:ext uri="{FF2B5EF4-FFF2-40B4-BE49-F238E27FC236}">
                <a16:creationId xmlns:a16="http://schemas.microsoft.com/office/drawing/2014/main" id="{A93F759C-F3C9-7880-F837-BDC78005514F}"/>
              </a:ext>
            </a:extLst>
          </p:cNvPr>
          <p:cNvSpPr/>
          <p:nvPr/>
        </p:nvSpPr>
        <p:spPr>
          <a:xfrm rot="16200000">
            <a:off x="3091734" y="1813828"/>
            <a:ext cx="1375224" cy="6822333"/>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E7C4EA9B-4BEE-B837-9800-750D8F3D7A75}"/>
              </a:ext>
            </a:extLst>
          </p:cNvPr>
          <p:cNvSpPr txBox="1"/>
          <p:nvPr/>
        </p:nvSpPr>
        <p:spPr>
          <a:xfrm>
            <a:off x="1356324" y="4853046"/>
            <a:ext cx="55175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12" name="Graphic 12" descr="Idea outline">
            <a:extLst>
              <a:ext uri="{FF2B5EF4-FFF2-40B4-BE49-F238E27FC236}">
                <a16:creationId xmlns:a16="http://schemas.microsoft.com/office/drawing/2014/main" id="{35BF4851-4A6A-E55B-A927-362B815EB4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5191" y="4872091"/>
            <a:ext cx="669796" cy="669796"/>
          </a:xfrm>
          <a:prstGeom prst="rect">
            <a:avLst/>
          </a:prstGeom>
        </p:spPr>
      </p:pic>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90" y="2176318"/>
            <a:ext cx="6822334"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dirty="0">
                <a:ea typeface="Roboto Light"/>
                <a:cs typeface="Roboto Light"/>
              </a:rPr>
              <a:t>The Response to the Cry of the Poor is a call to promote eco-justice and being aware that we are called to defend human life from conception to death, and all forms of life on Earth.</a:t>
            </a:r>
            <a:endParaRPr lang="en-AU" sz="2400" i="1" dirty="0">
              <a:ea typeface="Roboto Light"/>
              <a:cs typeface="Roboto Light"/>
            </a:endParaRPr>
          </a:p>
          <a:p>
            <a:pPr>
              <a:lnSpc>
                <a:spcPct val="110000"/>
              </a:lnSpc>
              <a:spcBef>
                <a:spcPts val="0"/>
              </a:spcBef>
              <a:spcAft>
                <a:spcPts val="1200"/>
              </a:spcAft>
            </a:pPr>
            <a:endParaRPr lang="en-AU" sz="2400" dirty="0">
              <a:ea typeface="Roboto Light"/>
              <a:cs typeface="Roboto"/>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2: Response to the Cry of the Poor</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02514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care for the poor and vulnerable</a:t>
            </a:r>
            <a:r>
              <a:rPr lang="en-AU" sz="2000" b="1">
                <a:solidFill>
                  <a:srgbClr val="D86075"/>
                </a:solidFill>
                <a:ea typeface="Roboto Medium"/>
                <a:cs typeface="Roboto Medium"/>
              </a:rPr>
              <a:t> </a:t>
            </a:r>
            <a:endParaRPr lang="en-AU" sz="2000" b="1">
              <a:solidFill>
                <a:srgbClr val="D86075"/>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26" name="Picture 25" descr="Icon&#10;&#10;Description automatically generated">
            <a:extLst>
              <a:ext uri="{FF2B5EF4-FFF2-40B4-BE49-F238E27FC236}">
                <a16:creationId xmlns:a16="http://schemas.microsoft.com/office/drawing/2014/main" id="{ACD5E927-EDF4-4611-9511-4BC52F4AA2A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7895" y="179556"/>
            <a:ext cx="837282" cy="837282"/>
          </a:xfrm>
          <a:prstGeom prst="rect">
            <a:avLst/>
          </a:prstGeom>
        </p:spPr>
      </p:pic>
      <p:sp>
        <p:nvSpPr>
          <p:cNvPr id="14" name="Round Diagonal Corner Rectangle 1" descr="An Ethiopian woman sits in her hut preparing a pot of tea over a small fire.&#10;">
            <a:extLst>
              <a:ext uri="{FF2B5EF4-FFF2-40B4-BE49-F238E27FC236}">
                <a16:creationId xmlns:a16="http://schemas.microsoft.com/office/drawing/2014/main" id="{DEA60831-02AF-457C-B6B4-B35F2EAAC7B0}"/>
              </a:ext>
            </a:extLst>
          </p:cNvPr>
          <p:cNvSpPr/>
          <p:nvPr/>
        </p:nvSpPr>
        <p:spPr>
          <a:xfrm>
            <a:off x="7862047" y="1968596"/>
            <a:ext cx="3781800" cy="3231721"/>
          </a:xfrm>
          <a:prstGeom prst="round2DiagRect">
            <a:avLst>
              <a:gd name="adj1" fmla="val 0"/>
              <a:gd name="adj2" fmla="val 21654"/>
            </a:avLst>
          </a:prstGeom>
          <a:blipFill dpi="0" rotWithShape="1">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a:fillRect t="573" r="219"/>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82A1B85C-CEFB-4D22-BE20-17695618B851}"/>
              </a:ext>
            </a:extLst>
          </p:cNvPr>
          <p:cNvSpPr txBox="1"/>
          <p:nvPr/>
        </p:nvSpPr>
        <p:spPr>
          <a:xfrm>
            <a:off x="7870549" y="5295254"/>
            <a:ext cx="3781800" cy="553998"/>
          </a:xfrm>
          <a:prstGeom prst="rect">
            <a:avLst/>
          </a:prstGeom>
          <a:noFill/>
        </p:spPr>
        <p:txBody>
          <a:bodyPr wrap="square" lIns="91440" tIns="45720" rIns="91440" bIns="45720" anchor="t">
            <a:spAutoFit/>
          </a:bodyPr>
          <a:lstStyle/>
          <a:p>
            <a:r>
              <a:rPr lang="en-US" sz="1000" dirty="0">
                <a:solidFill>
                  <a:srgbClr val="0C244C"/>
                </a:solidFill>
                <a:latin typeface="Arial" panose="020B0604020202020204" pitchFamily="34" charset="0"/>
                <a:ea typeface="Roboto Light"/>
                <a:cs typeface="Arial" panose="020B0604020202020204" pitchFamily="34" charset="0"/>
              </a:rPr>
              <a:t>A woman prepares a pot of traditional tea in her home in southwestern Ethiopia. Photo: Zacharias </a:t>
            </a:r>
            <a:r>
              <a:rPr lang="en-US" sz="1000" dirty="0" err="1">
                <a:solidFill>
                  <a:srgbClr val="0C244C"/>
                </a:solidFill>
                <a:latin typeface="Arial" panose="020B0604020202020204" pitchFamily="34" charset="0"/>
                <a:ea typeface="Roboto Light"/>
                <a:cs typeface="Arial" panose="020B0604020202020204" pitchFamily="34" charset="0"/>
              </a:rPr>
              <a:t>Abubeker</a:t>
            </a:r>
            <a:r>
              <a:rPr lang="en-US" sz="1000" dirty="0">
                <a:solidFill>
                  <a:srgbClr val="0C244C"/>
                </a:solidFill>
                <a:latin typeface="Arial" panose="020B0604020202020204" pitchFamily="34" charset="0"/>
                <a:ea typeface="Roboto Light"/>
                <a:cs typeface="Arial" panose="020B0604020202020204" pitchFamily="34" charset="0"/>
              </a:rPr>
              <a:t>/Caritas Australia </a:t>
            </a:r>
          </a:p>
        </p:txBody>
      </p:sp>
    </p:spTree>
    <p:extLst>
      <p:ext uri="{BB962C8B-B14F-4D97-AF65-F5344CB8AC3E}">
        <p14:creationId xmlns:p14="http://schemas.microsoft.com/office/powerpoint/2010/main" val="294908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90" y="2176318"/>
            <a:ext cx="6401995"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a:ea typeface="Roboto Light"/>
                <a:cs typeface="Roboto Light"/>
              </a:rPr>
              <a:t>This includes:</a:t>
            </a:r>
          </a:p>
          <a:p>
            <a:pPr marL="342900" indent="-342900">
              <a:lnSpc>
                <a:spcPct val="110000"/>
              </a:lnSpc>
              <a:spcBef>
                <a:spcPts val="0"/>
              </a:spcBef>
              <a:spcAft>
                <a:spcPts val="1200"/>
              </a:spcAft>
              <a:buFont typeface="Arial"/>
              <a:buChar char="•"/>
            </a:pPr>
            <a:r>
              <a:rPr lang="en-AU" sz="2400">
                <a:ea typeface="Roboto Light"/>
                <a:cs typeface="Roboto Light"/>
              </a:rPr>
              <a:t>giving special attention to vulnerable groups such as First Nations communities, migrants, children at risk through slavery, etc. </a:t>
            </a:r>
            <a:endParaRPr lang="en-AU" sz="2400"/>
          </a:p>
          <a:p>
            <a:pPr>
              <a:lnSpc>
                <a:spcPct val="110000"/>
              </a:lnSpc>
              <a:spcBef>
                <a:spcPts val="0"/>
              </a:spcBef>
              <a:spcAft>
                <a:spcPts val="1200"/>
              </a:spcAft>
            </a:pPr>
            <a:endParaRPr lang="en-AU" sz="2400">
              <a:ea typeface="Roboto Light"/>
              <a:cs typeface="Roboto"/>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2: Response to the Cry of the Poor</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02514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care for the poor and vulnerable</a:t>
            </a:r>
            <a:r>
              <a:rPr lang="en-AU" sz="2000" b="1">
                <a:solidFill>
                  <a:srgbClr val="D86075"/>
                </a:solidFill>
                <a:ea typeface="Roboto Medium"/>
                <a:cs typeface="Roboto Medium"/>
              </a:rPr>
              <a:t> </a:t>
            </a:r>
            <a:endParaRPr lang="en-AU" sz="2000" b="1">
              <a:solidFill>
                <a:srgbClr val="D86075"/>
              </a:solidFill>
              <a:latin typeface="Roboto Medium" panose="02000000000000000000" pitchFamily="2" charset="0"/>
              <a:ea typeface="Roboto Medium" panose="02000000000000000000" pitchFamily="2" charset="0"/>
              <a:cs typeface="Roboto Medium" panose="02000000000000000000" pitchFamily="2" charset="0"/>
            </a:endParaRPr>
          </a:p>
        </p:txBody>
      </p:sp>
      <p:pic>
        <p:nvPicPr>
          <p:cNvPr id="26" name="Picture 25" descr="Icon&#10;&#10;Description automatically generated">
            <a:extLst>
              <a:ext uri="{FF2B5EF4-FFF2-40B4-BE49-F238E27FC236}">
                <a16:creationId xmlns:a16="http://schemas.microsoft.com/office/drawing/2014/main" id="{ACD5E927-EDF4-4611-9511-4BC52F4AA2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895" y="179556"/>
            <a:ext cx="837282" cy="837282"/>
          </a:xfrm>
          <a:prstGeom prst="rect">
            <a:avLst/>
          </a:prstGeom>
        </p:spPr>
      </p:pic>
      <p:sp>
        <p:nvSpPr>
          <p:cNvPr id="13" name="Round Diagonal Corner Rectangle 1">
            <a:extLst>
              <a:ext uri="{FF2B5EF4-FFF2-40B4-BE49-F238E27FC236}">
                <a16:creationId xmlns:a16="http://schemas.microsoft.com/office/drawing/2014/main" id="{24B846C2-AEEF-4B2F-844E-6A90543EAB01}"/>
              </a:ext>
            </a:extLst>
          </p:cNvPr>
          <p:cNvSpPr/>
          <p:nvPr/>
        </p:nvSpPr>
        <p:spPr>
          <a:xfrm rot="16200000">
            <a:off x="7606809" y="1927804"/>
            <a:ext cx="3960000" cy="3960000"/>
          </a:xfrm>
          <a:prstGeom prst="round2DiagRect">
            <a:avLst/>
          </a:prstGeom>
          <a:solidFill>
            <a:srgbClr val="63B1A4"/>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quot;Let us not only keep the poor of the future in mind, but also today’s poor, whose life on this earth is brief and who cannot keep on waiting.&quot;&#10; Pope Francis, Laudato Si' n162">
            <a:extLst>
              <a:ext uri="{FF2B5EF4-FFF2-40B4-BE49-F238E27FC236}">
                <a16:creationId xmlns:a16="http://schemas.microsoft.com/office/drawing/2014/main" id="{4E71B90F-9F3E-4EB4-B87F-9A3230FCBEDD}"/>
              </a:ext>
            </a:extLst>
          </p:cNvPr>
          <p:cNvPicPr>
            <a:picLocks noChangeAspect="1"/>
          </p:cNvPicPr>
          <p:nvPr/>
        </p:nvPicPr>
        <p:blipFill>
          <a:blip r:embed="rId4"/>
          <a:stretch>
            <a:fillRect/>
          </a:stretch>
        </p:blipFill>
        <p:spPr>
          <a:xfrm>
            <a:off x="7746053" y="2093145"/>
            <a:ext cx="3578662" cy="3670110"/>
          </a:xfrm>
          <a:prstGeom prst="rect">
            <a:avLst/>
          </a:prstGeom>
        </p:spPr>
      </p:pic>
    </p:spTree>
    <p:extLst>
      <p:ext uri="{BB962C8B-B14F-4D97-AF65-F5344CB8AC3E}">
        <p14:creationId xmlns:p14="http://schemas.microsoft.com/office/powerpoint/2010/main" val="3955111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295841" y="1384187"/>
            <a:ext cx="8153678"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0"/>
              </a:spcBef>
              <a:spcAft>
                <a:spcPts val="1200"/>
              </a:spcAft>
            </a:pPr>
            <a:r>
              <a:rPr lang="en-AU" sz="2400" dirty="0">
                <a:ea typeface="Roboto Light"/>
                <a:cs typeface="Calibri"/>
              </a:rPr>
              <a:t>Bute is a village elder living in southern Ethiopia with his wife, </a:t>
            </a:r>
            <a:r>
              <a:rPr lang="en-AU" sz="2400" dirty="0" err="1">
                <a:ea typeface="Roboto Light"/>
                <a:cs typeface="Calibri"/>
              </a:rPr>
              <a:t>Burre</a:t>
            </a:r>
            <a:r>
              <a:rPr lang="en-AU" sz="2400" dirty="0">
                <a:ea typeface="Roboto Light"/>
                <a:cs typeface="Calibri"/>
              </a:rPr>
              <a:t>. They are experiencing the damaging effects of climate change. </a:t>
            </a:r>
          </a:p>
          <a:p>
            <a:pPr>
              <a:lnSpc>
                <a:spcPct val="110000"/>
              </a:lnSpc>
              <a:spcBef>
                <a:spcPts val="0"/>
              </a:spcBef>
              <a:spcAft>
                <a:spcPts val="1200"/>
              </a:spcAft>
            </a:pPr>
            <a:r>
              <a:rPr lang="en-AU" sz="2400" dirty="0">
                <a:ea typeface="Roboto Light"/>
                <a:cs typeface="Calibri"/>
              </a:rPr>
              <a:t>Drought and conflict have left record numbers of people in the Horn of Africa in urgent need of help. Severe drought (a long time without any rain) has destroyed crops and livestock across the country, and many communities face extreme hunger. </a:t>
            </a:r>
          </a:p>
          <a:p>
            <a:pPr>
              <a:lnSpc>
                <a:spcPct val="110000"/>
              </a:lnSpc>
              <a:spcBef>
                <a:spcPts val="0"/>
              </a:spcBef>
              <a:spcAft>
                <a:spcPts val="1200"/>
              </a:spcAft>
            </a:pPr>
            <a:r>
              <a:rPr lang="en-AU" sz="2400" dirty="0">
                <a:ea typeface="Roboto Light"/>
                <a:cs typeface="Calibri"/>
              </a:rPr>
              <a:t>Caritas Australia is working with Caritas Ethiopia to provide urgent food and emergency water to drought-affected communities. </a:t>
            </a:r>
          </a:p>
          <a:p>
            <a:pPr>
              <a:lnSpc>
                <a:spcPct val="110000"/>
              </a:lnSpc>
              <a:spcBef>
                <a:spcPts val="0"/>
              </a:spcBef>
              <a:spcAft>
                <a:spcPts val="1200"/>
              </a:spcAft>
            </a:pPr>
            <a:endParaRPr lang="en-AU" sz="2400" dirty="0">
              <a:ea typeface="Roboto Light"/>
              <a:cs typeface="Roboto"/>
            </a:endParaRPr>
          </a:p>
        </p:txBody>
      </p:sp>
      <p:sp>
        <p:nvSpPr>
          <p:cNvPr id="25" name="TextBox 24">
            <a:extLst>
              <a:ext uri="{FF2B5EF4-FFF2-40B4-BE49-F238E27FC236}">
                <a16:creationId xmlns:a16="http://schemas.microsoft.com/office/drawing/2014/main" id="{E4869B10-1C28-4253-8C0E-5E77E4F24F28}"/>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CASE STUDY: </a:t>
            </a:r>
            <a:r>
              <a:rPr lang="en-AU" sz="3300" b="1">
                <a:solidFill>
                  <a:srgbClr val="0C244C"/>
                </a:solidFill>
                <a:latin typeface="Arial"/>
                <a:ea typeface="Roboto Medium"/>
                <a:cs typeface="Roboto Medium"/>
              </a:rPr>
              <a:t>Bute and </a:t>
            </a:r>
            <a:r>
              <a:rPr lang="en-AU" sz="3300" b="1" err="1">
                <a:solidFill>
                  <a:srgbClr val="0C244C"/>
                </a:solidFill>
                <a:latin typeface="Arial"/>
                <a:ea typeface="Roboto Medium"/>
                <a:cs typeface="Roboto Medium"/>
              </a:rPr>
              <a:t>Burre’s</a:t>
            </a:r>
            <a:r>
              <a:rPr lang="en-AU" sz="3300" b="1">
                <a:solidFill>
                  <a:srgbClr val="0C244C"/>
                </a:solidFill>
                <a:latin typeface="Arial"/>
                <a:ea typeface="Roboto Medium"/>
                <a:cs typeface="Roboto Medium"/>
              </a:rPr>
              <a:t> Story</a:t>
            </a:r>
            <a:endParaRPr lang="en-AU" sz="3300" b="1">
              <a:solidFill>
                <a:srgbClr val="0C244C"/>
              </a:solidFill>
              <a:effectLst/>
              <a:latin typeface="Arial"/>
              <a:ea typeface="Roboto Medium"/>
              <a:cs typeface="Roboto Medium"/>
            </a:endParaRPr>
          </a:p>
        </p:txBody>
      </p:sp>
      <p:sp>
        <p:nvSpPr>
          <p:cNvPr id="8" name="Round Diagonal Corner Rectangle 1" descr="A man sitting on the ground in southern Ethiopia">
            <a:extLst>
              <a:ext uri="{FF2B5EF4-FFF2-40B4-BE49-F238E27FC236}">
                <a16:creationId xmlns:a16="http://schemas.microsoft.com/office/drawing/2014/main" id="{3A5A5EBA-001E-461D-8BE9-E8576E554060}"/>
              </a:ext>
            </a:extLst>
          </p:cNvPr>
          <p:cNvSpPr/>
          <p:nvPr/>
        </p:nvSpPr>
        <p:spPr>
          <a:xfrm>
            <a:off x="8731624" y="1752594"/>
            <a:ext cx="2889428" cy="3702267"/>
          </a:xfrm>
          <a:prstGeom prst="round2DiagRect">
            <a:avLst>
              <a:gd name="adj1" fmla="val 0"/>
              <a:gd name="adj2" fmla="val 21654"/>
            </a:avLst>
          </a:prstGeom>
          <a:blipFill>
            <a:blip r:embed="rId3">
              <a:extLst>
                <a:ext uri="{96DAC541-7B7A-43D3-8B79-37D633B846F1}">
                  <asvg:svgBlip xmlns:asvg="http://schemas.microsoft.com/office/drawing/2016/SVG/main" r:embed="rId4"/>
                </a:ext>
              </a:extLst>
            </a:blip>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Icon&#10;&#10;Description automatically generated">
            <a:extLst>
              <a:ext uri="{FF2B5EF4-FFF2-40B4-BE49-F238E27FC236}">
                <a16:creationId xmlns:a16="http://schemas.microsoft.com/office/drawing/2014/main" id="{A57420FE-8AD0-C8FD-F0E8-872E91F65E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7895" y="179556"/>
            <a:ext cx="837282" cy="837282"/>
          </a:xfrm>
          <a:prstGeom prst="rect">
            <a:avLst/>
          </a:prstGeom>
        </p:spPr>
      </p:pic>
      <p:sp>
        <p:nvSpPr>
          <p:cNvPr id="3" name="TextBox 2">
            <a:extLst>
              <a:ext uri="{FF2B5EF4-FFF2-40B4-BE49-F238E27FC236}">
                <a16:creationId xmlns:a16="http://schemas.microsoft.com/office/drawing/2014/main" id="{423ABDEE-9870-2260-D7C1-CC0CE0871D67}"/>
              </a:ext>
            </a:extLst>
          </p:cNvPr>
          <p:cNvSpPr txBox="1"/>
          <p:nvPr/>
        </p:nvSpPr>
        <p:spPr>
          <a:xfrm>
            <a:off x="8731624" y="5547461"/>
            <a:ext cx="2889428" cy="400110"/>
          </a:xfrm>
          <a:prstGeom prst="rect">
            <a:avLst/>
          </a:prstGeom>
          <a:noFill/>
        </p:spPr>
        <p:txBody>
          <a:bodyPr wrap="square">
            <a:spAutoFit/>
          </a:bodyPr>
          <a:lstStyle/>
          <a:p>
            <a:r>
              <a:rPr lang="en-AU" sz="1000" b="0" i="0" dirty="0">
                <a:solidFill>
                  <a:srgbClr val="0C244C"/>
                </a:solidFill>
                <a:effectLst/>
                <a:latin typeface="+mj-lt"/>
              </a:rPr>
              <a:t>Bute, a village elder living in Southern Ethiopia. Photo: Zacharias </a:t>
            </a:r>
            <a:r>
              <a:rPr lang="en-AU" sz="1000" b="0" i="0" dirty="0" err="1">
                <a:solidFill>
                  <a:srgbClr val="0C244C"/>
                </a:solidFill>
                <a:effectLst/>
                <a:latin typeface="+mj-lt"/>
              </a:rPr>
              <a:t>Abubeker</a:t>
            </a:r>
            <a:r>
              <a:rPr lang="en-AU" sz="1000" b="0" i="0" dirty="0">
                <a:solidFill>
                  <a:srgbClr val="0C244C"/>
                </a:solidFill>
                <a:effectLst/>
                <a:latin typeface="+mj-lt"/>
              </a:rPr>
              <a:t>/Caritas Australia</a:t>
            </a:r>
            <a:endParaRPr lang="en-AU" sz="1000" dirty="0">
              <a:solidFill>
                <a:srgbClr val="0C244C"/>
              </a:solidFill>
              <a:latin typeface="+mj-lt"/>
            </a:endParaRPr>
          </a:p>
        </p:txBody>
      </p:sp>
    </p:spTree>
    <p:extLst>
      <p:ext uri="{BB962C8B-B14F-4D97-AF65-F5344CB8AC3E}">
        <p14:creationId xmlns:p14="http://schemas.microsoft.com/office/powerpoint/2010/main" val="18240346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r>
              <a:rPr lang="en-AU" sz="3200" b="1">
                <a:ea typeface="Roboto Medium"/>
                <a:cs typeface="Roboto Medium"/>
              </a:rPr>
              <a:t>Ecological Economics</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3 </a:t>
            </a:r>
          </a:p>
        </p:txBody>
      </p:sp>
      <p:pic>
        <p:nvPicPr>
          <p:cNvPr id="8" name="Picture Placeholder 7" descr="Icon a donut shape in sections with 2 leaves at the top">
            <a:extLst>
              <a:ext uri="{FF2B5EF4-FFF2-40B4-BE49-F238E27FC236}">
                <a16:creationId xmlns:a16="http://schemas.microsoft.com/office/drawing/2014/main" id="{E433C0AB-75D2-4226-8752-1380B326B53E}"/>
              </a:ext>
            </a:extLst>
          </p:cNvPr>
          <p:cNvPicPr>
            <a:picLocks noGrp="1" noChangeAspect="1"/>
          </p:cNvPicPr>
          <p:nvPr>
            <p:ph type="pic" sz="quarter" idx="12"/>
          </p:nvPr>
        </p:nvPicPr>
        <p:blipFill rotWithShape="1">
          <a:blip r:embed="rId2" cstate="hqprint">
            <a:extLst>
              <a:ext uri="{28A0092B-C50C-407E-A947-70E740481C1C}">
                <a14:useLocalDpi xmlns:a14="http://schemas.microsoft.com/office/drawing/2010/main"/>
              </a:ext>
            </a:extLst>
          </a:blip>
          <a:srcRect l="-9906" r="-8101"/>
          <a:stretch/>
        </p:blipFill>
        <p:spPr>
          <a:xfrm>
            <a:off x="6647386" y="692696"/>
            <a:ext cx="4959787" cy="4889086"/>
          </a:xfrm>
        </p:spPr>
      </p:pic>
    </p:spTree>
    <p:extLst>
      <p:ext uri="{BB962C8B-B14F-4D97-AF65-F5344CB8AC3E}">
        <p14:creationId xmlns:p14="http://schemas.microsoft.com/office/powerpoint/2010/main" val="378973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C27F7CC0-6F33-4809-A1CB-969F877F21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308" y="79607"/>
            <a:ext cx="710665" cy="1010350"/>
          </a:xfrm>
          <a:prstGeom prst="rect">
            <a:avLst/>
          </a:prstGeom>
        </p:spPr>
      </p:pic>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90" y="2176318"/>
            <a:ext cx="6803923"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4000"/>
              </a:lnSpc>
              <a:spcBef>
                <a:spcPts val="0"/>
              </a:spcBef>
              <a:spcAft>
                <a:spcPts val="1200"/>
              </a:spcAft>
            </a:pPr>
            <a:r>
              <a:rPr lang="en-AU" sz="2400" dirty="0">
                <a:ea typeface="Roboto Light"/>
                <a:cs typeface="Roboto Light"/>
              </a:rPr>
              <a:t>Ecological Economics focuses on how the goods and services we produce and consume, impact the planet and those living on it. </a:t>
            </a:r>
            <a:endParaRPr lang="en-US" sz="2400" dirty="0">
              <a:ea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3: Ecological Economics</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make economic decisions that put the planet and people before profit</a:t>
            </a:r>
          </a:p>
        </p:txBody>
      </p:sp>
      <p:sp>
        <p:nvSpPr>
          <p:cNvPr id="10" name="Round Diagonal Corner Rectangle 1" descr="A young girl carries a container of water on her head in Zimbabwe ">
            <a:extLst>
              <a:ext uri="{FF2B5EF4-FFF2-40B4-BE49-F238E27FC236}">
                <a16:creationId xmlns:a16="http://schemas.microsoft.com/office/drawing/2014/main" id="{B7F4F7B9-B662-4858-AA12-5757CFB641EA}"/>
              </a:ext>
            </a:extLst>
          </p:cNvPr>
          <p:cNvSpPr/>
          <p:nvPr/>
        </p:nvSpPr>
        <p:spPr>
          <a:xfrm>
            <a:off x="7799294" y="2169323"/>
            <a:ext cx="3858401" cy="3214832"/>
          </a:xfrm>
          <a:prstGeom prst="round2DiagRect">
            <a:avLst>
              <a:gd name="adj1" fmla="val 0"/>
              <a:gd name="adj2" fmla="val 23929"/>
            </a:avLst>
          </a:prstGeom>
          <a:blipFill dpi="0" rotWithShape="1">
            <a:blip r:embed="rId4" cstate="hq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19594D0D-0D62-4DE6-AE63-2E49062D83CA}"/>
              </a:ext>
            </a:extLst>
          </p:cNvPr>
          <p:cNvSpPr txBox="1"/>
          <p:nvPr/>
        </p:nvSpPr>
        <p:spPr>
          <a:xfrm>
            <a:off x="7792094" y="5479953"/>
            <a:ext cx="3865601" cy="553998"/>
          </a:xfrm>
          <a:prstGeom prst="rect">
            <a:avLst/>
          </a:prstGeom>
          <a:noFill/>
        </p:spPr>
        <p:txBody>
          <a:bodyPr wrap="square" lIns="91440" tIns="45720" rIns="91440" bIns="45720" anchor="t">
            <a:spAutoFit/>
          </a:bodyPr>
          <a:lstStyle/>
          <a:p>
            <a:r>
              <a:rPr lang="en-US" sz="1000" dirty="0" err="1">
                <a:solidFill>
                  <a:srgbClr val="0C244C"/>
                </a:solidFill>
                <a:ea typeface="Roboto Light"/>
                <a:cs typeface="Roboto Light"/>
              </a:rPr>
              <a:t>Thandolwayo</a:t>
            </a:r>
            <a:r>
              <a:rPr lang="en-US" sz="1000" dirty="0">
                <a:solidFill>
                  <a:srgbClr val="0C244C"/>
                </a:solidFill>
                <a:ea typeface="Roboto Light"/>
                <a:cs typeface="Roboto Light"/>
              </a:rPr>
              <a:t> </a:t>
            </a:r>
            <a:r>
              <a:rPr lang="en-AU" sz="1000" dirty="0">
                <a:solidFill>
                  <a:srgbClr val="0C244C"/>
                </a:solidFill>
                <a:ea typeface="Roboto Light"/>
                <a:cs typeface="Roboto Light"/>
              </a:rPr>
              <a:t>would travel across a rocky, mountainous path to collect water for her family. Photo: Richard Wainwright/Caritas Australia </a:t>
            </a:r>
            <a:endParaRPr lang="en-AU" sz="1000" dirty="0">
              <a:solidFill>
                <a:srgbClr val="0C244C"/>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ound Diagonal Corner Rectangle 1">
            <a:extLst>
              <a:ext uri="{FF2B5EF4-FFF2-40B4-BE49-F238E27FC236}">
                <a16:creationId xmlns:a16="http://schemas.microsoft.com/office/drawing/2014/main" id="{1FB11374-3245-4E61-BB37-C5675459F61B}"/>
              </a:ext>
            </a:extLst>
          </p:cNvPr>
          <p:cNvSpPr/>
          <p:nvPr/>
        </p:nvSpPr>
        <p:spPr>
          <a:xfrm rot="16200000">
            <a:off x="3091734" y="1813828"/>
            <a:ext cx="1375224" cy="6822333"/>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CCD9B003-D189-4D04-8B0E-A3C44D1E601F}"/>
              </a:ext>
            </a:extLst>
          </p:cNvPr>
          <p:cNvSpPr txBox="1"/>
          <p:nvPr/>
        </p:nvSpPr>
        <p:spPr>
          <a:xfrm>
            <a:off x="1356324" y="4853046"/>
            <a:ext cx="55175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16" name="Graphic 12" descr="Idea outline">
            <a:extLst>
              <a:ext uri="{FF2B5EF4-FFF2-40B4-BE49-F238E27FC236}">
                <a16:creationId xmlns:a16="http://schemas.microsoft.com/office/drawing/2014/main" id="{D64FF337-E781-4C65-AA51-4B7E5629A5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191" y="4872091"/>
            <a:ext cx="669796" cy="669796"/>
          </a:xfrm>
          <a:prstGeom prst="rect">
            <a:avLst/>
          </a:prstGeom>
        </p:spPr>
      </p:pic>
    </p:spTree>
    <p:extLst>
      <p:ext uri="{BB962C8B-B14F-4D97-AF65-F5344CB8AC3E}">
        <p14:creationId xmlns:p14="http://schemas.microsoft.com/office/powerpoint/2010/main" val="2313120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 Diagonal Corner Rectangle 1">
            <a:extLst>
              <a:ext uri="{FF2B5EF4-FFF2-40B4-BE49-F238E27FC236}">
                <a16:creationId xmlns:a16="http://schemas.microsoft.com/office/drawing/2014/main" id="{3E98D402-1698-4133-A452-289EBC726C30}"/>
              </a:ext>
            </a:extLst>
          </p:cNvPr>
          <p:cNvSpPr/>
          <p:nvPr/>
        </p:nvSpPr>
        <p:spPr>
          <a:xfrm rot="16200000">
            <a:off x="7975697" y="2163387"/>
            <a:ext cx="3442846" cy="3921151"/>
          </a:xfrm>
          <a:prstGeom prst="round2DiagRect">
            <a:avLst/>
          </a:prstGeom>
          <a:solidFill>
            <a:srgbClr val="63B1A4"/>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descr="Icon&#10;&#10;Description automatically generated">
            <a:extLst>
              <a:ext uri="{FF2B5EF4-FFF2-40B4-BE49-F238E27FC236}">
                <a16:creationId xmlns:a16="http://schemas.microsoft.com/office/drawing/2014/main" id="{C27F7CC0-6F33-4809-A1CB-969F877F21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5308" y="79607"/>
            <a:ext cx="710665" cy="1010350"/>
          </a:xfrm>
          <a:prstGeom prst="rect">
            <a:avLst/>
          </a:prstGeom>
        </p:spPr>
      </p:pic>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90" y="2176318"/>
            <a:ext cx="6751057"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600"/>
              </a:spcAft>
            </a:pPr>
            <a:r>
              <a:rPr lang="en-AU" sz="2400">
                <a:ea typeface="Roboto Light"/>
                <a:cs typeface="Roboto Light"/>
              </a:rPr>
              <a:t>This includes:</a:t>
            </a:r>
            <a:endParaRPr lang="en-AU" sz="2400">
              <a:ea typeface="Roboto Light" panose="02000000000000000000" pitchFamily="2" charset="0"/>
              <a:cs typeface="Roboto Light" panose="02000000000000000000" pitchFamily="2" charset="0"/>
            </a:endParaRPr>
          </a:p>
          <a:p>
            <a:pPr marL="1028700" indent="-342900">
              <a:lnSpc>
                <a:spcPct val="110000"/>
              </a:lnSpc>
              <a:spcBef>
                <a:spcPts val="0"/>
              </a:spcBef>
              <a:buFont typeface="Arial"/>
              <a:buChar char="•"/>
            </a:pPr>
            <a:r>
              <a:rPr lang="en-AU" sz="2400">
                <a:ea typeface="Roboto Light"/>
                <a:cs typeface="Roboto Light"/>
              </a:rPr>
              <a:t>sustainable production</a:t>
            </a:r>
            <a:endParaRPr lang="en-AU" sz="2400">
              <a:ea typeface="Roboto Light" panose="02000000000000000000" pitchFamily="2" charset="0"/>
              <a:cs typeface="Roboto Light" panose="02000000000000000000" pitchFamily="2" charset="0"/>
            </a:endParaRPr>
          </a:p>
          <a:p>
            <a:pPr marL="1028700" indent="-342900">
              <a:lnSpc>
                <a:spcPct val="110000"/>
              </a:lnSpc>
              <a:spcBef>
                <a:spcPts val="0"/>
              </a:spcBef>
              <a:buFont typeface="Arial"/>
              <a:buChar char="•"/>
            </a:pPr>
            <a:r>
              <a:rPr lang="en-AU" sz="2400">
                <a:ea typeface="Roboto Light"/>
                <a:cs typeface="Roboto Light"/>
              </a:rPr>
              <a:t>fair-trade</a:t>
            </a:r>
            <a:endParaRPr lang="en-AU" sz="2400">
              <a:ea typeface="Roboto Light" panose="02000000000000000000" pitchFamily="2" charset="0"/>
              <a:cs typeface="Roboto Light" panose="02000000000000000000" pitchFamily="2" charset="0"/>
            </a:endParaRPr>
          </a:p>
          <a:p>
            <a:pPr marL="1028700" indent="-342900">
              <a:lnSpc>
                <a:spcPct val="110000"/>
              </a:lnSpc>
              <a:spcBef>
                <a:spcPts val="0"/>
              </a:spcBef>
              <a:buFont typeface="Arial"/>
              <a:buChar char="•"/>
            </a:pPr>
            <a:r>
              <a:rPr lang="en-AU" sz="2400">
                <a:ea typeface="Roboto Light"/>
                <a:cs typeface="Roboto Light"/>
              </a:rPr>
              <a:t>ethical consumption and investments</a:t>
            </a:r>
            <a:endParaRPr lang="en-AU" sz="2400">
              <a:ea typeface="Roboto Light" panose="02000000000000000000" pitchFamily="2" charset="0"/>
              <a:cs typeface="Roboto Light" panose="02000000000000000000" pitchFamily="2" charset="0"/>
            </a:endParaRPr>
          </a:p>
          <a:p>
            <a:pPr marL="1028700" indent="-342900">
              <a:lnSpc>
                <a:spcPct val="110000"/>
              </a:lnSpc>
              <a:spcBef>
                <a:spcPts val="0"/>
              </a:spcBef>
              <a:buFont typeface="Arial"/>
              <a:buChar char="•"/>
            </a:pPr>
            <a:r>
              <a:rPr lang="en-AU" sz="2400">
                <a:ea typeface="Roboto Light"/>
                <a:cs typeface="Roboto Light"/>
              </a:rPr>
              <a:t>divestment from fossil fuels and any economic activity harmful to the planet and the people</a:t>
            </a:r>
            <a:endParaRPr lang="en-AU" sz="2400">
              <a:ea typeface="Roboto Light" panose="02000000000000000000" pitchFamily="2" charset="0"/>
              <a:cs typeface="Roboto Light" panose="02000000000000000000" pitchFamily="2" charset="0"/>
            </a:endParaRPr>
          </a:p>
          <a:p>
            <a:pPr marL="1028700" indent="-342900">
              <a:lnSpc>
                <a:spcPct val="110000"/>
              </a:lnSpc>
              <a:spcBef>
                <a:spcPts val="0"/>
              </a:spcBef>
              <a:buFont typeface="Arial"/>
              <a:buChar char="•"/>
            </a:pPr>
            <a:r>
              <a:rPr lang="en-AU" sz="2400">
                <a:ea typeface="Roboto Light"/>
                <a:cs typeface="Roboto Light"/>
              </a:rPr>
              <a:t>investment in renewable energy </a:t>
            </a:r>
            <a:endParaRPr lang="en-AU" sz="2400">
              <a:ea typeface="Roboto Light" panose="02000000000000000000" pitchFamily="2" charset="0"/>
              <a:cs typeface="Roboto Light" panose="02000000000000000000" pitchFamily="2" charset="0"/>
            </a:endParaRPr>
          </a:p>
          <a:p>
            <a:pPr marL="1028700" indent="-342900">
              <a:lnSpc>
                <a:spcPct val="110000"/>
              </a:lnSpc>
              <a:spcBef>
                <a:spcPts val="0"/>
              </a:spcBef>
              <a:buFont typeface="Arial"/>
              <a:buChar char="•"/>
            </a:pPr>
            <a:r>
              <a:rPr lang="en-AU" sz="2400">
                <a:ea typeface="Roboto Light"/>
                <a:cs typeface="Roboto Light"/>
              </a:rPr>
              <a:t>protecting the dignity of workers, etc.</a:t>
            </a:r>
            <a:endParaRPr lang="en-AU" sz="2400">
              <a:ea typeface="Roboto Light" panose="02000000000000000000" pitchFamily="2" charset="0"/>
              <a:cs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3: Ecological Economics</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make economic decisions that put the planet and people before profit</a:t>
            </a:r>
          </a:p>
        </p:txBody>
      </p:sp>
      <p:sp>
        <p:nvSpPr>
          <p:cNvPr id="2" name="Rectangle 1">
            <a:extLst>
              <a:ext uri="{FF2B5EF4-FFF2-40B4-BE49-F238E27FC236}">
                <a16:creationId xmlns:a16="http://schemas.microsoft.com/office/drawing/2014/main" id="{F7A7289A-D65A-4DAA-9978-6CFEBB7AD16E}"/>
              </a:ext>
            </a:extLst>
          </p:cNvPr>
          <p:cNvSpPr/>
          <p:nvPr/>
        </p:nvSpPr>
        <p:spPr>
          <a:xfrm>
            <a:off x="4763911" y="8240425"/>
            <a:ext cx="6096000" cy="923330"/>
          </a:xfrm>
          <a:prstGeom prst="rect">
            <a:avLst/>
          </a:prstGeom>
        </p:spPr>
        <p:txBody>
          <a:bodyPr>
            <a:spAutoFit/>
          </a:bodyPr>
          <a:lstStyle/>
          <a:p>
            <a:r>
              <a:rPr lang="en-AU"/>
              <a:t>“An integral ecology is also made up of simple daily gestures which break with the logic of violence, exploitation and selfishness.”  Chapter 6, paragraph 230</a:t>
            </a:r>
          </a:p>
        </p:txBody>
      </p:sp>
      <p:pic>
        <p:nvPicPr>
          <p:cNvPr id="4" name="Picture 3" descr="“When nature is viewed solely as a source of profit and gain, this has serious consequences for society.”&#10;Pope Francis, Laudato Si’ n82&#10;">
            <a:extLst>
              <a:ext uri="{FF2B5EF4-FFF2-40B4-BE49-F238E27FC236}">
                <a16:creationId xmlns:a16="http://schemas.microsoft.com/office/drawing/2014/main" id="{CEFE6107-57F6-4847-89D2-CCF93C971F6E}"/>
              </a:ext>
            </a:extLst>
          </p:cNvPr>
          <p:cNvPicPr>
            <a:picLocks noChangeAspect="1"/>
          </p:cNvPicPr>
          <p:nvPr/>
        </p:nvPicPr>
        <p:blipFill>
          <a:blip r:embed="rId4"/>
          <a:stretch>
            <a:fillRect/>
          </a:stretch>
        </p:blipFill>
        <p:spPr>
          <a:xfrm>
            <a:off x="7651734" y="2730905"/>
            <a:ext cx="4090771" cy="2786113"/>
          </a:xfrm>
          <a:prstGeom prst="rect">
            <a:avLst/>
          </a:prstGeom>
        </p:spPr>
      </p:pic>
    </p:spTree>
    <p:extLst>
      <p:ext uri="{BB962C8B-B14F-4D97-AF65-F5344CB8AC3E}">
        <p14:creationId xmlns:p14="http://schemas.microsoft.com/office/powerpoint/2010/main" val="57044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9B3793-BEA6-57D6-75A4-80D5DC349EA7}"/>
              </a:ext>
            </a:extLst>
          </p:cNvPr>
          <p:cNvSpPr>
            <a:spLocks noGrp="1"/>
          </p:cNvSpPr>
          <p:nvPr>
            <p:ph type="body" sz="quarter" idx="10"/>
          </p:nvPr>
        </p:nvSpPr>
        <p:spPr>
          <a:xfrm>
            <a:off x="479376" y="1601416"/>
            <a:ext cx="11146567" cy="4347864"/>
          </a:xfrm>
        </p:spPr>
        <p:txBody>
          <a:bodyPr lIns="91440" tIns="45720" rIns="91440" bIns="45720" anchor="t"/>
          <a:lstStyle/>
          <a:p>
            <a:pPr>
              <a:lnSpc>
                <a:spcPct val="100000"/>
              </a:lnSpc>
            </a:pPr>
            <a:r>
              <a:rPr lang="en-US" sz="2800" dirty="0"/>
              <a:t>Learning about challenges to the health, wellbeing and safety of others and our earth can be hard. If you are feeling worried or upset about anything you have learnt about through this resource, make sure you talk to a friend or other trusted adult. You may also share your concerns via our </a:t>
            </a:r>
            <a:r>
              <a:rPr lang="en-US" sz="2800" dirty="0">
                <a:solidFill>
                  <a:srgbClr val="0563C1"/>
                </a:solidFill>
                <a:cs typeface="Segoe UI"/>
                <a:hlinkClick r:id="rId3"/>
              </a:rPr>
              <a:t>website</a:t>
            </a:r>
            <a:r>
              <a:rPr lang="en-US" sz="2800" dirty="0"/>
              <a:t>. </a:t>
            </a:r>
          </a:p>
          <a:p>
            <a:pPr marL="984250">
              <a:lnSpc>
                <a:spcPct val="100000"/>
              </a:lnSpc>
              <a:spcBef>
                <a:spcPts val="0"/>
              </a:spcBef>
              <a:spcAft>
                <a:spcPts val="600"/>
              </a:spcAft>
            </a:pPr>
            <a:endParaRPr lang="en-US" sz="2800" dirty="0"/>
          </a:p>
          <a:p>
            <a:pPr marL="1073150">
              <a:lnSpc>
                <a:spcPct val="100000"/>
              </a:lnSpc>
            </a:pPr>
            <a:r>
              <a:rPr lang="en-US" sz="2800" dirty="0"/>
              <a:t>Do you have an idea for how Caritas Australia can improve our parish resources? We would love to hear it! Please email </a:t>
            </a:r>
            <a:r>
              <a:rPr lang="en-US" sz="2800" dirty="0">
                <a:hlinkClick r:id="rId4"/>
              </a:rPr>
              <a:t>education@caritas.org.au</a:t>
            </a:r>
            <a:r>
              <a:rPr lang="en-US" sz="2800" dirty="0"/>
              <a:t> </a:t>
            </a:r>
            <a:br>
              <a:rPr lang="en-US" sz="2400" dirty="0"/>
            </a:br>
            <a:r>
              <a:rPr lang="en-US" sz="2400" dirty="0"/>
              <a:t> </a:t>
            </a:r>
            <a:endParaRPr lang="en-US" sz="2400" dirty="0">
              <a:ea typeface="Roboto Light" panose="02000000000000000000" pitchFamily="2" charset="0"/>
            </a:endParaRPr>
          </a:p>
        </p:txBody>
      </p:sp>
      <p:sp>
        <p:nvSpPr>
          <p:cNvPr id="3" name="Title 2">
            <a:extLst>
              <a:ext uri="{FF2B5EF4-FFF2-40B4-BE49-F238E27FC236}">
                <a16:creationId xmlns:a16="http://schemas.microsoft.com/office/drawing/2014/main" id="{C60BAD57-7427-9655-71F0-104C6C8DD74C}"/>
              </a:ext>
            </a:extLst>
          </p:cNvPr>
          <p:cNvSpPr>
            <a:spLocks noGrp="1"/>
          </p:cNvSpPr>
          <p:nvPr>
            <p:ph type="title"/>
          </p:nvPr>
        </p:nvSpPr>
        <p:spPr/>
        <p:txBody>
          <a:bodyPr/>
          <a:lstStyle/>
          <a:p>
            <a:r>
              <a:rPr lang="en-US" dirty="0"/>
              <a:t>SHARE YOUR CONCERNS AND IDEAS</a:t>
            </a:r>
          </a:p>
        </p:txBody>
      </p:sp>
      <p:pic>
        <p:nvPicPr>
          <p:cNvPr id="5" name="Graphic 5" descr="Person with idea outline">
            <a:extLst>
              <a:ext uri="{FF2B5EF4-FFF2-40B4-BE49-F238E27FC236}">
                <a16:creationId xmlns:a16="http://schemas.microsoft.com/office/drawing/2014/main" id="{549ECDFA-AD65-CD5A-4EB8-46C2AFA55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9376" y="4444582"/>
            <a:ext cx="1037998" cy="1037998"/>
          </a:xfrm>
          <a:prstGeom prst="rect">
            <a:avLst/>
          </a:prstGeom>
        </p:spPr>
      </p:pic>
    </p:spTree>
    <p:extLst>
      <p:ext uri="{BB962C8B-B14F-4D97-AF65-F5344CB8AC3E}">
        <p14:creationId xmlns:p14="http://schemas.microsoft.com/office/powerpoint/2010/main" val="204945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295841" y="1384187"/>
            <a:ext cx="7748621"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0"/>
              </a:spcBef>
              <a:spcAft>
                <a:spcPts val="1200"/>
              </a:spcAft>
            </a:pPr>
            <a:r>
              <a:rPr lang="en-AU" sz="2400" dirty="0" err="1">
                <a:ea typeface="Roboto Light"/>
                <a:cs typeface="Calibri"/>
              </a:rPr>
              <a:t>Thandolwayo’s</a:t>
            </a:r>
            <a:r>
              <a:rPr lang="en-AU" sz="2400" dirty="0">
                <a:ea typeface="Roboto Light"/>
                <a:cs typeface="Calibri"/>
              </a:rPr>
              <a:t> community in Zimbabwe faced ongoing droughts, poor sanitation and food and water shortages.</a:t>
            </a:r>
          </a:p>
          <a:p>
            <a:pPr>
              <a:lnSpc>
                <a:spcPct val="110000"/>
              </a:lnSpc>
              <a:spcBef>
                <a:spcPts val="0"/>
              </a:spcBef>
              <a:spcAft>
                <a:spcPts val="1200"/>
              </a:spcAft>
            </a:pPr>
            <a:r>
              <a:rPr lang="en-AU" sz="2400" dirty="0">
                <a:ea typeface="Roboto Light"/>
                <a:cs typeface="Calibri"/>
              </a:rPr>
              <a:t>Caritas Australia partnered with Caritas Hwange to help the community install two solar-powered pumps to draw the water up from the river, as well as two 10,000 litre storage tanks. </a:t>
            </a:r>
          </a:p>
          <a:p>
            <a:pPr>
              <a:lnSpc>
                <a:spcPct val="110000"/>
              </a:lnSpc>
              <a:spcBef>
                <a:spcPts val="0"/>
              </a:spcBef>
              <a:spcAft>
                <a:spcPts val="1200"/>
              </a:spcAft>
            </a:pPr>
            <a:r>
              <a:rPr lang="en-AU" sz="2400" dirty="0">
                <a:ea typeface="Roboto Light"/>
                <a:cs typeface="Calibri"/>
              </a:rPr>
              <a:t>Water is now on tap in the village and water-borne diseases have halved. </a:t>
            </a:r>
            <a:r>
              <a:rPr lang="en-AU" sz="2400" dirty="0">
                <a:ea typeface="Roboto Light"/>
                <a:cs typeface="Segoe UI"/>
              </a:rPr>
              <a:t>The plentiful water supply has also meant that they are able to use it for other important things such as moulding bricks to build houses. </a:t>
            </a:r>
            <a:endParaRPr lang="en-AU" sz="2400" dirty="0">
              <a:ea typeface="Roboto Light"/>
              <a:cs typeface="Roboto"/>
            </a:endParaRPr>
          </a:p>
        </p:txBody>
      </p:sp>
      <p:sp>
        <p:nvSpPr>
          <p:cNvPr id="25" name="TextBox 24">
            <a:extLst>
              <a:ext uri="{FF2B5EF4-FFF2-40B4-BE49-F238E27FC236}">
                <a16:creationId xmlns:a16="http://schemas.microsoft.com/office/drawing/2014/main" id="{E4869B10-1C28-4253-8C0E-5E77E4F24F28}"/>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CASE STUDY: </a:t>
            </a:r>
            <a:r>
              <a:rPr lang="en-AU" sz="3300" b="1" err="1">
                <a:solidFill>
                  <a:srgbClr val="0C244C"/>
                </a:solidFill>
                <a:latin typeface="Arial"/>
                <a:ea typeface="Roboto Medium"/>
                <a:cs typeface="Roboto Medium"/>
              </a:rPr>
              <a:t>Thandolwayo’s</a:t>
            </a:r>
            <a:r>
              <a:rPr lang="en-AU" sz="3300" b="1">
                <a:solidFill>
                  <a:srgbClr val="0C244C"/>
                </a:solidFill>
                <a:latin typeface="Arial"/>
                <a:ea typeface="Roboto Medium"/>
                <a:cs typeface="Roboto Medium"/>
              </a:rPr>
              <a:t> Story</a:t>
            </a:r>
            <a:endParaRPr lang="en-AU" sz="3300" b="1">
              <a:solidFill>
                <a:srgbClr val="0C244C"/>
              </a:solidFill>
              <a:effectLst/>
              <a:latin typeface="Arial"/>
              <a:ea typeface="Roboto Medium"/>
              <a:cs typeface="Roboto Medium"/>
            </a:endParaRPr>
          </a:p>
        </p:txBody>
      </p:sp>
      <p:sp>
        <p:nvSpPr>
          <p:cNvPr id="8" name="Round Diagonal Corner Rectangle 1" descr="A girls crouches with her hands under the running water from a tap. A water tank in the background.">
            <a:extLst>
              <a:ext uri="{FF2B5EF4-FFF2-40B4-BE49-F238E27FC236}">
                <a16:creationId xmlns:a16="http://schemas.microsoft.com/office/drawing/2014/main" id="{3A5A5EBA-001E-461D-8BE9-E8576E554060}"/>
              </a:ext>
            </a:extLst>
          </p:cNvPr>
          <p:cNvSpPr/>
          <p:nvPr/>
        </p:nvSpPr>
        <p:spPr>
          <a:xfrm>
            <a:off x="8268103" y="1524253"/>
            <a:ext cx="3455470" cy="2867866"/>
          </a:xfrm>
          <a:prstGeom prst="round2DiagRect">
            <a:avLst>
              <a:gd name="adj1" fmla="val 0"/>
              <a:gd name="adj2" fmla="val 21654"/>
            </a:avLst>
          </a:prstGeom>
          <a:blipFill dpi="0" rotWithShape="1">
            <a:blip r:embed="rId3" cstate="hq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Icon&#10;&#10;Description automatically generated">
            <a:extLst>
              <a:ext uri="{FF2B5EF4-FFF2-40B4-BE49-F238E27FC236}">
                <a16:creationId xmlns:a16="http://schemas.microsoft.com/office/drawing/2014/main" id="{24EFAB73-A7D0-CC33-8822-456126E2FE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308" y="79607"/>
            <a:ext cx="710665" cy="1010350"/>
          </a:xfrm>
          <a:prstGeom prst="rect">
            <a:avLst/>
          </a:prstGeom>
        </p:spPr>
      </p:pic>
      <p:sp>
        <p:nvSpPr>
          <p:cNvPr id="3" name="TextBox 2">
            <a:extLst>
              <a:ext uri="{FF2B5EF4-FFF2-40B4-BE49-F238E27FC236}">
                <a16:creationId xmlns:a16="http://schemas.microsoft.com/office/drawing/2014/main" id="{0B58B02C-1C77-5131-3AE8-0DDE575EE9E3}"/>
              </a:ext>
            </a:extLst>
          </p:cNvPr>
          <p:cNvSpPr txBox="1"/>
          <p:nvPr/>
        </p:nvSpPr>
        <p:spPr>
          <a:xfrm>
            <a:off x="8268104" y="5333747"/>
            <a:ext cx="3455469" cy="726609"/>
          </a:xfrm>
          <a:prstGeom prst="rect">
            <a:avLst/>
          </a:prstGeom>
          <a:noFill/>
        </p:spPr>
        <p:txBody>
          <a:bodyPr wrap="square" lIns="91440" tIns="45720" rIns="91440" bIns="45720" anchor="t">
            <a:spAutoFit/>
          </a:bodyPr>
          <a:lstStyle/>
          <a:p>
            <a:pPr algn="ctr">
              <a:lnSpc>
                <a:spcPct val="120000"/>
              </a:lnSpc>
            </a:pPr>
            <a:r>
              <a:rPr lang="en-AU" dirty="0">
                <a:solidFill>
                  <a:srgbClr val="3296EE"/>
                </a:solidFill>
                <a:latin typeface="+mj-lt"/>
                <a:ea typeface="Roboto Light"/>
                <a:cs typeface="Segoe UI"/>
                <a:hlinkClick r:id="rId5">
                  <a:extLst>
                    <a:ext uri="{A12FA001-AC4F-418D-AE19-62706E023703}">
                      <ahyp:hlinkClr xmlns:ahyp="http://schemas.microsoft.com/office/drawing/2018/hyperlinkcolor" val="tx"/>
                    </a:ext>
                  </a:extLst>
                </a:hlinkClick>
              </a:rPr>
              <a:t>Click here to watch </a:t>
            </a:r>
            <a:r>
              <a:rPr lang="en-AU" dirty="0" err="1">
                <a:solidFill>
                  <a:srgbClr val="3296EE"/>
                </a:solidFill>
                <a:latin typeface="+mj-lt"/>
                <a:ea typeface="Roboto Light"/>
                <a:cs typeface="Segoe UI"/>
                <a:hlinkClick r:id="rId5">
                  <a:extLst>
                    <a:ext uri="{A12FA001-AC4F-418D-AE19-62706E023703}">
                      <ahyp:hlinkClr xmlns:ahyp="http://schemas.microsoft.com/office/drawing/2018/hyperlinkcolor" val="tx"/>
                    </a:ext>
                  </a:extLst>
                </a:hlinkClick>
              </a:rPr>
              <a:t>Thandolwayo’s</a:t>
            </a:r>
            <a:r>
              <a:rPr lang="en-AU" dirty="0">
                <a:solidFill>
                  <a:srgbClr val="3296EE"/>
                </a:solidFill>
                <a:latin typeface="+mj-lt"/>
                <a:ea typeface="Roboto Light"/>
                <a:cs typeface="Segoe UI"/>
                <a:hlinkClick r:id="rId5">
                  <a:extLst>
                    <a:ext uri="{A12FA001-AC4F-418D-AE19-62706E023703}">
                      <ahyp:hlinkClr xmlns:ahyp="http://schemas.microsoft.com/office/drawing/2018/hyperlinkcolor" val="tx"/>
                    </a:ext>
                  </a:extLst>
                </a:hlinkClick>
              </a:rPr>
              <a:t> full stor</a:t>
            </a:r>
            <a:r>
              <a:rPr lang="en-AU" dirty="0">
                <a:solidFill>
                  <a:schemeClr val="tx1">
                    <a:lumMod val="50000"/>
                    <a:lumOff val="50000"/>
                  </a:schemeClr>
                </a:solidFill>
                <a:latin typeface="+mj-lt"/>
                <a:ea typeface="Roboto Light"/>
                <a:cs typeface="Segoe UI"/>
                <a:hlinkClick r:id="rId5">
                  <a:extLst>
                    <a:ext uri="{A12FA001-AC4F-418D-AE19-62706E023703}">
                      <ahyp:hlinkClr xmlns:ahyp="http://schemas.microsoft.com/office/drawing/2018/hyperlinkcolor" val="tx"/>
                    </a:ext>
                  </a:extLst>
                </a:hlinkClick>
              </a:rPr>
              <a:t>y</a:t>
            </a:r>
            <a:r>
              <a:rPr lang="en-AU" sz="1800" b="0" i="0" dirty="0">
                <a:solidFill>
                  <a:schemeClr val="tx1">
                    <a:lumMod val="50000"/>
                    <a:lumOff val="50000"/>
                  </a:schemeClr>
                </a:solidFill>
                <a:effectLst/>
                <a:ea typeface="+mn-lt"/>
                <a:cs typeface="+mn-lt"/>
              </a:rPr>
              <a:t>.</a:t>
            </a:r>
            <a:endParaRPr lang="en-US" dirty="0">
              <a:solidFill>
                <a:schemeClr val="tx1">
                  <a:lumMod val="50000"/>
                  <a:lumOff val="50000"/>
                </a:schemeClr>
              </a:solidFill>
              <a:ea typeface="+mn-lt"/>
              <a:cs typeface="+mn-lt"/>
            </a:endParaRPr>
          </a:p>
        </p:txBody>
      </p:sp>
      <p:sp>
        <p:nvSpPr>
          <p:cNvPr id="4" name="TextBox 3">
            <a:extLst>
              <a:ext uri="{FF2B5EF4-FFF2-40B4-BE49-F238E27FC236}">
                <a16:creationId xmlns:a16="http://schemas.microsoft.com/office/drawing/2014/main" id="{52A442B7-25E9-645F-BD8B-E40802C60FAF}"/>
              </a:ext>
            </a:extLst>
          </p:cNvPr>
          <p:cNvSpPr txBox="1"/>
          <p:nvPr/>
        </p:nvSpPr>
        <p:spPr>
          <a:xfrm>
            <a:off x="8268103" y="4476114"/>
            <a:ext cx="3455470" cy="861774"/>
          </a:xfrm>
          <a:prstGeom prst="rect">
            <a:avLst/>
          </a:prstGeom>
          <a:noFill/>
        </p:spPr>
        <p:txBody>
          <a:bodyPr wrap="square" lIns="91440" tIns="45720" rIns="91440" bIns="45720" anchor="t">
            <a:spAutoFit/>
          </a:bodyPr>
          <a:lstStyle/>
          <a:p>
            <a:r>
              <a:rPr lang="en-US" sz="1000" dirty="0" err="1">
                <a:solidFill>
                  <a:srgbClr val="0C244C"/>
                </a:solidFill>
                <a:ea typeface="Roboto Light"/>
                <a:cs typeface="Roboto Light"/>
              </a:rPr>
              <a:t>Thandolwayo</a:t>
            </a:r>
            <a:r>
              <a:rPr lang="en-US" sz="1000" dirty="0">
                <a:solidFill>
                  <a:srgbClr val="0C244C"/>
                </a:solidFill>
                <a:ea typeface="Roboto Light"/>
                <a:cs typeface="Roboto Light"/>
              </a:rPr>
              <a:t> drinks from the newly installed solar powered piped water system. Before the pipe was installed she would often get sick and miss school from illness and being tired from collecting water. </a:t>
            </a:r>
            <a:r>
              <a:rPr lang="en-AU" sz="1000" dirty="0">
                <a:solidFill>
                  <a:srgbClr val="0C244C"/>
                </a:solidFill>
                <a:ea typeface="Roboto Light"/>
                <a:cs typeface="Roboto Light"/>
              </a:rPr>
              <a:t>Photo: Richard Wainwright/Caritas Australia </a:t>
            </a:r>
          </a:p>
        </p:txBody>
      </p:sp>
    </p:spTree>
    <p:extLst>
      <p:ext uri="{BB962C8B-B14F-4D97-AF65-F5344CB8AC3E}">
        <p14:creationId xmlns:p14="http://schemas.microsoft.com/office/powerpoint/2010/main" val="2112069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pPr>
              <a:lnSpc>
                <a:spcPct val="100000"/>
              </a:lnSpc>
            </a:pPr>
            <a:r>
              <a:rPr lang="en-AU" sz="3200" b="1">
                <a:ea typeface="Roboto Medium"/>
                <a:cs typeface="Roboto Medium"/>
              </a:rPr>
              <a:t>Adoption of Sustainable Lifestyles</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4</a:t>
            </a:r>
          </a:p>
        </p:txBody>
      </p:sp>
      <p:pic>
        <p:nvPicPr>
          <p:cNvPr id="7" name="Picture Placeholder 6" descr="Icon of a house with a leaf shape at the top">
            <a:extLst>
              <a:ext uri="{FF2B5EF4-FFF2-40B4-BE49-F238E27FC236}">
                <a16:creationId xmlns:a16="http://schemas.microsoft.com/office/drawing/2014/main" id="{64EDFC87-A47A-4863-9774-E56E142ED33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09409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 Diagonal Corner Rectangle 1" descr="3 people working on a long garden bed beside a fence. Seedlings have been planted and one person waters the seedlings.">
            <a:extLst>
              <a:ext uri="{FF2B5EF4-FFF2-40B4-BE49-F238E27FC236}">
                <a16:creationId xmlns:a16="http://schemas.microsoft.com/office/drawing/2014/main" id="{D5FA1B60-A07D-413C-8F72-B5515D60C6E7}"/>
              </a:ext>
            </a:extLst>
          </p:cNvPr>
          <p:cNvSpPr/>
          <p:nvPr/>
        </p:nvSpPr>
        <p:spPr>
          <a:xfrm>
            <a:off x="8456246" y="1968595"/>
            <a:ext cx="3223839" cy="3478727"/>
          </a:xfrm>
          <a:prstGeom prst="round2DiagRect">
            <a:avLst>
              <a:gd name="adj1" fmla="val 0"/>
              <a:gd name="adj2" fmla="val 21654"/>
            </a:avLst>
          </a:prstGeom>
          <a:blipFill dpi="0" rotWithShape="1">
            <a:blip r:embed="rId3" cstate="hqprint">
              <a:extLst>
                <a:ext uri="{28A0092B-C50C-407E-A947-70E740481C1C}">
                  <a14:useLocalDpi xmlns:a14="http://schemas.microsoft.com/office/drawing/2010/main"/>
                </a:ext>
              </a:extLst>
            </a:blip>
            <a:srcRect/>
            <a:stretch>
              <a:fillRect r="695"/>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89" y="2176318"/>
            <a:ext cx="7747200"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a:ea typeface="Roboto Light"/>
                <a:cs typeface="Roboto Light"/>
              </a:rPr>
              <a:t>This goal is grounded in the idea of having enough, so that others can have enough too. </a:t>
            </a:r>
            <a:endParaRPr lang="en-AU" sz="2400">
              <a:ea typeface="Roboto Light" panose="02000000000000000000" pitchFamily="2" charset="0"/>
              <a:cs typeface="Roboto Light" panose="02000000000000000000" pitchFamily="2" charset="0"/>
            </a:endParaRPr>
          </a:p>
          <a:p>
            <a:pPr>
              <a:lnSpc>
                <a:spcPct val="110000"/>
              </a:lnSpc>
              <a:spcBef>
                <a:spcPts val="0"/>
              </a:spcBef>
              <a:spcAft>
                <a:spcPts val="1200"/>
              </a:spcAft>
            </a:pPr>
            <a:r>
              <a:rPr lang="en-AU" sz="2400">
                <a:ea typeface="Roboto Light"/>
                <a:cs typeface="Roboto Light"/>
              </a:rPr>
              <a:t>It asks us to consider how we use resources and energy in a way that avoids wastage or pollution. </a:t>
            </a:r>
            <a:endParaRPr lang="en-AU" sz="2400">
              <a:ea typeface="Roboto Light" panose="02000000000000000000" pitchFamily="2" charset="0"/>
              <a:cs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4: Adoption of Sustainable Lifestyles</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live a simple life so that others may simply live</a:t>
            </a:r>
            <a:endParaRPr lang="en-AU" sz="2400" i="1">
              <a:solidFill>
                <a:srgbClr val="D86075"/>
              </a:solidFill>
              <a:ea typeface="Roboto Medium"/>
              <a:cs typeface="Roboto Medium"/>
            </a:endParaRPr>
          </a:p>
        </p:txBody>
      </p:sp>
      <p:pic>
        <p:nvPicPr>
          <p:cNvPr id="8" name="Picture 7" descr="Icon&#10;&#10;Description automatically generated">
            <a:extLst>
              <a:ext uri="{FF2B5EF4-FFF2-40B4-BE49-F238E27FC236}">
                <a16:creationId xmlns:a16="http://schemas.microsoft.com/office/drawing/2014/main" id="{0BD0198E-A6FB-461E-83E2-EF4BF90A193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7223" y="151365"/>
            <a:ext cx="892234" cy="892234"/>
          </a:xfrm>
          <a:prstGeom prst="rect">
            <a:avLst/>
          </a:prstGeom>
        </p:spPr>
      </p:pic>
      <p:sp>
        <p:nvSpPr>
          <p:cNvPr id="12" name="Round Diagonal Corner Rectangle 1">
            <a:extLst>
              <a:ext uri="{FF2B5EF4-FFF2-40B4-BE49-F238E27FC236}">
                <a16:creationId xmlns:a16="http://schemas.microsoft.com/office/drawing/2014/main" id="{5AD0C431-CC35-4F8C-8B87-02009C7E506E}"/>
              </a:ext>
            </a:extLst>
          </p:cNvPr>
          <p:cNvSpPr/>
          <p:nvPr/>
        </p:nvSpPr>
        <p:spPr>
          <a:xfrm rot="16200000">
            <a:off x="3430174" y="1499613"/>
            <a:ext cx="1350998" cy="7474990"/>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DD330577-B8F5-4EC5-97EF-B9654308EAC7}"/>
              </a:ext>
            </a:extLst>
          </p:cNvPr>
          <p:cNvSpPr txBox="1"/>
          <p:nvPr/>
        </p:nvSpPr>
        <p:spPr>
          <a:xfrm>
            <a:off x="1313397" y="4883164"/>
            <a:ext cx="62626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14" name="Graphic 12" descr="Idea outline">
            <a:extLst>
              <a:ext uri="{FF2B5EF4-FFF2-40B4-BE49-F238E27FC236}">
                <a16:creationId xmlns:a16="http://schemas.microsoft.com/office/drawing/2014/main" id="{86D4FC92-6FE8-4449-B4AE-55A11B1A5B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190" y="4902209"/>
            <a:ext cx="669796" cy="669796"/>
          </a:xfrm>
          <a:prstGeom prst="rect">
            <a:avLst/>
          </a:prstGeom>
        </p:spPr>
      </p:pic>
      <p:sp>
        <p:nvSpPr>
          <p:cNvPr id="16" name="TextBox 15">
            <a:extLst>
              <a:ext uri="{FF2B5EF4-FFF2-40B4-BE49-F238E27FC236}">
                <a16:creationId xmlns:a16="http://schemas.microsoft.com/office/drawing/2014/main" id="{26DAA577-FD4C-4FC7-9F48-C4D0C93F89F1}"/>
              </a:ext>
            </a:extLst>
          </p:cNvPr>
          <p:cNvSpPr txBox="1"/>
          <p:nvPr/>
        </p:nvSpPr>
        <p:spPr>
          <a:xfrm>
            <a:off x="8456247" y="5538760"/>
            <a:ext cx="3243566" cy="400110"/>
          </a:xfrm>
          <a:prstGeom prst="rect">
            <a:avLst/>
          </a:prstGeom>
          <a:noFill/>
        </p:spPr>
        <p:txBody>
          <a:bodyPr wrap="square" lIns="91440" tIns="45720" rIns="91440" bIns="45720" anchor="t">
            <a:spAutoFit/>
          </a:bodyPr>
          <a:lstStyle/>
          <a:p>
            <a:r>
              <a:rPr lang="en-US" sz="1000" dirty="0">
                <a:solidFill>
                  <a:srgbClr val="0C244C"/>
                </a:solidFill>
                <a:ea typeface="Roboto Light"/>
                <a:cs typeface="Roboto Light"/>
              </a:rPr>
              <a:t>Echuca parishioners planting a herb garden after Mass. Photo: Kerry Stone</a:t>
            </a:r>
            <a:endParaRPr lang="en-AU" sz="1000" dirty="0">
              <a:solidFill>
                <a:srgbClr val="0C244C"/>
              </a:solidFill>
              <a:latin typeface="Arial"/>
              <a:ea typeface="Roboto Light"/>
              <a:cs typeface="Roboto Light"/>
            </a:endParaRPr>
          </a:p>
        </p:txBody>
      </p:sp>
    </p:spTree>
    <p:extLst>
      <p:ext uri="{BB962C8B-B14F-4D97-AF65-F5344CB8AC3E}">
        <p14:creationId xmlns:p14="http://schemas.microsoft.com/office/powerpoint/2010/main" val="2073743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89" y="2176318"/>
            <a:ext cx="7278235"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4000"/>
              </a:lnSpc>
              <a:spcBef>
                <a:spcPts val="0"/>
              </a:spcBef>
              <a:spcAft>
                <a:spcPts val="600"/>
              </a:spcAft>
            </a:pPr>
            <a:r>
              <a:rPr lang="en-AU" sz="2400" dirty="0">
                <a:ea typeface="Roboto Light"/>
                <a:cs typeface="Roboto Light"/>
              </a:rPr>
              <a:t>This includes:</a:t>
            </a:r>
            <a:endParaRPr lang="en-AU" dirty="0">
              <a:ea typeface="Roboto Light" panose="02000000000000000000" pitchFamily="2" charset="0"/>
              <a:cs typeface="Roboto Light" panose="02000000000000000000" pitchFamily="2" charset="0"/>
            </a:endParaRPr>
          </a:p>
          <a:p>
            <a:pPr marL="685800" indent="-342900">
              <a:lnSpc>
                <a:spcPct val="114000"/>
              </a:lnSpc>
              <a:spcBef>
                <a:spcPts val="0"/>
              </a:spcBef>
              <a:buFont typeface="Arial"/>
              <a:buChar char="•"/>
            </a:pPr>
            <a:r>
              <a:rPr lang="en-AU" sz="2400" dirty="0">
                <a:ea typeface="Roboto Light"/>
                <a:cs typeface="Roboto Light"/>
              </a:rPr>
              <a:t>minimising the use of resources and energy</a:t>
            </a:r>
            <a:endParaRPr lang="en-AU" dirty="0">
              <a:ea typeface="Roboto Light" panose="02000000000000000000" pitchFamily="2" charset="0"/>
              <a:cs typeface="Roboto Light" panose="02000000000000000000" pitchFamily="2" charset="0"/>
            </a:endParaRPr>
          </a:p>
          <a:p>
            <a:pPr marL="685800" indent="-342900">
              <a:lnSpc>
                <a:spcPct val="114000"/>
              </a:lnSpc>
              <a:spcBef>
                <a:spcPts val="0"/>
              </a:spcBef>
              <a:buFont typeface="Arial"/>
              <a:buChar char="•"/>
            </a:pPr>
            <a:r>
              <a:rPr lang="en-AU" sz="2400" dirty="0">
                <a:ea typeface="Roboto Light"/>
                <a:cs typeface="Roboto Light"/>
              </a:rPr>
              <a:t>avoiding single-use plastic</a:t>
            </a:r>
            <a:endParaRPr lang="en-AU" dirty="0">
              <a:ea typeface="Roboto Light" panose="02000000000000000000" pitchFamily="2" charset="0"/>
              <a:cs typeface="Roboto Light" panose="02000000000000000000" pitchFamily="2" charset="0"/>
            </a:endParaRPr>
          </a:p>
          <a:p>
            <a:pPr marL="685800" indent="-342900">
              <a:lnSpc>
                <a:spcPct val="114000"/>
              </a:lnSpc>
              <a:spcBef>
                <a:spcPts val="0"/>
              </a:spcBef>
              <a:buFont typeface="Arial"/>
              <a:buChar char="•"/>
            </a:pPr>
            <a:r>
              <a:rPr lang="en-AU" sz="2400" dirty="0">
                <a:ea typeface="Roboto Light"/>
                <a:cs typeface="Roboto Light"/>
              </a:rPr>
              <a:t>adopting a more plant-based diet and reduce meat consumption</a:t>
            </a:r>
            <a:endParaRPr lang="en-AU" dirty="0">
              <a:ea typeface="Roboto Light" panose="02000000000000000000" pitchFamily="2" charset="0"/>
              <a:cs typeface="Roboto Light" panose="02000000000000000000" pitchFamily="2" charset="0"/>
            </a:endParaRPr>
          </a:p>
          <a:p>
            <a:pPr marL="685800" indent="-342900">
              <a:lnSpc>
                <a:spcPct val="114000"/>
              </a:lnSpc>
              <a:spcBef>
                <a:spcPts val="0"/>
              </a:spcBef>
              <a:buFont typeface="Arial"/>
              <a:buChar char="•"/>
            </a:pPr>
            <a:r>
              <a:rPr lang="en-AU" sz="2400" dirty="0">
                <a:ea typeface="Roboto Light"/>
                <a:cs typeface="Roboto Light"/>
              </a:rPr>
              <a:t>greater use of public transport and avoid polluting modes of transportation, etc.</a:t>
            </a:r>
            <a:endParaRPr lang="en-AU" sz="2400" dirty="0">
              <a:ea typeface="Roboto Light" panose="02000000000000000000" pitchFamily="2" charset="0"/>
              <a:cs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4: Adoption of Sustainable Lifestyles</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live a simple life so that others may simply live</a:t>
            </a:r>
            <a:endParaRPr lang="en-AU" sz="2400" i="1">
              <a:solidFill>
                <a:srgbClr val="D86075"/>
              </a:solidFill>
              <a:ea typeface="Roboto Medium"/>
              <a:cs typeface="Roboto Medium"/>
            </a:endParaRPr>
          </a:p>
        </p:txBody>
      </p:sp>
      <p:pic>
        <p:nvPicPr>
          <p:cNvPr id="8" name="Picture 7" descr="Icon&#10;&#10;Description automatically generated">
            <a:extLst>
              <a:ext uri="{FF2B5EF4-FFF2-40B4-BE49-F238E27FC236}">
                <a16:creationId xmlns:a16="http://schemas.microsoft.com/office/drawing/2014/main" id="{0BD0198E-A6FB-461E-83E2-EF4BF90A19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223" y="151365"/>
            <a:ext cx="892234" cy="892234"/>
          </a:xfrm>
          <a:prstGeom prst="rect">
            <a:avLst/>
          </a:prstGeom>
        </p:spPr>
      </p:pic>
      <p:sp>
        <p:nvSpPr>
          <p:cNvPr id="9" name="Round Diagonal Corner Rectangle 1">
            <a:extLst>
              <a:ext uri="{FF2B5EF4-FFF2-40B4-BE49-F238E27FC236}">
                <a16:creationId xmlns:a16="http://schemas.microsoft.com/office/drawing/2014/main" id="{D7C7EEFB-6EDF-45F2-BB88-AAB96B821B9A}"/>
              </a:ext>
            </a:extLst>
          </p:cNvPr>
          <p:cNvSpPr/>
          <p:nvPr/>
        </p:nvSpPr>
        <p:spPr>
          <a:xfrm>
            <a:off x="7652297" y="2176318"/>
            <a:ext cx="4005398" cy="3467946"/>
          </a:xfrm>
          <a:prstGeom prst="round2DiagRect">
            <a:avLst>
              <a:gd name="adj1" fmla="val 0"/>
              <a:gd name="adj2" fmla="val 21654"/>
            </a:avLst>
          </a:prstGeom>
          <a:solidFill>
            <a:srgbClr val="63B1A4"/>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3" name="Picture 2" descr="“All is not lost. Human beings… are also capable of rising above themselves, choosing again what is good, and making a new start… and [embarking] on new paths to authentic freedom.”&#10;Pope Francis, Laudato Si’ n205&#10;">
            <a:extLst>
              <a:ext uri="{FF2B5EF4-FFF2-40B4-BE49-F238E27FC236}">
                <a16:creationId xmlns:a16="http://schemas.microsoft.com/office/drawing/2014/main" id="{6826DB0F-0445-4F3F-B118-EDA963655798}"/>
              </a:ext>
            </a:extLst>
          </p:cNvPr>
          <p:cNvPicPr>
            <a:picLocks noChangeAspect="1"/>
          </p:cNvPicPr>
          <p:nvPr/>
        </p:nvPicPr>
        <p:blipFill>
          <a:blip r:embed="rId4"/>
          <a:stretch>
            <a:fillRect/>
          </a:stretch>
        </p:blipFill>
        <p:spPr>
          <a:xfrm>
            <a:off x="7735838" y="2366623"/>
            <a:ext cx="3859102" cy="3060457"/>
          </a:xfrm>
          <a:prstGeom prst="rect">
            <a:avLst/>
          </a:prstGeom>
        </p:spPr>
      </p:pic>
    </p:spTree>
    <p:extLst>
      <p:ext uri="{BB962C8B-B14F-4D97-AF65-F5344CB8AC3E}">
        <p14:creationId xmlns:p14="http://schemas.microsoft.com/office/powerpoint/2010/main" val="4030046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67223" y="1572873"/>
            <a:ext cx="7748621"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0"/>
              </a:spcBef>
              <a:spcAft>
                <a:spcPts val="1200"/>
              </a:spcAft>
            </a:pPr>
            <a:r>
              <a:rPr lang="en-AU" sz="2400" dirty="0">
                <a:ea typeface="Roboto Light"/>
                <a:cs typeface="Calibri"/>
              </a:rPr>
              <a:t>Catholic </a:t>
            </a:r>
            <a:r>
              <a:rPr lang="en-AU" sz="2400" dirty="0" err="1">
                <a:ea typeface="Roboto Light"/>
                <a:cs typeface="Calibri"/>
              </a:rPr>
              <a:t>Earthcare</a:t>
            </a:r>
            <a:r>
              <a:rPr lang="en-AU" sz="2400" dirty="0">
                <a:ea typeface="Roboto Light"/>
                <a:cs typeface="Calibri"/>
              </a:rPr>
              <a:t> Australia is a program of Caritas Australia. The Catholic </a:t>
            </a:r>
            <a:r>
              <a:rPr lang="en-AU" sz="2400" dirty="0" err="1">
                <a:ea typeface="Roboto Light"/>
                <a:cs typeface="Calibri"/>
              </a:rPr>
              <a:t>Earthcare</a:t>
            </a:r>
            <a:r>
              <a:rPr lang="en-AU" sz="2400" dirty="0">
                <a:ea typeface="Roboto Light"/>
                <a:cs typeface="Calibri"/>
              </a:rPr>
              <a:t> School and Parish programs encourage people to think about ways they can make better decisions to care for the environment.</a:t>
            </a:r>
          </a:p>
          <a:p>
            <a:pPr>
              <a:lnSpc>
                <a:spcPct val="110000"/>
              </a:lnSpc>
              <a:spcBef>
                <a:spcPts val="0"/>
              </a:spcBef>
              <a:spcAft>
                <a:spcPts val="1200"/>
              </a:spcAft>
            </a:pPr>
            <a:r>
              <a:rPr lang="en-AU" sz="2400" dirty="0">
                <a:ea typeface="Roboto Light"/>
                <a:cs typeface="Calibri"/>
              </a:rPr>
              <a:t>Catholic </a:t>
            </a:r>
            <a:r>
              <a:rPr lang="en-AU" sz="2400" dirty="0" err="1">
                <a:ea typeface="Roboto Light"/>
                <a:cs typeface="Calibri"/>
              </a:rPr>
              <a:t>Earthcare</a:t>
            </a:r>
            <a:r>
              <a:rPr lang="en-AU" sz="2400" dirty="0">
                <a:ea typeface="Roboto Light"/>
                <a:cs typeface="Calibri"/>
              </a:rPr>
              <a:t> schools and parishes demonstrate care for our common home through prayer, conversation and education. They create plans and put each of the </a:t>
            </a:r>
            <a:r>
              <a:rPr lang="en-AU" sz="2400" dirty="0" err="1">
                <a:ea typeface="Roboto Light"/>
                <a:cs typeface="Calibri"/>
              </a:rPr>
              <a:t>Laudato</a:t>
            </a:r>
            <a:r>
              <a:rPr lang="en-AU" sz="2400" dirty="0">
                <a:ea typeface="Roboto Light"/>
                <a:cs typeface="Calibri"/>
              </a:rPr>
              <a:t> Si’ Goals into action to become living </a:t>
            </a:r>
            <a:r>
              <a:rPr lang="en-AU" sz="2400" dirty="0" err="1">
                <a:ea typeface="Roboto Light"/>
                <a:cs typeface="Calibri"/>
              </a:rPr>
              <a:t>Laudato</a:t>
            </a:r>
            <a:r>
              <a:rPr lang="en-AU" sz="2400" dirty="0">
                <a:ea typeface="Roboto Light"/>
                <a:cs typeface="Calibri"/>
              </a:rPr>
              <a:t> Si’ communities. </a:t>
            </a:r>
          </a:p>
          <a:p>
            <a:pPr>
              <a:lnSpc>
                <a:spcPct val="110000"/>
              </a:lnSpc>
              <a:spcBef>
                <a:spcPts val="0"/>
              </a:spcBef>
              <a:spcAft>
                <a:spcPts val="1200"/>
              </a:spcAft>
            </a:pPr>
            <a:endParaRPr lang="en-AU" sz="2400" dirty="0">
              <a:ea typeface="Roboto Light"/>
              <a:cs typeface="Roboto"/>
            </a:endParaRPr>
          </a:p>
        </p:txBody>
      </p:sp>
      <p:sp>
        <p:nvSpPr>
          <p:cNvPr id="25" name="TextBox 24">
            <a:extLst>
              <a:ext uri="{FF2B5EF4-FFF2-40B4-BE49-F238E27FC236}">
                <a16:creationId xmlns:a16="http://schemas.microsoft.com/office/drawing/2014/main" id="{E4869B10-1C28-4253-8C0E-5E77E4F24F28}"/>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dirty="0">
                <a:solidFill>
                  <a:srgbClr val="0C244C"/>
                </a:solidFill>
                <a:effectLst/>
                <a:latin typeface="Arial"/>
                <a:ea typeface="Roboto Medium"/>
                <a:cs typeface="Roboto Medium"/>
              </a:rPr>
              <a:t>CASE STUDY: </a:t>
            </a:r>
            <a:r>
              <a:rPr lang="en-AU" sz="3300" b="1" dirty="0" err="1">
                <a:solidFill>
                  <a:srgbClr val="0C244C"/>
                </a:solidFill>
                <a:latin typeface="Arial"/>
                <a:ea typeface="Roboto Medium"/>
                <a:cs typeface="Roboto Medium"/>
              </a:rPr>
              <a:t>Earthcare</a:t>
            </a:r>
            <a:r>
              <a:rPr lang="en-AU" sz="3300" b="1" dirty="0">
                <a:solidFill>
                  <a:srgbClr val="0C244C"/>
                </a:solidFill>
                <a:latin typeface="Arial"/>
                <a:ea typeface="Roboto Medium"/>
                <a:cs typeface="Roboto Medium"/>
              </a:rPr>
              <a:t> Schools and Parishes</a:t>
            </a:r>
            <a:endParaRPr lang="en-AU" sz="3300" b="1" dirty="0">
              <a:solidFill>
                <a:srgbClr val="0C244C"/>
              </a:solidFill>
              <a:effectLst/>
              <a:latin typeface="Arial"/>
              <a:ea typeface="Roboto Medium"/>
              <a:cs typeface="Roboto Medium"/>
            </a:endParaRPr>
          </a:p>
        </p:txBody>
      </p:sp>
      <p:pic>
        <p:nvPicPr>
          <p:cNvPr id="4" name="Picture 3" descr="Icon&#10;&#10;Description automatically generated">
            <a:extLst>
              <a:ext uri="{FF2B5EF4-FFF2-40B4-BE49-F238E27FC236}">
                <a16:creationId xmlns:a16="http://schemas.microsoft.com/office/drawing/2014/main" id="{DF05DA55-6114-B604-2601-772DA21127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7223" y="151365"/>
            <a:ext cx="892234" cy="892234"/>
          </a:xfrm>
          <a:prstGeom prst="rect">
            <a:avLst/>
          </a:prstGeom>
        </p:spPr>
      </p:pic>
      <p:sp>
        <p:nvSpPr>
          <p:cNvPr id="2" name="Round Diagonal Corner Rectangle 1" descr="3 school students standing outside beside a river. 2 students hold a small tree and 1 student holds a framed certificate.">
            <a:extLst>
              <a:ext uri="{FF2B5EF4-FFF2-40B4-BE49-F238E27FC236}">
                <a16:creationId xmlns:a16="http://schemas.microsoft.com/office/drawing/2014/main" id="{F3BD4F8B-894F-A725-D1EC-903A5542724C}"/>
              </a:ext>
            </a:extLst>
          </p:cNvPr>
          <p:cNvSpPr/>
          <p:nvPr/>
        </p:nvSpPr>
        <p:spPr>
          <a:xfrm>
            <a:off x="8475497" y="1804965"/>
            <a:ext cx="3223839" cy="3478727"/>
          </a:xfrm>
          <a:prstGeom prst="round2DiagRect">
            <a:avLst>
              <a:gd name="adj1" fmla="val 0"/>
              <a:gd name="adj2" fmla="val 21654"/>
            </a:avLst>
          </a:prstGeom>
          <a:blipFill dpi="0" rotWithShape="1">
            <a:blip r:embed="rId4" cstate="hqprint">
              <a:extLst>
                <a:ext uri="{28A0092B-C50C-407E-A947-70E740481C1C}">
                  <a14:useLocalDpi xmlns:a14="http://schemas.microsoft.com/office/drawing/2010/main"/>
                </a:ext>
              </a:extLst>
            </a:blip>
            <a:srcRect/>
            <a:stretch>
              <a:fillRect t="41"/>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Box 4">
            <a:extLst>
              <a:ext uri="{FF2B5EF4-FFF2-40B4-BE49-F238E27FC236}">
                <a16:creationId xmlns:a16="http://schemas.microsoft.com/office/drawing/2014/main" id="{4CC29654-E17A-E8BB-2351-2CC737B1F481}"/>
              </a:ext>
            </a:extLst>
          </p:cNvPr>
          <p:cNvSpPr txBox="1"/>
          <p:nvPr/>
        </p:nvSpPr>
        <p:spPr>
          <a:xfrm>
            <a:off x="8475497" y="5372268"/>
            <a:ext cx="3223839" cy="707886"/>
          </a:xfrm>
          <a:prstGeom prst="rect">
            <a:avLst/>
          </a:prstGeom>
          <a:noFill/>
        </p:spPr>
        <p:txBody>
          <a:bodyPr wrap="square">
            <a:spAutoFit/>
          </a:bodyPr>
          <a:lstStyle/>
          <a:p>
            <a:r>
              <a:rPr lang="en-US" sz="1000" dirty="0">
                <a:solidFill>
                  <a:srgbClr val="0C244C"/>
                </a:solidFill>
                <a:ea typeface="Roboto Light"/>
                <a:cs typeface="Roboto Light"/>
              </a:rPr>
              <a:t>Student representatives are presented with a Catholic Earthcare Schools certificate and a tree at the Diocese of Sandhurst launch of their </a:t>
            </a:r>
            <a:r>
              <a:rPr lang="en-US" sz="1000" dirty="0" err="1">
                <a:solidFill>
                  <a:srgbClr val="0C244C"/>
                </a:solidFill>
                <a:ea typeface="Roboto Light"/>
                <a:cs typeface="Roboto Light"/>
              </a:rPr>
              <a:t>Laudato</a:t>
            </a:r>
            <a:r>
              <a:rPr lang="en-US" sz="1000" dirty="0">
                <a:solidFill>
                  <a:srgbClr val="0C244C"/>
                </a:solidFill>
                <a:ea typeface="Roboto Light"/>
                <a:cs typeface="Roboto Light"/>
              </a:rPr>
              <a:t> Si’ Action Plan. Photo: Catholic Education Sandhurst</a:t>
            </a:r>
            <a:endParaRPr lang="en-AU" sz="1000" dirty="0">
              <a:solidFill>
                <a:srgbClr val="0C244C"/>
              </a:solidFill>
              <a:latin typeface="Arial"/>
              <a:ea typeface="Roboto Light"/>
              <a:cs typeface="Roboto Light"/>
            </a:endParaRPr>
          </a:p>
        </p:txBody>
      </p:sp>
    </p:spTree>
    <p:extLst>
      <p:ext uri="{BB962C8B-B14F-4D97-AF65-F5344CB8AC3E}">
        <p14:creationId xmlns:p14="http://schemas.microsoft.com/office/powerpoint/2010/main" val="3483273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r>
              <a:rPr lang="en-AU" sz="3200" b="1">
                <a:ea typeface="Roboto Medium"/>
                <a:cs typeface="Roboto Medium"/>
              </a:rPr>
              <a:t>Ecological Education</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5</a:t>
            </a:r>
          </a:p>
        </p:txBody>
      </p:sp>
      <p:pic>
        <p:nvPicPr>
          <p:cNvPr id="7" name="Picture Placeholder 6" descr="Icon of book">
            <a:extLst>
              <a:ext uri="{FF2B5EF4-FFF2-40B4-BE49-F238E27FC236}">
                <a16:creationId xmlns:a16="http://schemas.microsoft.com/office/drawing/2014/main" id="{64EDFC87-A47A-4863-9774-E56E142ED332}"/>
              </a:ext>
            </a:extLst>
          </p:cNvPr>
          <p:cNvPicPr>
            <a:picLocks noGrp="1" noChangeAspect="1"/>
          </p:cNvPicPr>
          <p:nvPr>
            <p:ph type="pic" sz="quarter" idx="12"/>
          </p:nvPr>
        </p:nvPicPr>
        <p:blipFill>
          <a:blip r:embed="rId2"/>
          <a:stretch>
            <a:fillRect/>
          </a:stretch>
        </p:blipFill>
        <p:spPr>
          <a:xfrm>
            <a:off x="6647386" y="1093264"/>
            <a:ext cx="4959787" cy="4087949"/>
          </a:xfrm>
        </p:spPr>
      </p:pic>
    </p:spTree>
    <p:extLst>
      <p:ext uri="{BB962C8B-B14F-4D97-AF65-F5344CB8AC3E}">
        <p14:creationId xmlns:p14="http://schemas.microsoft.com/office/powerpoint/2010/main" val="2629877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8AABBD8C-661B-4E51-BDB9-8553D00DFA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174" y="201960"/>
            <a:ext cx="961484" cy="792474"/>
          </a:xfrm>
          <a:prstGeom prst="rect">
            <a:avLst/>
          </a:prstGeom>
        </p:spPr>
      </p:pic>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90" y="2176318"/>
            <a:ext cx="6401995"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dirty="0">
                <a:ea typeface="Roboto Light"/>
                <a:cs typeface="Roboto Light"/>
              </a:rPr>
              <a:t>This goal looks at the importance of Ecological Education throughout one’s life, and how we can more consistently and authentically embed it within the various places we learn.</a:t>
            </a:r>
            <a:endParaRPr lang="en-US" sz="2400" dirty="0"/>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5: Ecological Education</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02514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educate ourselves and others</a:t>
            </a:r>
            <a:r>
              <a:rPr lang="en-AU" sz="2000" b="1">
                <a:solidFill>
                  <a:srgbClr val="D86075"/>
                </a:solidFill>
                <a:ea typeface="Roboto Medium"/>
                <a:cs typeface="Roboto Medium"/>
              </a:rPr>
              <a:t> </a:t>
            </a:r>
            <a:endParaRPr lang="en-AU" sz="2000" b="1">
              <a:solidFill>
                <a:srgbClr val="D86075"/>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0" name="Round Diagonal Corner Rectangle 1">
            <a:extLst>
              <a:ext uri="{FF2B5EF4-FFF2-40B4-BE49-F238E27FC236}">
                <a16:creationId xmlns:a16="http://schemas.microsoft.com/office/drawing/2014/main" id="{4B90A6C1-E8D8-485D-B1F6-2A8700FC50D0}"/>
              </a:ext>
            </a:extLst>
          </p:cNvPr>
          <p:cNvSpPr/>
          <p:nvPr/>
        </p:nvSpPr>
        <p:spPr>
          <a:xfrm rot="16200000">
            <a:off x="2890770" y="2014791"/>
            <a:ext cx="1375224" cy="6420407"/>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751EA3D2-1010-4D80-A650-9C08023A5902}"/>
              </a:ext>
            </a:extLst>
          </p:cNvPr>
          <p:cNvSpPr txBox="1"/>
          <p:nvPr/>
        </p:nvSpPr>
        <p:spPr>
          <a:xfrm>
            <a:off x="1552000" y="4829090"/>
            <a:ext cx="474206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12" name="Graphic 12" descr="Idea outline">
            <a:extLst>
              <a:ext uri="{FF2B5EF4-FFF2-40B4-BE49-F238E27FC236}">
                <a16:creationId xmlns:a16="http://schemas.microsoft.com/office/drawing/2014/main" id="{B2F3E63D-D59A-4EF4-A824-E5224EC163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5191" y="4872091"/>
            <a:ext cx="669796" cy="669796"/>
          </a:xfrm>
          <a:prstGeom prst="rect">
            <a:avLst/>
          </a:prstGeom>
        </p:spPr>
      </p:pic>
      <p:sp>
        <p:nvSpPr>
          <p:cNvPr id="13" name="Round Diagonal Corner Rectangle 1" descr="A young woman hold a seedling in her cupped hands">
            <a:extLst>
              <a:ext uri="{FF2B5EF4-FFF2-40B4-BE49-F238E27FC236}">
                <a16:creationId xmlns:a16="http://schemas.microsoft.com/office/drawing/2014/main" id="{096689AE-43B5-4E2C-9631-2DFD38F1389B}"/>
              </a:ext>
            </a:extLst>
          </p:cNvPr>
          <p:cNvSpPr/>
          <p:nvPr/>
        </p:nvSpPr>
        <p:spPr>
          <a:xfrm>
            <a:off x="7736541" y="1968596"/>
            <a:ext cx="3907306" cy="3415559"/>
          </a:xfrm>
          <a:prstGeom prst="round2DiagRect">
            <a:avLst>
              <a:gd name="adj1" fmla="val 0"/>
              <a:gd name="adj2" fmla="val 21654"/>
            </a:avLst>
          </a:prstGeom>
          <a:blipFill dpi="0" rotWithShape="1">
            <a:blip r:embed="rId6" cstate="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8A3FBD6C-CCBB-4676-B736-8184292C3CC4}"/>
              </a:ext>
            </a:extLst>
          </p:cNvPr>
          <p:cNvSpPr txBox="1"/>
          <p:nvPr/>
        </p:nvSpPr>
        <p:spPr>
          <a:xfrm>
            <a:off x="7728039" y="5472892"/>
            <a:ext cx="3915808" cy="400110"/>
          </a:xfrm>
          <a:prstGeom prst="rect">
            <a:avLst/>
          </a:prstGeom>
          <a:noFill/>
        </p:spPr>
        <p:txBody>
          <a:bodyPr wrap="square" lIns="91440" tIns="45720" rIns="91440" bIns="45720" anchor="t">
            <a:spAutoFit/>
          </a:bodyPr>
          <a:lstStyle/>
          <a:p>
            <a:r>
              <a:rPr lang="en-US" sz="1000" dirty="0" err="1">
                <a:solidFill>
                  <a:srgbClr val="0C244C"/>
                </a:solidFill>
                <a:latin typeface="Arial" panose="020B0604020202020204" pitchFamily="34" charset="0"/>
                <a:ea typeface="Roboto Light"/>
                <a:cs typeface="Arial" panose="020B0604020202020204" pitchFamily="34" charset="0"/>
              </a:rPr>
              <a:t>Shaniella</a:t>
            </a:r>
            <a:r>
              <a:rPr lang="en-US" sz="1000" dirty="0">
                <a:solidFill>
                  <a:srgbClr val="0C244C"/>
                </a:solidFill>
                <a:latin typeface="Arial" panose="020B0604020202020204" pitchFamily="34" charset="0"/>
                <a:ea typeface="Roboto Light"/>
                <a:cs typeface="Arial" panose="020B0604020202020204" pitchFamily="34" charset="0"/>
              </a:rPr>
              <a:t> works in the gardens at a rural training </a:t>
            </a:r>
            <a:r>
              <a:rPr lang="en-US" sz="1000" dirty="0" err="1">
                <a:solidFill>
                  <a:srgbClr val="0C244C"/>
                </a:solidFill>
                <a:latin typeface="Arial" panose="020B0604020202020204" pitchFamily="34" charset="0"/>
                <a:ea typeface="Roboto Light"/>
                <a:cs typeface="Arial" panose="020B0604020202020204" pitchFamily="34" charset="0"/>
              </a:rPr>
              <a:t>centre</a:t>
            </a:r>
            <a:r>
              <a:rPr lang="en-US" sz="1000" dirty="0">
                <a:solidFill>
                  <a:srgbClr val="0C244C"/>
                </a:solidFill>
                <a:latin typeface="Arial" panose="020B0604020202020204" pitchFamily="34" charset="0"/>
                <a:ea typeface="Roboto Light"/>
                <a:cs typeface="Arial" panose="020B0604020202020204" pitchFamily="34" charset="0"/>
              </a:rPr>
              <a:t> near the capital Honiara, Solomon Islands. Photo: Neil </a:t>
            </a:r>
            <a:r>
              <a:rPr lang="en-US" sz="1000" dirty="0" err="1">
                <a:solidFill>
                  <a:srgbClr val="0C244C"/>
                </a:solidFill>
                <a:latin typeface="Arial" panose="020B0604020202020204" pitchFamily="34" charset="0"/>
                <a:ea typeface="Roboto Light"/>
                <a:cs typeface="Arial" panose="020B0604020202020204" pitchFamily="34" charset="0"/>
              </a:rPr>
              <a:t>Nuia</a:t>
            </a:r>
            <a:r>
              <a:rPr lang="en-US" sz="1000" dirty="0">
                <a:solidFill>
                  <a:srgbClr val="0C244C"/>
                </a:solidFill>
                <a:latin typeface="Arial" panose="020B0604020202020204" pitchFamily="34" charset="0"/>
                <a:ea typeface="Roboto Light"/>
                <a:cs typeface="Arial" panose="020B0604020202020204" pitchFamily="34" charset="0"/>
              </a:rPr>
              <a:t> </a:t>
            </a:r>
          </a:p>
        </p:txBody>
      </p:sp>
    </p:spTree>
    <p:extLst>
      <p:ext uri="{BB962C8B-B14F-4D97-AF65-F5344CB8AC3E}">
        <p14:creationId xmlns:p14="http://schemas.microsoft.com/office/powerpoint/2010/main" val="2859747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8AABBD8C-661B-4E51-BDB9-8553D00DFA1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174" y="201960"/>
            <a:ext cx="961484" cy="792474"/>
          </a:xfrm>
          <a:prstGeom prst="rect">
            <a:avLst/>
          </a:prstGeom>
        </p:spPr>
      </p:pic>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90" y="2176318"/>
            <a:ext cx="6981076"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dirty="0">
                <a:ea typeface="Roboto Light"/>
                <a:cs typeface="Roboto Light"/>
              </a:rPr>
              <a:t>This includes:</a:t>
            </a:r>
            <a:endParaRPr lang="en-AU" sz="2400" dirty="0">
              <a:ea typeface="Roboto Light" panose="02000000000000000000" pitchFamily="2" charset="0"/>
              <a:cs typeface="Roboto Light" panose="02000000000000000000" pitchFamily="2" charset="0"/>
            </a:endParaRPr>
          </a:p>
          <a:p>
            <a:pPr marL="360363" indent="-180975">
              <a:lnSpc>
                <a:spcPct val="110000"/>
              </a:lnSpc>
              <a:spcBef>
                <a:spcPts val="0"/>
              </a:spcBef>
              <a:spcAft>
                <a:spcPts val="600"/>
              </a:spcAft>
              <a:buFont typeface="Arial"/>
              <a:buChar char="•"/>
            </a:pPr>
            <a:r>
              <a:rPr lang="en-AU" sz="2400" dirty="0">
                <a:ea typeface="Roboto Light"/>
                <a:cs typeface="Roboto Light"/>
              </a:rPr>
              <a:t>rethinking and redesigning educational curricula and educational institution reform in the spirit of integral ecology to create ecological awareness and action</a:t>
            </a:r>
          </a:p>
          <a:p>
            <a:pPr marL="360363" indent="-180975">
              <a:lnSpc>
                <a:spcPct val="110000"/>
              </a:lnSpc>
              <a:spcBef>
                <a:spcPts val="0"/>
              </a:spcBef>
              <a:spcAft>
                <a:spcPts val="600"/>
              </a:spcAft>
              <a:buFont typeface="Arial"/>
              <a:buChar char="•"/>
            </a:pPr>
            <a:r>
              <a:rPr lang="en-US" sz="2400" dirty="0">
                <a:ea typeface="Roboto Light" panose="02000000000000000000" pitchFamily="2" charset="0"/>
                <a:cs typeface="Roboto Light" panose="02000000000000000000" pitchFamily="2" charset="0"/>
              </a:rPr>
              <a:t>ensuring equitable access to education for all and promoting human rights</a:t>
            </a:r>
            <a:endParaRPr lang="en-AU" sz="2400" dirty="0">
              <a:ea typeface="Roboto Light" panose="02000000000000000000" pitchFamily="2" charset="0"/>
              <a:cs typeface="Roboto Light" panose="02000000000000000000" pitchFamily="2" charset="0"/>
            </a:endParaRPr>
          </a:p>
          <a:p>
            <a:pPr marL="360363" indent="-180975">
              <a:lnSpc>
                <a:spcPct val="110000"/>
              </a:lnSpc>
              <a:spcBef>
                <a:spcPts val="0"/>
              </a:spcBef>
              <a:spcAft>
                <a:spcPts val="600"/>
              </a:spcAft>
              <a:buFont typeface="Arial"/>
              <a:buChar char="•"/>
            </a:pPr>
            <a:r>
              <a:rPr lang="en-US" sz="2400" dirty="0">
                <a:ea typeface="Roboto Light"/>
                <a:cs typeface="Roboto Light"/>
              </a:rPr>
              <a:t>encouraging ecological leadership (students, teachers)</a:t>
            </a:r>
            <a:r>
              <a:rPr lang="en-AU" sz="2400" dirty="0">
                <a:ea typeface="Roboto Light"/>
                <a:cs typeface="Roboto Light"/>
              </a:rPr>
              <a:t>, etc. </a:t>
            </a:r>
            <a:endParaRPr lang="en-AU" sz="2400" dirty="0">
              <a:ea typeface="Roboto Light" panose="02000000000000000000" pitchFamily="2" charset="0"/>
              <a:cs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5: Ecological Education</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02514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educate ourselves and others</a:t>
            </a:r>
            <a:r>
              <a:rPr lang="en-AU" sz="2000" b="1">
                <a:solidFill>
                  <a:srgbClr val="D86075"/>
                </a:solidFill>
                <a:ea typeface="Roboto Medium"/>
                <a:cs typeface="Roboto Medium"/>
              </a:rPr>
              <a:t> </a:t>
            </a:r>
            <a:endParaRPr lang="en-AU" sz="2000" b="1">
              <a:solidFill>
                <a:srgbClr val="D86075"/>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8" name="Round Diagonal Corner Rectangle 1">
            <a:extLst>
              <a:ext uri="{FF2B5EF4-FFF2-40B4-BE49-F238E27FC236}">
                <a16:creationId xmlns:a16="http://schemas.microsoft.com/office/drawing/2014/main" id="{A6375E22-165C-433A-B5B0-CF84ECC62FC0}"/>
              </a:ext>
            </a:extLst>
          </p:cNvPr>
          <p:cNvSpPr/>
          <p:nvPr/>
        </p:nvSpPr>
        <p:spPr>
          <a:xfrm rot="16200000">
            <a:off x="7670136" y="1991131"/>
            <a:ext cx="3960000" cy="3833345"/>
          </a:xfrm>
          <a:prstGeom prst="round2DiagRect">
            <a:avLst/>
          </a:prstGeom>
          <a:solidFill>
            <a:srgbClr val="63B1A4"/>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descr="Education in &#10;environmental responsibility can encourage ways of acting which directly and significantly affect the world around us…&#10;&#10;Pope Francis, Laudato Si’ n 211&#10;">
            <a:extLst>
              <a:ext uri="{FF2B5EF4-FFF2-40B4-BE49-F238E27FC236}">
                <a16:creationId xmlns:a16="http://schemas.microsoft.com/office/drawing/2014/main" id="{6B30BEA6-E12A-4977-A3EF-029625FED977}"/>
              </a:ext>
            </a:extLst>
          </p:cNvPr>
          <p:cNvPicPr>
            <a:picLocks noChangeAspect="1"/>
          </p:cNvPicPr>
          <p:nvPr/>
        </p:nvPicPr>
        <p:blipFill>
          <a:blip r:embed="rId4"/>
          <a:stretch>
            <a:fillRect/>
          </a:stretch>
        </p:blipFill>
        <p:spPr>
          <a:xfrm>
            <a:off x="7796791" y="2080952"/>
            <a:ext cx="3706689" cy="3694496"/>
          </a:xfrm>
          <a:prstGeom prst="rect">
            <a:avLst/>
          </a:prstGeom>
        </p:spPr>
      </p:pic>
    </p:spTree>
    <p:extLst>
      <p:ext uri="{BB962C8B-B14F-4D97-AF65-F5344CB8AC3E}">
        <p14:creationId xmlns:p14="http://schemas.microsoft.com/office/powerpoint/2010/main" val="2797416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68174" y="1454549"/>
            <a:ext cx="8499629" cy="5463411"/>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r>
              <a:rPr lang="en-US" sz="2400" dirty="0" err="1">
                <a:latin typeface="+mn-lt"/>
                <a:ea typeface="Roboto Light" panose="02000000000000000000" pitchFamily="2" charset="0"/>
                <a:cs typeface="Roboto Light" panose="02000000000000000000" pitchFamily="2" charset="0"/>
              </a:rPr>
              <a:t>Shaniella</a:t>
            </a:r>
            <a:r>
              <a:rPr lang="en-US" sz="2400" dirty="0">
                <a:latin typeface="+mn-lt"/>
                <a:ea typeface="Roboto Light" panose="02000000000000000000" pitchFamily="2" charset="0"/>
                <a:cs typeface="Roboto Light" panose="02000000000000000000" pitchFamily="2" charset="0"/>
              </a:rPr>
              <a:t> moved from a remote village in the Solomon Islands to the capital city to attend a school supported by Caritas Australia Solomon Islands (CASI). </a:t>
            </a:r>
          </a:p>
          <a:p>
            <a:pPr>
              <a:lnSpc>
                <a:spcPct val="110000"/>
              </a:lnSpc>
            </a:pPr>
            <a:r>
              <a:rPr lang="en-US" sz="2400" dirty="0">
                <a:latin typeface="+mn-lt"/>
                <a:ea typeface="Roboto Light" panose="02000000000000000000" pitchFamily="2" charset="0"/>
                <a:cs typeface="Roboto Light" panose="02000000000000000000" pitchFamily="2" charset="0"/>
              </a:rPr>
              <a:t>Not long after </a:t>
            </a:r>
            <a:r>
              <a:rPr lang="en-US" sz="2400" dirty="0" err="1">
                <a:latin typeface="+mn-lt"/>
                <a:ea typeface="Roboto Light" panose="02000000000000000000" pitchFamily="2" charset="0"/>
                <a:cs typeface="Roboto Light" panose="02000000000000000000" pitchFamily="2" charset="0"/>
              </a:rPr>
              <a:t>Shaniella</a:t>
            </a:r>
            <a:r>
              <a:rPr lang="en-US" sz="2400" dirty="0">
                <a:latin typeface="+mn-lt"/>
                <a:ea typeface="Roboto Light" panose="02000000000000000000" pitchFamily="2" charset="0"/>
                <a:cs typeface="Roboto Light" panose="02000000000000000000" pitchFamily="2" charset="0"/>
              </a:rPr>
              <a:t> started, the school was hit by a landslide, flooding and a cyclone, all in a row. CASI was able to help the school and community recover.</a:t>
            </a:r>
          </a:p>
          <a:p>
            <a:pPr>
              <a:lnSpc>
                <a:spcPct val="110000"/>
              </a:lnSpc>
            </a:pPr>
            <a:r>
              <a:rPr lang="en-AU" sz="2400" dirty="0">
                <a:latin typeface="+mn-lt"/>
              </a:rPr>
              <a:t>In addition to eight new water tanks, </a:t>
            </a:r>
            <a:r>
              <a:rPr lang="en-US" sz="2400" dirty="0">
                <a:latin typeface="+mn-lt"/>
                <a:ea typeface="Roboto Light" panose="02000000000000000000" pitchFamily="2" charset="0"/>
                <a:cs typeface="Roboto Light" panose="02000000000000000000" pitchFamily="2" charset="0"/>
              </a:rPr>
              <a:t>CASI also </a:t>
            </a:r>
            <a:r>
              <a:rPr lang="en-US" sz="2400" dirty="0"/>
              <a:t>helped boost the local food security by providing planting materials, 200 chickens and training in agriculture. They also ran Disaster Risk Reduction workshops, supporting the community to learn about risks and how to respond during an emergency.</a:t>
            </a:r>
          </a:p>
        </p:txBody>
      </p:sp>
      <p:sp>
        <p:nvSpPr>
          <p:cNvPr id="25" name="TextBox 24">
            <a:extLst>
              <a:ext uri="{FF2B5EF4-FFF2-40B4-BE49-F238E27FC236}">
                <a16:creationId xmlns:a16="http://schemas.microsoft.com/office/drawing/2014/main" id="{E4869B10-1C28-4253-8C0E-5E77E4F24F28}"/>
              </a:ext>
            </a:extLst>
          </p:cNvPr>
          <p:cNvSpPr txBox="1"/>
          <p:nvPr/>
        </p:nvSpPr>
        <p:spPr>
          <a:xfrm>
            <a:off x="1473890" y="275320"/>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CASE STUDY: </a:t>
            </a:r>
            <a:r>
              <a:rPr lang="en-AU" sz="3300" b="1" err="1">
                <a:solidFill>
                  <a:srgbClr val="0C244C"/>
                </a:solidFill>
                <a:latin typeface="Arial"/>
                <a:ea typeface="Roboto Medium"/>
                <a:cs typeface="Roboto Medium"/>
              </a:rPr>
              <a:t>Shaniella’s</a:t>
            </a:r>
            <a:r>
              <a:rPr lang="en-AU" sz="3300" b="1">
                <a:solidFill>
                  <a:srgbClr val="0C244C"/>
                </a:solidFill>
                <a:latin typeface="Arial"/>
                <a:ea typeface="Roboto Medium"/>
                <a:cs typeface="Roboto Medium"/>
              </a:rPr>
              <a:t> Story</a:t>
            </a:r>
            <a:endParaRPr lang="en-AU" sz="3300" b="1">
              <a:solidFill>
                <a:srgbClr val="0C244C"/>
              </a:solidFill>
              <a:effectLst/>
              <a:latin typeface="Arial"/>
              <a:ea typeface="Roboto Medium"/>
              <a:cs typeface="Roboto Medium"/>
            </a:endParaRPr>
          </a:p>
        </p:txBody>
      </p:sp>
      <p:pic>
        <p:nvPicPr>
          <p:cNvPr id="2" name="Picture 1" descr="Icon&#10;&#10;Description automatically generated">
            <a:extLst>
              <a:ext uri="{FF2B5EF4-FFF2-40B4-BE49-F238E27FC236}">
                <a16:creationId xmlns:a16="http://schemas.microsoft.com/office/drawing/2014/main" id="{5EE53522-87F9-6BC1-9B1B-9B0C66A434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8174" y="201960"/>
            <a:ext cx="961484" cy="792474"/>
          </a:xfrm>
          <a:prstGeom prst="rect">
            <a:avLst/>
          </a:prstGeom>
        </p:spPr>
      </p:pic>
      <p:sp>
        <p:nvSpPr>
          <p:cNvPr id="3" name="TextBox 2">
            <a:extLst>
              <a:ext uri="{FF2B5EF4-FFF2-40B4-BE49-F238E27FC236}">
                <a16:creationId xmlns:a16="http://schemas.microsoft.com/office/drawing/2014/main" id="{F526C2E9-D382-E89A-1EA1-F6EBCE59ADEC}"/>
              </a:ext>
            </a:extLst>
          </p:cNvPr>
          <p:cNvSpPr txBox="1"/>
          <p:nvPr/>
        </p:nvSpPr>
        <p:spPr>
          <a:xfrm>
            <a:off x="8867803" y="4654796"/>
            <a:ext cx="3024936" cy="553998"/>
          </a:xfrm>
          <a:prstGeom prst="rect">
            <a:avLst/>
          </a:prstGeom>
          <a:noFill/>
        </p:spPr>
        <p:txBody>
          <a:bodyPr wrap="square">
            <a:spAutoFit/>
          </a:bodyPr>
          <a:lstStyle/>
          <a:p>
            <a:r>
              <a:rPr lang="en-AU" sz="1000" b="0" i="0" u="none" strike="noStrike" dirty="0" err="1">
                <a:effectLst/>
                <a:ea typeface="Roboto Light" panose="02000000000000000000" pitchFamily="2" charset="0"/>
                <a:cs typeface="Roboto Light" panose="02000000000000000000" pitchFamily="2" charset="0"/>
              </a:rPr>
              <a:t>Shaniella</a:t>
            </a:r>
            <a:r>
              <a:rPr lang="en-AU" sz="1000" b="0" i="0" u="none" strike="noStrike" dirty="0">
                <a:effectLst/>
                <a:ea typeface="Roboto Light" panose="02000000000000000000" pitchFamily="2" charset="0"/>
                <a:cs typeface="Roboto Light" panose="02000000000000000000" pitchFamily="2" charset="0"/>
              </a:rPr>
              <a:t> is seen in a classroom at her rural </a:t>
            </a:r>
            <a:r>
              <a:rPr lang="en-AU" sz="1000" dirty="0">
                <a:ea typeface="Roboto Light" panose="02000000000000000000" pitchFamily="2" charset="0"/>
                <a:cs typeface="Roboto Light" panose="02000000000000000000" pitchFamily="2" charset="0"/>
              </a:rPr>
              <a:t>t</a:t>
            </a:r>
            <a:r>
              <a:rPr lang="en-AU" sz="1000" b="0" i="0" u="none" strike="noStrike" dirty="0">
                <a:effectLst/>
                <a:ea typeface="Roboto Light" panose="02000000000000000000" pitchFamily="2" charset="0"/>
                <a:cs typeface="Roboto Light" panose="02000000000000000000" pitchFamily="2" charset="0"/>
              </a:rPr>
              <a:t>raining </a:t>
            </a:r>
            <a:r>
              <a:rPr lang="en-AU" sz="1000" dirty="0">
                <a:ea typeface="Roboto Light" panose="02000000000000000000" pitchFamily="2" charset="0"/>
                <a:cs typeface="Roboto Light" panose="02000000000000000000" pitchFamily="2" charset="0"/>
              </a:rPr>
              <a:t>c</a:t>
            </a:r>
            <a:r>
              <a:rPr lang="en-AU" sz="1000" b="0" i="0" u="none" strike="noStrike" dirty="0">
                <a:effectLst/>
                <a:ea typeface="Roboto Light" panose="02000000000000000000" pitchFamily="2" charset="0"/>
                <a:cs typeface="Roboto Light" panose="02000000000000000000" pitchFamily="2" charset="0"/>
              </a:rPr>
              <a:t>entre near the capital Honiara, Solomon Islands. Photo: Neil </a:t>
            </a:r>
            <a:r>
              <a:rPr lang="en-AU" sz="1000" b="0" i="0" u="none" strike="noStrike" dirty="0" err="1">
                <a:effectLst/>
                <a:ea typeface="Roboto Light" panose="02000000000000000000" pitchFamily="2" charset="0"/>
                <a:cs typeface="Roboto Light" panose="02000000000000000000" pitchFamily="2" charset="0"/>
              </a:rPr>
              <a:t>Nuia</a:t>
            </a:r>
            <a:r>
              <a:rPr lang="en-AU" sz="1000" b="0" i="0" u="none" strike="noStrike" dirty="0">
                <a:effectLst/>
                <a:ea typeface="Roboto Light" panose="02000000000000000000" pitchFamily="2" charset="0"/>
                <a:cs typeface="Roboto Light" panose="02000000000000000000" pitchFamily="2" charset="0"/>
              </a:rPr>
              <a:t> </a:t>
            </a:r>
            <a:endParaRPr lang="en-AU" sz="1000" dirty="0">
              <a:ea typeface="Roboto Light" panose="02000000000000000000" pitchFamily="2" charset="0"/>
              <a:cs typeface="Roboto Light" panose="02000000000000000000" pitchFamily="2" charset="0"/>
            </a:endParaRPr>
          </a:p>
        </p:txBody>
      </p:sp>
      <p:sp>
        <p:nvSpPr>
          <p:cNvPr id="5" name="TextBox 4">
            <a:extLst>
              <a:ext uri="{FF2B5EF4-FFF2-40B4-BE49-F238E27FC236}">
                <a16:creationId xmlns:a16="http://schemas.microsoft.com/office/drawing/2014/main" id="{F7FE68DD-5CA0-9045-5402-E2847FF9014D}"/>
              </a:ext>
            </a:extLst>
          </p:cNvPr>
          <p:cNvSpPr txBox="1"/>
          <p:nvPr/>
        </p:nvSpPr>
        <p:spPr>
          <a:xfrm>
            <a:off x="8867803" y="5375406"/>
            <a:ext cx="3024936" cy="726609"/>
          </a:xfrm>
          <a:prstGeom prst="rect">
            <a:avLst/>
          </a:prstGeom>
          <a:noFill/>
        </p:spPr>
        <p:txBody>
          <a:bodyPr wrap="square" lIns="91440" tIns="45720" rIns="91440" bIns="45720" anchor="t">
            <a:spAutoFit/>
          </a:bodyPr>
          <a:lstStyle/>
          <a:p>
            <a:pPr algn="ctr">
              <a:lnSpc>
                <a:spcPct val="120000"/>
              </a:lnSpc>
            </a:pPr>
            <a:r>
              <a:rPr lang="en-AU" dirty="0">
                <a:solidFill>
                  <a:srgbClr val="3296EE"/>
                </a:solidFill>
                <a:latin typeface="+mj-lt"/>
                <a:ea typeface="Roboto Light"/>
                <a:cs typeface="Segoe UI"/>
                <a:hlinkClick r:id="rId4"/>
              </a:rPr>
              <a:t>Click here to watch </a:t>
            </a:r>
            <a:r>
              <a:rPr lang="en-AU" dirty="0" err="1">
                <a:solidFill>
                  <a:srgbClr val="3296EE"/>
                </a:solidFill>
                <a:latin typeface="+mj-lt"/>
                <a:ea typeface="Roboto Light"/>
                <a:cs typeface="Segoe UI"/>
                <a:hlinkClick r:id="rId4"/>
              </a:rPr>
              <a:t>Shaniella’s</a:t>
            </a:r>
            <a:r>
              <a:rPr lang="en-AU" dirty="0">
                <a:solidFill>
                  <a:srgbClr val="3296EE"/>
                </a:solidFill>
                <a:latin typeface="+mj-lt"/>
                <a:ea typeface="Roboto Light"/>
                <a:cs typeface="Segoe UI"/>
                <a:hlinkClick r:id="rId4"/>
              </a:rPr>
              <a:t> full stor</a:t>
            </a:r>
            <a:r>
              <a:rPr lang="en-AU" dirty="0">
                <a:solidFill>
                  <a:schemeClr val="tx1">
                    <a:lumMod val="50000"/>
                    <a:lumOff val="50000"/>
                  </a:schemeClr>
                </a:solidFill>
                <a:latin typeface="+mj-lt"/>
                <a:ea typeface="Roboto Light"/>
                <a:cs typeface="Segoe UI"/>
                <a:hlinkClick r:id="rId4"/>
              </a:rPr>
              <a:t>y</a:t>
            </a:r>
            <a:r>
              <a:rPr lang="en-AU" sz="1800" b="0" i="0" dirty="0">
                <a:solidFill>
                  <a:schemeClr val="tx1">
                    <a:lumMod val="50000"/>
                    <a:lumOff val="50000"/>
                  </a:schemeClr>
                </a:solidFill>
                <a:effectLst/>
                <a:ea typeface="+mn-lt"/>
                <a:cs typeface="+mn-lt"/>
                <a:hlinkClick r:id="rId4"/>
              </a:rPr>
              <a:t>.</a:t>
            </a:r>
            <a:endParaRPr lang="en-US" dirty="0">
              <a:solidFill>
                <a:schemeClr val="tx1">
                  <a:lumMod val="50000"/>
                  <a:lumOff val="50000"/>
                </a:schemeClr>
              </a:solidFill>
              <a:ea typeface="+mn-lt"/>
              <a:cs typeface="+mn-lt"/>
            </a:endParaRPr>
          </a:p>
        </p:txBody>
      </p:sp>
      <p:sp>
        <p:nvSpPr>
          <p:cNvPr id="9" name="Round Diagonal Corner Rectangle 1" descr="A young woman hold a seedling in her cupped hands">
            <a:extLst>
              <a:ext uri="{FF2B5EF4-FFF2-40B4-BE49-F238E27FC236}">
                <a16:creationId xmlns:a16="http://schemas.microsoft.com/office/drawing/2014/main" id="{664793A3-DE02-44E2-B595-FF38139D2A57}"/>
              </a:ext>
            </a:extLst>
          </p:cNvPr>
          <p:cNvSpPr/>
          <p:nvPr/>
        </p:nvSpPr>
        <p:spPr>
          <a:xfrm>
            <a:off x="8867803" y="1507913"/>
            <a:ext cx="3024935" cy="3054284"/>
          </a:xfrm>
          <a:prstGeom prst="round2DiagRect">
            <a:avLst>
              <a:gd name="adj1" fmla="val 0"/>
              <a:gd name="adj2" fmla="val 21654"/>
            </a:avLst>
          </a:prstGeom>
          <a:blipFill dpi="0" rotWithShape="1">
            <a:blip r:embed="rId5" cstate="hq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19341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r>
              <a:rPr lang="en-AU" sz="3200" b="1">
                <a:ea typeface="Roboto Medium"/>
                <a:cs typeface="Roboto Medium"/>
              </a:rPr>
              <a:t>Ecological Spirituality</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6</a:t>
            </a:r>
          </a:p>
        </p:txBody>
      </p:sp>
      <p:pic>
        <p:nvPicPr>
          <p:cNvPr id="8" name="Picture Placeholder 7" descr="Icon of dove holding a branch in its beak">
            <a:extLst>
              <a:ext uri="{FF2B5EF4-FFF2-40B4-BE49-F238E27FC236}">
                <a16:creationId xmlns:a16="http://schemas.microsoft.com/office/drawing/2014/main" id="{FA197F0F-69B2-4ACE-997D-528ACCF066E1}"/>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2371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C8C4E50-D9F3-456D-A715-2FF6B11FC952}"/>
              </a:ext>
            </a:extLst>
          </p:cNvPr>
          <p:cNvSpPr>
            <a:spLocks noGrp="1"/>
          </p:cNvSpPr>
          <p:nvPr>
            <p:ph type="body" sz="half" idx="2"/>
          </p:nvPr>
        </p:nvSpPr>
        <p:spPr>
          <a:xfrm>
            <a:off x="1843617" y="1915656"/>
            <a:ext cx="8504765" cy="1964978"/>
          </a:xfrm>
        </p:spPr>
        <p:txBody>
          <a:bodyPr lIns="91440" tIns="45720" rIns="91440" bIns="45720" anchor="ctr"/>
          <a:lstStyle/>
          <a:p>
            <a:pPr algn="ctr">
              <a:lnSpc>
                <a:spcPct val="100000"/>
              </a:lnSpc>
              <a:tabLst>
                <a:tab pos="3227388" algn="l"/>
              </a:tabLst>
            </a:pPr>
            <a:r>
              <a:rPr lang="en-AU" sz="2800" b="1" dirty="0">
                <a:solidFill>
                  <a:srgbClr val="0C244C"/>
                </a:solidFill>
                <a:latin typeface="Arial"/>
                <a:ea typeface="Roboto Light"/>
                <a:cs typeface="Arial"/>
              </a:rPr>
              <a:t>First Nations people are advised that this resource and external links may contain images, voices and names of people who have died. </a:t>
            </a:r>
          </a:p>
        </p:txBody>
      </p:sp>
    </p:spTree>
    <p:extLst>
      <p:ext uri="{BB962C8B-B14F-4D97-AF65-F5344CB8AC3E}">
        <p14:creationId xmlns:p14="http://schemas.microsoft.com/office/powerpoint/2010/main" val="4159516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 Diagonal Corner Rectangle 1" descr="narrow stone steps lead up into the lush green bush.&#10;&#10; &#10;&#10;">
            <a:extLst>
              <a:ext uri="{FF2B5EF4-FFF2-40B4-BE49-F238E27FC236}">
                <a16:creationId xmlns:a16="http://schemas.microsoft.com/office/drawing/2014/main" id="{8C46761F-A160-4A7D-B0C8-F425B887891C}"/>
              </a:ext>
            </a:extLst>
          </p:cNvPr>
          <p:cNvSpPr/>
          <p:nvPr/>
        </p:nvSpPr>
        <p:spPr>
          <a:xfrm>
            <a:off x="7727576" y="1539631"/>
            <a:ext cx="3839233" cy="4372976"/>
          </a:xfrm>
          <a:prstGeom prst="round2DiagRect">
            <a:avLst>
              <a:gd name="adj1" fmla="val 0"/>
              <a:gd name="adj2" fmla="val 21654"/>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89" y="2176318"/>
            <a:ext cx="6822334" cy="2706053"/>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dirty="0">
                <a:ea typeface="Roboto Light"/>
                <a:cs typeface="Roboto Light"/>
              </a:rPr>
              <a:t>Ecological Spirituality aims to help us to “discover God in all things”, both in the beauty of creation and in the sighs of the sick and the groans of the afflicted. </a:t>
            </a:r>
            <a:endParaRPr lang="en-AU" sz="2400" dirty="0">
              <a:ea typeface="Roboto Light" panose="02000000000000000000" pitchFamily="2" charset="0"/>
              <a:cs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6: Ecological Spirituality</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form our hearts as well as our minds</a:t>
            </a:r>
            <a:endParaRPr lang="en-AU" sz="2400" i="1">
              <a:solidFill>
                <a:srgbClr val="D86075"/>
              </a:solidFill>
              <a:ea typeface="Roboto Medium"/>
              <a:cs typeface="Roboto Medium"/>
            </a:endParaRPr>
          </a:p>
        </p:txBody>
      </p:sp>
      <p:pic>
        <p:nvPicPr>
          <p:cNvPr id="11" name="Picture 10" descr="Logo, icon&#10;&#10;Description automatically generated">
            <a:extLst>
              <a:ext uri="{FF2B5EF4-FFF2-40B4-BE49-F238E27FC236}">
                <a16:creationId xmlns:a16="http://schemas.microsoft.com/office/drawing/2014/main" id="{67260779-DD96-47DF-84AF-51E926503AE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612" y="171632"/>
            <a:ext cx="871967" cy="871967"/>
          </a:xfrm>
          <a:prstGeom prst="rect">
            <a:avLst/>
          </a:prstGeom>
        </p:spPr>
      </p:pic>
      <p:sp>
        <p:nvSpPr>
          <p:cNvPr id="19" name="TextBox 18">
            <a:extLst>
              <a:ext uri="{FF2B5EF4-FFF2-40B4-BE49-F238E27FC236}">
                <a16:creationId xmlns:a16="http://schemas.microsoft.com/office/drawing/2014/main" id="{10C25A69-CCE0-4D9E-9FE5-D4B259DD54F4}"/>
              </a:ext>
            </a:extLst>
          </p:cNvPr>
          <p:cNvSpPr txBox="1"/>
          <p:nvPr/>
        </p:nvSpPr>
        <p:spPr>
          <a:xfrm>
            <a:off x="8542809" y="5917473"/>
            <a:ext cx="3024000" cy="246221"/>
          </a:xfrm>
          <a:prstGeom prst="rect">
            <a:avLst/>
          </a:prstGeom>
          <a:noFill/>
        </p:spPr>
        <p:txBody>
          <a:bodyPr wrap="square" lIns="91440" tIns="45720" rIns="91440" bIns="45720" anchor="t">
            <a:spAutoFit/>
          </a:bodyPr>
          <a:lstStyle/>
          <a:p>
            <a:pPr algn="r"/>
            <a:r>
              <a:rPr lang="en-AU" sz="1000" b="0" i="0" dirty="0">
                <a:solidFill>
                  <a:srgbClr val="0C244C"/>
                </a:solidFill>
                <a:effectLst/>
                <a:latin typeface="Arial"/>
                <a:ea typeface="Roboto Light"/>
                <a:cs typeface="Roboto Light"/>
              </a:rPr>
              <a:t>Photo: Caritas Australia </a:t>
            </a:r>
            <a:endParaRPr lang="en-AU" sz="1000" dirty="0">
              <a:solidFill>
                <a:srgbClr val="0C244C"/>
              </a:solidFill>
              <a:latin typeface="Arial"/>
              <a:ea typeface="Roboto Light"/>
              <a:cs typeface="Roboto Light"/>
            </a:endParaRPr>
          </a:p>
        </p:txBody>
      </p:sp>
      <p:sp>
        <p:nvSpPr>
          <p:cNvPr id="15" name="Round Diagonal Corner Rectangle 1">
            <a:extLst>
              <a:ext uri="{FF2B5EF4-FFF2-40B4-BE49-F238E27FC236}">
                <a16:creationId xmlns:a16="http://schemas.microsoft.com/office/drawing/2014/main" id="{7F9ED952-02E8-4242-B198-5171B6F0D892}"/>
              </a:ext>
            </a:extLst>
          </p:cNvPr>
          <p:cNvSpPr/>
          <p:nvPr/>
        </p:nvSpPr>
        <p:spPr>
          <a:xfrm rot="16200000">
            <a:off x="3091734" y="1813828"/>
            <a:ext cx="1375224" cy="6822333"/>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extBox 15">
            <a:extLst>
              <a:ext uri="{FF2B5EF4-FFF2-40B4-BE49-F238E27FC236}">
                <a16:creationId xmlns:a16="http://schemas.microsoft.com/office/drawing/2014/main" id="{7A997EAD-B989-46A2-BB76-C56FFFBFA4EE}"/>
              </a:ext>
            </a:extLst>
          </p:cNvPr>
          <p:cNvSpPr txBox="1"/>
          <p:nvPr/>
        </p:nvSpPr>
        <p:spPr>
          <a:xfrm>
            <a:off x="1356324" y="4853046"/>
            <a:ext cx="55175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20" name="Graphic 12" descr="Idea outline">
            <a:extLst>
              <a:ext uri="{FF2B5EF4-FFF2-40B4-BE49-F238E27FC236}">
                <a16:creationId xmlns:a16="http://schemas.microsoft.com/office/drawing/2014/main" id="{2879461E-DB1A-41EA-B9D0-01FD22CD0A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191" y="4872091"/>
            <a:ext cx="669796" cy="669796"/>
          </a:xfrm>
          <a:prstGeom prst="rect">
            <a:avLst/>
          </a:prstGeom>
        </p:spPr>
      </p:pic>
    </p:spTree>
    <p:extLst>
      <p:ext uri="{BB962C8B-B14F-4D97-AF65-F5344CB8AC3E}">
        <p14:creationId xmlns:p14="http://schemas.microsoft.com/office/powerpoint/2010/main" val="1027027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89" y="2176318"/>
            <a:ext cx="6982399" cy="2706053"/>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600"/>
              </a:spcAft>
            </a:pPr>
            <a:r>
              <a:rPr lang="en-AU" sz="2400">
                <a:ea typeface="Roboto Light"/>
              </a:rPr>
              <a:t>This includes:</a:t>
            </a:r>
            <a:endParaRPr lang="en-AU" sz="2400">
              <a:ea typeface="Roboto Light" panose="02000000000000000000" pitchFamily="2" charset="0"/>
            </a:endParaRPr>
          </a:p>
          <a:p>
            <a:pPr marL="342900" indent="-342900">
              <a:lnSpc>
                <a:spcPct val="110000"/>
              </a:lnSpc>
              <a:spcBef>
                <a:spcPts val="0"/>
              </a:spcBef>
              <a:buFont typeface="Arial"/>
              <a:buChar char="•"/>
            </a:pPr>
            <a:r>
              <a:rPr lang="en-AU" sz="2400">
                <a:ea typeface="Roboto Light"/>
              </a:rPr>
              <a:t>understanding God’s vision of creation</a:t>
            </a:r>
            <a:endParaRPr lang="en-AU" sz="2400">
              <a:ea typeface="Roboto Light" panose="02000000000000000000" pitchFamily="2" charset="0"/>
            </a:endParaRPr>
          </a:p>
          <a:p>
            <a:pPr marL="342900" indent="-342900">
              <a:lnSpc>
                <a:spcPct val="110000"/>
              </a:lnSpc>
              <a:spcBef>
                <a:spcPts val="0"/>
              </a:spcBef>
              <a:buFont typeface="Arial"/>
              <a:buChar char="•"/>
            </a:pPr>
            <a:r>
              <a:rPr lang="en-AU" sz="2400">
                <a:ea typeface="Roboto Light"/>
              </a:rPr>
              <a:t>encouraging greater contact with the natural world in a spirit of wonder, praise, joy and gratitude</a:t>
            </a:r>
            <a:endParaRPr lang="en-AU" sz="2400">
              <a:ea typeface="Roboto Light" panose="02000000000000000000" pitchFamily="2" charset="0"/>
            </a:endParaRPr>
          </a:p>
          <a:p>
            <a:pPr marL="342900" indent="-342900">
              <a:lnSpc>
                <a:spcPct val="110000"/>
              </a:lnSpc>
              <a:spcBef>
                <a:spcPts val="0"/>
              </a:spcBef>
              <a:buFont typeface="Arial"/>
              <a:buChar char="•"/>
            </a:pPr>
            <a:r>
              <a:rPr lang="en-AU" sz="2400">
                <a:ea typeface="Roboto Light"/>
              </a:rPr>
              <a:t>promoting creation-centred liturgical celebrations</a:t>
            </a:r>
            <a:endParaRPr lang="en-AU" sz="2400">
              <a:ea typeface="Roboto Light" panose="02000000000000000000" pitchFamily="2" charset="0"/>
            </a:endParaRPr>
          </a:p>
          <a:p>
            <a:pPr marL="342900" indent="-342900">
              <a:lnSpc>
                <a:spcPct val="110000"/>
              </a:lnSpc>
              <a:spcBef>
                <a:spcPts val="0"/>
              </a:spcBef>
              <a:buFont typeface="Arial"/>
              <a:buChar char="•"/>
            </a:pPr>
            <a:r>
              <a:rPr lang="en-AU" sz="2400">
                <a:ea typeface="Roboto Light"/>
              </a:rPr>
              <a:t>developing ecological catechesis, prayer, retreats, formation, etc. </a:t>
            </a:r>
            <a:endParaRPr lang="en-AU" sz="2400">
              <a:ea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GOAL 6: Ecological Spirituality</a:t>
            </a:r>
          </a:p>
        </p:txBody>
      </p:sp>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form our hearts as well as our minds</a:t>
            </a:r>
            <a:endParaRPr lang="en-AU" sz="2400" i="1">
              <a:solidFill>
                <a:srgbClr val="D86075"/>
              </a:solidFill>
              <a:ea typeface="Roboto Medium"/>
              <a:cs typeface="Roboto Medium"/>
            </a:endParaRPr>
          </a:p>
        </p:txBody>
      </p:sp>
      <p:pic>
        <p:nvPicPr>
          <p:cNvPr id="11" name="Picture 10" descr="Logo, icon&#10;&#10;Description automatically generated">
            <a:extLst>
              <a:ext uri="{FF2B5EF4-FFF2-40B4-BE49-F238E27FC236}">
                <a16:creationId xmlns:a16="http://schemas.microsoft.com/office/drawing/2014/main" id="{67260779-DD96-47DF-84AF-51E926503A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6612" y="171632"/>
            <a:ext cx="871967" cy="871967"/>
          </a:xfrm>
          <a:prstGeom prst="rect">
            <a:avLst/>
          </a:prstGeom>
        </p:spPr>
      </p:pic>
      <p:sp>
        <p:nvSpPr>
          <p:cNvPr id="8" name="Round Diagonal Corner Rectangle 1" descr="Laxmi (16) looks out from a suspension bridge next to her home in Jajarkot district, western Nepal. Photo: Richard Wainwright/Caritas Australia &#10;&#10;A young woman standing on a bridge in Nepal &#10;&#10; &#10;&#10;">
            <a:extLst>
              <a:ext uri="{FF2B5EF4-FFF2-40B4-BE49-F238E27FC236}">
                <a16:creationId xmlns:a16="http://schemas.microsoft.com/office/drawing/2014/main" id="{C7D6A2FC-94D9-43F0-AA93-7EBB7EC75760}"/>
              </a:ext>
            </a:extLst>
          </p:cNvPr>
          <p:cNvSpPr/>
          <p:nvPr/>
        </p:nvSpPr>
        <p:spPr>
          <a:xfrm>
            <a:off x="7745506" y="1721220"/>
            <a:ext cx="3818938" cy="4165600"/>
          </a:xfrm>
          <a:prstGeom prst="round2DiagRect">
            <a:avLst>
              <a:gd name="adj1" fmla="val 0"/>
              <a:gd name="adj2" fmla="val 21654"/>
            </a:avLst>
          </a:prstGeom>
          <a:solidFill>
            <a:srgbClr val="63B1A4"/>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I would like to offer Christians a few suggestions for an ecological spirituality grounded in the convictions of our faith…the teachings of the Gospel have direct consequences for our way of thinking, feeling and living…I am interested in how such a spirituality can motivate us to a more passionate concern for the protection of our world.”&#10;Pope Francis, Laudato Si’ n216&#10;">
            <a:extLst>
              <a:ext uri="{FF2B5EF4-FFF2-40B4-BE49-F238E27FC236}">
                <a16:creationId xmlns:a16="http://schemas.microsoft.com/office/drawing/2014/main" id="{D037C963-933C-4B30-8B3E-AFDF83B3E2A4}"/>
              </a:ext>
            </a:extLst>
          </p:cNvPr>
          <p:cNvPicPr>
            <a:picLocks noChangeAspect="1"/>
          </p:cNvPicPr>
          <p:nvPr/>
        </p:nvPicPr>
        <p:blipFill>
          <a:blip r:embed="rId4"/>
          <a:stretch>
            <a:fillRect/>
          </a:stretch>
        </p:blipFill>
        <p:spPr>
          <a:xfrm>
            <a:off x="7752319" y="1886662"/>
            <a:ext cx="3859102" cy="3834716"/>
          </a:xfrm>
          <a:prstGeom prst="rect">
            <a:avLst/>
          </a:prstGeom>
        </p:spPr>
      </p:pic>
    </p:spTree>
    <p:extLst>
      <p:ext uri="{BB962C8B-B14F-4D97-AF65-F5344CB8AC3E}">
        <p14:creationId xmlns:p14="http://schemas.microsoft.com/office/powerpoint/2010/main" val="4044278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68174" y="1730321"/>
            <a:ext cx="8311369" cy="292073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pPr>
            <a:r>
              <a:rPr lang="en-AU" sz="2400" dirty="0">
                <a:solidFill>
                  <a:srgbClr val="040C1A"/>
                </a:solidFill>
                <a:latin typeface="+mj-lt"/>
                <a:ea typeface="Roboto Light" panose="02000000000000000000" pitchFamily="2" charset="0"/>
                <a:cs typeface="Roboto Light" panose="02000000000000000000" pitchFamily="2" charset="0"/>
              </a:rPr>
              <a:t>The Walking with God program brings young adults together through prayer, reflection and conversation in nature. </a:t>
            </a:r>
          </a:p>
          <a:p>
            <a:pPr>
              <a:lnSpc>
                <a:spcPct val="110000"/>
              </a:lnSpc>
            </a:pPr>
            <a:r>
              <a:rPr lang="en-AU" sz="2400" dirty="0">
                <a:solidFill>
                  <a:srgbClr val="040C1A"/>
                </a:solidFill>
                <a:latin typeface="+mj-lt"/>
                <a:ea typeface="Roboto Light" panose="02000000000000000000" pitchFamily="2" charset="0"/>
                <a:cs typeface="Roboto Light" panose="02000000000000000000" pitchFamily="2" charset="0"/>
              </a:rPr>
              <a:t>It is a place where they can feel the presence of God within our environment and on Country. </a:t>
            </a:r>
          </a:p>
          <a:p>
            <a:pPr>
              <a:lnSpc>
                <a:spcPct val="110000"/>
              </a:lnSpc>
            </a:pPr>
            <a:r>
              <a:rPr lang="en-AU" sz="2400" dirty="0">
                <a:solidFill>
                  <a:srgbClr val="040C1A"/>
                </a:solidFill>
                <a:latin typeface="+mj-lt"/>
                <a:ea typeface="Roboto Light" panose="02000000000000000000" pitchFamily="2" charset="0"/>
                <a:cs typeface="Roboto Light" panose="02000000000000000000" pitchFamily="2" charset="0"/>
              </a:rPr>
              <a:t>The program also ties together nature-based activities and Australian First Nations ways of caring for Country, showing how we can live and share faith together. </a:t>
            </a:r>
          </a:p>
          <a:p>
            <a:pPr>
              <a:lnSpc>
                <a:spcPct val="110000"/>
              </a:lnSpc>
            </a:pPr>
            <a:endParaRPr lang="en-AU" sz="2400" dirty="0">
              <a:solidFill>
                <a:srgbClr val="040C1A"/>
              </a:solidFill>
              <a:latin typeface="+mj-lt"/>
              <a:ea typeface="Roboto Light" panose="02000000000000000000" pitchFamily="2" charset="0"/>
              <a:cs typeface="Roboto Light" panose="02000000000000000000" pitchFamily="2" charset="0"/>
            </a:endParaRPr>
          </a:p>
          <a:p>
            <a:endParaRPr lang="en-AU" sz="2000" dirty="0">
              <a:solidFill>
                <a:srgbClr val="040C1A"/>
              </a:solidFill>
              <a:latin typeface="Roboto Light" panose="02000000000000000000" pitchFamily="2" charset="0"/>
              <a:ea typeface="Roboto Light" panose="02000000000000000000" pitchFamily="2" charset="0"/>
              <a:cs typeface="Roboto Light" panose="02000000000000000000" pitchFamily="2" charset="0"/>
            </a:endParaRPr>
          </a:p>
          <a:p>
            <a:pPr>
              <a:lnSpc>
                <a:spcPct val="110000"/>
              </a:lnSpc>
              <a:spcBef>
                <a:spcPts val="0"/>
              </a:spcBef>
              <a:spcAft>
                <a:spcPts val="1200"/>
              </a:spcAft>
            </a:pPr>
            <a:endParaRPr lang="en-AU" sz="2400" dirty="0">
              <a:ea typeface="Roboto Light"/>
              <a:cs typeface="Roboto"/>
            </a:endParaRPr>
          </a:p>
        </p:txBody>
      </p:sp>
      <p:sp>
        <p:nvSpPr>
          <p:cNvPr id="25" name="TextBox 24">
            <a:extLst>
              <a:ext uri="{FF2B5EF4-FFF2-40B4-BE49-F238E27FC236}">
                <a16:creationId xmlns:a16="http://schemas.microsoft.com/office/drawing/2014/main" id="{E4869B10-1C28-4253-8C0E-5E77E4F24F28}"/>
              </a:ext>
            </a:extLst>
          </p:cNvPr>
          <p:cNvSpPr txBox="1"/>
          <p:nvPr/>
        </p:nvSpPr>
        <p:spPr>
          <a:xfrm>
            <a:off x="1473890" y="275320"/>
            <a:ext cx="10008014" cy="645754"/>
          </a:xfrm>
          <a:prstGeom prst="rect">
            <a:avLst/>
          </a:prstGeom>
          <a:noFill/>
        </p:spPr>
        <p:txBody>
          <a:bodyPr wrap="square" lIns="91440" tIns="45720" rIns="91440" bIns="45720" anchor="t">
            <a:spAutoFit/>
          </a:bodyPr>
          <a:lstStyle/>
          <a:p>
            <a:pPr rtl="0" fontAlgn="base">
              <a:lnSpc>
                <a:spcPct val="120000"/>
              </a:lnSpc>
            </a:pPr>
            <a:r>
              <a:rPr lang="en-AU" sz="3300" b="1">
                <a:solidFill>
                  <a:srgbClr val="0C244C"/>
                </a:solidFill>
                <a:effectLst/>
                <a:latin typeface="Arial"/>
                <a:ea typeface="Roboto Medium"/>
                <a:cs typeface="Roboto Medium"/>
              </a:rPr>
              <a:t>CASE STUDY: Walking with Go</a:t>
            </a:r>
            <a:r>
              <a:rPr lang="en-AU" sz="3300" b="1">
                <a:solidFill>
                  <a:srgbClr val="0C244C"/>
                </a:solidFill>
                <a:latin typeface="Arial"/>
                <a:ea typeface="Roboto Medium"/>
                <a:cs typeface="Roboto Medium"/>
              </a:rPr>
              <a:t>d Program</a:t>
            </a:r>
            <a:endParaRPr lang="en-AU" sz="3300" b="1">
              <a:solidFill>
                <a:srgbClr val="0C244C"/>
              </a:solidFill>
              <a:effectLst/>
              <a:latin typeface="Arial"/>
              <a:ea typeface="Roboto Medium"/>
              <a:cs typeface="Roboto Medium"/>
            </a:endParaRPr>
          </a:p>
        </p:txBody>
      </p:sp>
      <p:sp>
        <p:nvSpPr>
          <p:cNvPr id="8" name="Round Diagonal Corner Rectangle 1" descr="Quotes written on pieces of paper which are placed onto grass on the ground. ">
            <a:extLst>
              <a:ext uri="{FF2B5EF4-FFF2-40B4-BE49-F238E27FC236}">
                <a16:creationId xmlns:a16="http://schemas.microsoft.com/office/drawing/2014/main" id="{3A5A5EBA-001E-461D-8BE9-E8576E554060}"/>
              </a:ext>
            </a:extLst>
          </p:cNvPr>
          <p:cNvSpPr/>
          <p:nvPr/>
        </p:nvSpPr>
        <p:spPr>
          <a:xfrm>
            <a:off x="8867803" y="1577866"/>
            <a:ext cx="2956023" cy="3702267"/>
          </a:xfrm>
          <a:prstGeom prst="round2DiagRect">
            <a:avLst>
              <a:gd name="adj1" fmla="val 0"/>
              <a:gd name="adj2" fmla="val 21654"/>
            </a:avLst>
          </a:prstGeom>
          <a:blipFill>
            <a:blip r:embed="rId3">
              <a:extLst>
                <a:ext uri="{96DAC541-7B7A-43D3-8B79-37D633B846F1}">
                  <asvg:svgBlip xmlns:asvg="http://schemas.microsoft.com/office/drawing/2016/SVG/main" r:embed="rId4"/>
                </a:ext>
              </a:extLst>
            </a:blip>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Box 2">
            <a:extLst>
              <a:ext uri="{FF2B5EF4-FFF2-40B4-BE49-F238E27FC236}">
                <a16:creationId xmlns:a16="http://schemas.microsoft.com/office/drawing/2014/main" id="{F526C2E9-D382-E89A-1EA1-F6EBCE59ADEC}"/>
              </a:ext>
            </a:extLst>
          </p:cNvPr>
          <p:cNvSpPr txBox="1"/>
          <p:nvPr/>
        </p:nvSpPr>
        <p:spPr>
          <a:xfrm>
            <a:off x="8867804" y="5371352"/>
            <a:ext cx="2956022" cy="400110"/>
          </a:xfrm>
          <a:prstGeom prst="rect">
            <a:avLst/>
          </a:prstGeom>
          <a:noFill/>
        </p:spPr>
        <p:txBody>
          <a:bodyPr wrap="square" lIns="91440" tIns="45720" rIns="91440" bIns="45720" anchor="t">
            <a:spAutoFit/>
          </a:bodyPr>
          <a:lstStyle/>
          <a:p>
            <a:r>
              <a:rPr lang="en-AU" sz="1000" dirty="0">
                <a:latin typeface="+mj-lt"/>
                <a:ea typeface="Roboto Light"/>
                <a:cs typeface="Roboto Light"/>
              </a:rPr>
              <a:t>Quotes used as part of an activity in the Walking with God Program. </a:t>
            </a:r>
            <a:r>
              <a:rPr lang="en-AU" sz="1000" b="0" i="0" u="none" strike="noStrike" dirty="0">
                <a:effectLst/>
                <a:latin typeface="+mj-lt"/>
                <a:ea typeface="Roboto Light"/>
                <a:cs typeface="Roboto Light"/>
              </a:rPr>
              <a:t>Photo: </a:t>
            </a:r>
            <a:r>
              <a:rPr lang="en-AU" sz="1000" dirty="0">
                <a:latin typeface="+mj-lt"/>
                <a:ea typeface="Roboto Light"/>
                <a:cs typeface="Roboto Light"/>
              </a:rPr>
              <a:t>Caritas Australia</a:t>
            </a:r>
          </a:p>
        </p:txBody>
      </p:sp>
      <p:sp>
        <p:nvSpPr>
          <p:cNvPr id="5" name="TextBox 4">
            <a:extLst>
              <a:ext uri="{FF2B5EF4-FFF2-40B4-BE49-F238E27FC236}">
                <a16:creationId xmlns:a16="http://schemas.microsoft.com/office/drawing/2014/main" id="{F7FE68DD-5CA0-9045-5402-E2847FF9014D}"/>
              </a:ext>
            </a:extLst>
          </p:cNvPr>
          <p:cNvSpPr txBox="1"/>
          <p:nvPr/>
        </p:nvSpPr>
        <p:spPr>
          <a:xfrm>
            <a:off x="426612" y="5382927"/>
            <a:ext cx="6078360" cy="394210"/>
          </a:xfrm>
          <a:prstGeom prst="rect">
            <a:avLst/>
          </a:prstGeom>
          <a:noFill/>
        </p:spPr>
        <p:txBody>
          <a:bodyPr wrap="square" lIns="91440" tIns="45720" rIns="91440" bIns="45720" anchor="t">
            <a:spAutoFit/>
          </a:bodyPr>
          <a:lstStyle/>
          <a:p>
            <a:pPr>
              <a:lnSpc>
                <a:spcPct val="120000"/>
              </a:lnSpc>
            </a:pPr>
            <a:r>
              <a:rPr lang="en-US" dirty="0">
                <a:solidFill>
                  <a:srgbClr val="2E3243"/>
                </a:solidFill>
                <a:latin typeface="+mj-lt"/>
                <a:ea typeface="Roboto Light" panose="02000000000000000000" pitchFamily="2" charset="0"/>
                <a:cs typeface="Roboto Light" panose="02000000000000000000" pitchFamily="2" charset="0"/>
                <a:hlinkClick r:id="rId5"/>
              </a:rPr>
              <a:t>Read more about the Walking with God program here.</a:t>
            </a:r>
            <a:endParaRPr lang="en-US" dirty="0">
              <a:solidFill>
                <a:schemeClr val="tx1">
                  <a:lumMod val="50000"/>
                  <a:lumOff val="50000"/>
                </a:schemeClr>
              </a:solidFill>
              <a:latin typeface="+mj-lt"/>
              <a:ea typeface="+mn-lt"/>
              <a:cs typeface="+mn-lt"/>
            </a:endParaRPr>
          </a:p>
        </p:txBody>
      </p:sp>
      <p:pic>
        <p:nvPicPr>
          <p:cNvPr id="4" name="Picture 3" descr="Logo, icon&#10;&#10;Description automatically generated">
            <a:extLst>
              <a:ext uri="{FF2B5EF4-FFF2-40B4-BE49-F238E27FC236}">
                <a16:creationId xmlns:a16="http://schemas.microsoft.com/office/drawing/2014/main" id="{52826503-EBF4-1282-DCC7-1FB0B883179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6612" y="171632"/>
            <a:ext cx="871967" cy="871967"/>
          </a:xfrm>
          <a:prstGeom prst="rect">
            <a:avLst/>
          </a:prstGeom>
        </p:spPr>
      </p:pic>
    </p:spTree>
    <p:extLst>
      <p:ext uri="{BB962C8B-B14F-4D97-AF65-F5344CB8AC3E}">
        <p14:creationId xmlns:p14="http://schemas.microsoft.com/office/powerpoint/2010/main" val="1813497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pPr>
              <a:lnSpc>
                <a:spcPct val="100000"/>
              </a:lnSpc>
            </a:pPr>
            <a:r>
              <a:rPr lang="en-AU" sz="3200" b="1">
                <a:ea typeface="Roboto Medium"/>
                <a:cs typeface="Roboto Medium"/>
              </a:rPr>
              <a:t>Community Resilience and Empowerment</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7</a:t>
            </a:r>
          </a:p>
        </p:txBody>
      </p:sp>
      <p:pic>
        <p:nvPicPr>
          <p:cNvPr id="7" name="Picture Placeholder 6" descr="Icon of two people shoulders and head with large speech bubble above ">
            <a:extLst>
              <a:ext uri="{FF2B5EF4-FFF2-40B4-BE49-F238E27FC236}">
                <a16:creationId xmlns:a16="http://schemas.microsoft.com/office/drawing/2014/main" id="{78E73B12-DCE0-4ED3-9AE9-15F1711CC50F}"/>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71214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89" y="2176318"/>
            <a:ext cx="6949394" cy="2706053"/>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dirty="0">
                <a:ea typeface="Roboto Light"/>
                <a:cs typeface="Roboto Light"/>
              </a:rPr>
              <a:t>Community resilience calls for us to develop the confidence to face social and environmental challenges that may arise. This goal also encourages community engagement and participation at various levels, so we can all play a part in making a positive difference in our world. </a:t>
            </a:r>
            <a:endParaRPr lang="en-AU" sz="2400" dirty="0">
              <a:ea typeface="Roboto Light" panose="02000000000000000000" pitchFamily="2" charset="0"/>
              <a:cs typeface="Roboto Light" panose="02000000000000000000" pitchFamily="2" charset="0"/>
            </a:endParaRP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528840" cy="645754"/>
          </a:xfrm>
          <a:prstGeom prst="rect">
            <a:avLst/>
          </a:prstGeom>
          <a:noFill/>
        </p:spPr>
        <p:txBody>
          <a:bodyPr wrap="square" lIns="91440" tIns="45720" rIns="91440" bIns="45720" anchor="t">
            <a:spAutoFit/>
          </a:bodyPr>
          <a:lstStyle/>
          <a:p>
            <a:pPr rtl="0" fontAlgn="base">
              <a:lnSpc>
                <a:spcPct val="120000"/>
              </a:lnSpc>
            </a:pPr>
            <a:r>
              <a:rPr lang="en-AU" sz="3200" b="1">
                <a:solidFill>
                  <a:srgbClr val="0C244C"/>
                </a:solidFill>
                <a:effectLst/>
                <a:latin typeface="Arial"/>
                <a:ea typeface="Roboto Medium"/>
                <a:cs typeface="Roboto Medium"/>
              </a:rPr>
              <a:t>GOAL 7: Community Resilience and Empowerment</a:t>
            </a:r>
          </a:p>
        </p:txBody>
      </p:sp>
      <p:pic>
        <p:nvPicPr>
          <p:cNvPr id="15" name="Picture 14" descr="Icon&#10;&#10;Description automatically generated">
            <a:extLst>
              <a:ext uri="{FF2B5EF4-FFF2-40B4-BE49-F238E27FC236}">
                <a16:creationId xmlns:a16="http://schemas.microsoft.com/office/drawing/2014/main" id="{065AC256-9F2E-40BE-8B68-AFFF10F889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333" y="202062"/>
            <a:ext cx="804932" cy="770337"/>
          </a:xfrm>
          <a:prstGeom prst="rect">
            <a:avLst/>
          </a:prstGeom>
        </p:spPr>
      </p:pic>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participate in society and share our gifts with others</a:t>
            </a:r>
            <a:r>
              <a:rPr lang="en-AU" sz="2000">
                <a:solidFill>
                  <a:srgbClr val="000000"/>
                </a:solidFill>
                <a:latin typeface="Roboto Medium"/>
                <a:ea typeface="Roboto Medium"/>
                <a:cs typeface="Roboto Medium"/>
              </a:rPr>
              <a:t> </a:t>
            </a:r>
            <a:endParaRPr lang="en-AU" sz="200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 name="Round Diagonal Corner Rectangle 1">
            <a:extLst>
              <a:ext uri="{FF2B5EF4-FFF2-40B4-BE49-F238E27FC236}">
                <a16:creationId xmlns:a16="http://schemas.microsoft.com/office/drawing/2014/main" id="{5AD0C431-CC35-4F8C-8B87-02009C7E506E}"/>
              </a:ext>
            </a:extLst>
          </p:cNvPr>
          <p:cNvSpPr/>
          <p:nvPr/>
        </p:nvSpPr>
        <p:spPr>
          <a:xfrm rot="16200000">
            <a:off x="3270801" y="2025453"/>
            <a:ext cx="1023202" cy="6774656"/>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DD330577-B8F5-4EC5-97EF-B9654308EAC7}"/>
              </a:ext>
            </a:extLst>
          </p:cNvPr>
          <p:cNvSpPr txBox="1"/>
          <p:nvPr/>
        </p:nvSpPr>
        <p:spPr>
          <a:xfrm>
            <a:off x="1522807" y="5074366"/>
            <a:ext cx="54459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0C244C"/>
                </a:solidFill>
                <a:cs typeface="Arial"/>
              </a:rPr>
              <a:t>Can you think of examples of what this might look like in our local community? In our world?</a:t>
            </a:r>
          </a:p>
        </p:txBody>
      </p:sp>
      <p:pic>
        <p:nvPicPr>
          <p:cNvPr id="14" name="Graphic 12" descr="Idea outline">
            <a:extLst>
              <a:ext uri="{FF2B5EF4-FFF2-40B4-BE49-F238E27FC236}">
                <a16:creationId xmlns:a16="http://schemas.microsoft.com/office/drawing/2014/main" id="{86D4FC92-6FE8-4449-B4AE-55A11B1A5B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2085" y="5074366"/>
            <a:ext cx="669796" cy="669796"/>
          </a:xfrm>
          <a:prstGeom prst="rect">
            <a:avLst/>
          </a:prstGeom>
        </p:spPr>
      </p:pic>
      <p:sp>
        <p:nvSpPr>
          <p:cNvPr id="16" name="Round Diagonal Corner Rectangle 1">
            <a:extLst>
              <a:ext uri="{FF2B5EF4-FFF2-40B4-BE49-F238E27FC236}">
                <a16:creationId xmlns:a16="http://schemas.microsoft.com/office/drawing/2014/main" id="{D904E068-413D-4729-BF81-5BCEE1E4E882}"/>
              </a:ext>
            </a:extLst>
          </p:cNvPr>
          <p:cNvSpPr/>
          <p:nvPr/>
        </p:nvSpPr>
        <p:spPr>
          <a:xfrm>
            <a:off x="7727576" y="2180721"/>
            <a:ext cx="3930120" cy="2949060"/>
          </a:xfrm>
          <a:prstGeom prst="round2DiagRect">
            <a:avLst/>
          </a:prstGeom>
          <a:blipFill dpi="0" rotWithShape="1">
            <a:blip r:embed="rId6" cstate="print">
              <a:extLst>
                <a:ext uri="{28A0092B-C50C-407E-A947-70E740481C1C}">
                  <a14:useLocalDpi xmlns:a14="http://schemas.microsoft.com/office/drawing/2010/main"/>
                </a:ext>
              </a:extLst>
            </a:blip>
            <a:srcRect/>
            <a:stretch>
              <a:fillRect/>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TextBox 19">
            <a:extLst>
              <a:ext uri="{FF2B5EF4-FFF2-40B4-BE49-F238E27FC236}">
                <a16:creationId xmlns:a16="http://schemas.microsoft.com/office/drawing/2014/main" id="{C4F1EFDB-ADFA-47CA-B290-5D484AD8F13B}"/>
              </a:ext>
            </a:extLst>
          </p:cNvPr>
          <p:cNvSpPr txBox="1"/>
          <p:nvPr/>
        </p:nvSpPr>
        <p:spPr>
          <a:xfrm>
            <a:off x="7727575" y="5222861"/>
            <a:ext cx="3930119" cy="400110"/>
          </a:xfrm>
          <a:prstGeom prst="rect">
            <a:avLst/>
          </a:prstGeom>
          <a:noFill/>
        </p:spPr>
        <p:txBody>
          <a:bodyPr wrap="square">
            <a:spAutoFit/>
          </a:bodyPr>
          <a:lstStyle/>
          <a:p>
            <a:r>
              <a:rPr lang="en-US" sz="1000" dirty="0">
                <a:solidFill>
                  <a:srgbClr val="0C244C"/>
                </a:solidFill>
                <a:cs typeface="Arial"/>
              </a:rPr>
              <a:t>Pacific Island countries made history with the first ever community-led climate declaration in the region. Photo: Miriam </a:t>
            </a:r>
            <a:r>
              <a:rPr lang="en-US" sz="1000" dirty="0" err="1">
                <a:solidFill>
                  <a:srgbClr val="0C244C"/>
                </a:solidFill>
                <a:cs typeface="Arial"/>
              </a:rPr>
              <a:t>Deprez</a:t>
            </a:r>
            <a:endParaRPr lang="en-AU" sz="1000" dirty="0">
              <a:solidFill>
                <a:srgbClr val="0C244C"/>
              </a:solidFill>
              <a:latin typeface="+mj-lt"/>
            </a:endParaRPr>
          </a:p>
        </p:txBody>
      </p:sp>
    </p:spTree>
    <p:extLst>
      <p:ext uri="{BB962C8B-B14F-4D97-AF65-F5344CB8AC3E}">
        <p14:creationId xmlns:p14="http://schemas.microsoft.com/office/powerpoint/2010/main" val="1935660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
            <a:extLst>
              <a:ext uri="{FF2B5EF4-FFF2-40B4-BE49-F238E27FC236}">
                <a16:creationId xmlns:a16="http://schemas.microsoft.com/office/drawing/2014/main" id="{F7855B92-6F9B-40FE-AED2-A395AF36259D}"/>
              </a:ext>
            </a:extLst>
          </p:cNvPr>
          <p:cNvSpPr txBox="1">
            <a:spLocks/>
          </p:cNvSpPr>
          <p:nvPr/>
        </p:nvSpPr>
        <p:spPr>
          <a:xfrm>
            <a:off x="386589" y="2176318"/>
            <a:ext cx="6964470" cy="2706053"/>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lnSpc>
                <a:spcPct val="110000"/>
              </a:lnSpc>
              <a:spcBef>
                <a:spcPts val="0"/>
              </a:spcBef>
              <a:spcAft>
                <a:spcPts val="1200"/>
              </a:spcAft>
            </a:pPr>
            <a:r>
              <a:rPr lang="en-AU" sz="2400" dirty="0">
                <a:ea typeface="Roboto Light"/>
                <a:cs typeface="Roboto Light"/>
              </a:rPr>
              <a:t>This includes:</a:t>
            </a:r>
          </a:p>
          <a:p>
            <a:pPr marL="342900" indent="-342900" fontAlgn="base">
              <a:lnSpc>
                <a:spcPct val="110000"/>
              </a:lnSpc>
              <a:spcBef>
                <a:spcPts val="0"/>
              </a:spcBef>
              <a:spcAft>
                <a:spcPts val="600"/>
              </a:spcAft>
              <a:buFont typeface="Arial" panose="020B0604020202020204" pitchFamily="34" charset="0"/>
              <a:buChar char="•"/>
            </a:pPr>
            <a:r>
              <a:rPr lang="en-AU" sz="2400" dirty="0">
                <a:ea typeface="Roboto Light"/>
                <a:cs typeface="Roboto Light"/>
              </a:rPr>
              <a:t>promoting advocacy and people’s campaigns</a:t>
            </a:r>
          </a:p>
          <a:p>
            <a:pPr marL="342900" indent="-342900" fontAlgn="base">
              <a:lnSpc>
                <a:spcPct val="110000"/>
              </a:lnSpc>
              <a:spcBef>
                <a:spcPts val="0"/>
              </a:spcBef>
              <a:spcAft>
                <a:spcPts val="1200"/>
              </a:spcAft>
              <a:buFont typeface="Arial" panose="020B0604020202020204" pitchFamily="34" charset="0"/>
              <a:buChar char="•"/>
            </a:pPr>
            <a:r>
              <a:rPr lang="en-AU" sz="2400" dirty="0">
                <a:ea typeface="Roboto Light"/>
                <a:cs typeface="Roboto Light"/>
              </a:rPr>
              <a:t>working together to empower communities and neighbourhoods, etc.</a:t>
            </a:r>
          </a:p>
        </p:txBody>
      </p:sp>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528840" cy="645754"/>
          </a:xfrm>
          <a:prstGeom prst="rect">
            <a:avLst/>
          </a:prstGeom>
          <a:noFill/>
        </p:spPr>
        <p:txBody>
          <a:bodyPr wrap="square" lIns="91440" tIns="45720" rIns="91440" bIns="45720" anchor="t">
            <a:spAutoFit/>
          </a:bodyPr>
          <a:lstStyle/>
          <a:p>
            <a:pPr rtl="0" fontAlgn="base">
              <a:lnSpc>
                <a:spcPct val="120000"/>
              </a:lnSpc>
            </a:pPr>
            <a:r>
              <a:rPr lang="en-AU" sz="3200" b="1">
                <a:solidFill>
                  <a:srgbClr val="0C244C"/>
                </a:solidFill>
                <a:effectLst/>
                <a:latin typeface="Arial"/>
                <a:ea typeface="Roboto Medium"/>
                <a:cs typeface="Roboto Medium"/>
              </a:rPr>
              <a:t>GOAL 7: Community Resilience and Empowerment</a:t>
            </a:r>
          </a:p>
        </p:txBody>
      </p:sp>
      <p:pic>
        <p:nvPicPr>
          <p:cNvPr id="15" name="Picture 14" descr="Icon&#10;&#10;Description automatically generated">
            <a:extLst>
              <a:ext uri="{FF2B5EF4-FFF2-40B4-BE49-F238E27FC236}">
                <a16:creationId xmlns:a16="http://schemas.microsoft.com/office/drawing/2014/main" id="{065AC256-9F2E-40BE-8B68-AFFF10F889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333" y="202062"/>
            <a:ext cx="804932" cy="770337"/>
          </a:xfrm>
          <a:prstGeom prst="rect">
            <a:avLst/>
          </a:prstGeom>
        </p:spPr>
      </p:pic>
      <p:sp>
        <p:nvSpPr>
          <p:cNvPr id="23" name="TextBox 22">
            <a:extLst>
              <a:ext uri="{FF2B5EF4-FFF2-40B4-BE49-F238E27FC236}">
                <a16:creationId xmlns:a16="http://schemas.microsoft.com/office/drawing/2014/main" id="{63556B93-2653-4218-9E22-8CA6EC30D8C7}"/>
              </a:ext>
            </a:extLst>
          </p:cNvPr>
          <p:cNvSpPr txBox="1"/>
          <p:nvPr/>
        </p:nvSpPr>
        <p:spPr>
          <a:xfrm>
            <a:off x="368174" y="1473845"/>
            <a:ext cx="11289521" cy="494751"/>
          </a:xfrm>
          <a:prstGeom prst="rect">
            <a:avLst/>
          </a:prstGeom>
          <a:noFill/>
        </p:spPr>
        <p:txBody>
          <a:bodyPr wrap="square" lIns="91440" tIns="45720" rIns="91440" bIns="45720" anchor="ctr">
            <a:spAutoFit/>
          </a:bodyPr>
          <a:lstStyle/>
          <a:p>
            <a:pPr fontAlgn="base">
              <a:lnSpc>
                <a:spcPct val="120000"/>
              </a:lnSpc>
            </a:pPr>
            <a:r>
              <a:rPr lang="en-AU" sz="2400" b="1">
                <a:solidFill>
                  <a:srgbClr val="D86075"/>
                </a:solidFill>
                <a:ea typeface="Roboto Medium"/>
                <a:cs typeface="Roboto Medium"/>
              </a:rPr>
              <a:t>To participate in society and share our gifts with others</a:t>
            </a:r>
            <a:r>
              <a:rPr lang="en-AU" sz="2000">
                <a:solidFill>
                  <a:srgbClr val="000000"/>
                </a:solidFill>
                <a:latin typeface="Roboto Medium"/>
                <a:ea typeface="Roboto Medium"/>
                <a:cs typeface="Roboto Medium"/>
              </a:rPr>
              <a:t> </a:t>
            </a:r>
            <a:endParaRPr lang="en-AU" sz="2000">
              <a:solidFill>
                <a:srgbClr val="000000"/>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8" name="Round Diagonal Corner Rectangle 1">
            <a:extLst>
              <a:ext uri="{FF2B5EF4-FFF2-40B4-BE49-F238E27FC236}">
                <a16:creationId xmlns:a16="http://schemas.microsoft.com/office/drawing/2014/main" id="{A6DCF0BF-709D-4B94-8F27-C97E5934989A}"/>
              </a:ext>
            </a:extLst>
          </p:cNvPr>
          <p:cNvSpPr/>
          <p:nvPr/>
        </p:nvSpPr>
        <p:spPr>
          <a:xfrm>
            <a:off x="7727576" y="2176318"/>
            <a:ext cx="3930119" cy="3513282"/>
          </a:xfrm>
          <a:prstGeom prst="round2DiagRect">
            <a:avLst/>
          </a:prstGeom>
          <a:solidFill>
            <a:srgbClr val="63B1A4"/>
          </a:solid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Love, overflowing with small gestures of mutual care, is also civic and political, and it makes itself felt in every action that seeks to build a better world.”  &#10;Pope Francis, Laudato Si’ n231&#10;">
            <a:extLst>
              <a:ext uri="{FF2B5EF4-FFF2-40B4-BE49-F238E27FC236}">
                <a16:creationId xmlns:a16="http://schemas.microsoft.com/office/drawing/2014/main" id="{02FAC9AB-0508-4F51-8233-F31055111FDE}"/>
              </a:ext>
            </a:extLst>
          </p:cNvPr>
          <p:cNvPicPr>
            <a:picLocks noChangeAspect="1"/>
          </p:cNvPicPr>
          <p:nvPr/>
        </p:nvPicPr>
        <p:blipFill>
          <a:blip r:embed="rId4"/>
          <a:stretch>
            <a:fillRect/>
          </a:stretch>
        </p:blipFill>
        <p:spPr>
          <a:xfrm>
            <a:off x="7792496" y="2585626"/>
            <a:ext cx="3865199" cy="2694666"/>
          </a:xfrm>
          <a:prstGeom prst="rect">
            <a:avLst/>
          </a:prstGeom>
        </p:spPr>
      </p:pic>
    </p:spTree>
    <p:extLst>
      <p:ext uri="{BB962C8B-B14F-4D97-AF65-F5344CB8AC3E}">
        <p14:creationId xmlns:p14="http://schemas.microsoft.com/office/powerpoint/2010/main" val="2044968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178102E-5405-4DBA-97DE-36FBFF68DB93}"/>
              </a:ext>
            </a:extLst>
          </p:cNvPr>
          <p:cNvSpPr txBox="1"/>
          <p:nvPr/>
        </p:nvSpPr>
        <p:spPr>
          <a:xfrm>
            <a:off x="1294986" y="264354"/>
            <a:ext cx="10528840" cy="645754"/>
          </a:xfrm>
          <a:prstGeom prst="rect">
            <a:avLst/>
          </a:prstGeom>
          <a:noFill/>
        </p:spPr>
        <p:txBody>
          <a:bodyPr wrap="square" lIns="91440" tIns="45720" rIns="91440" bIns="45720" anchor="t">
            <a:spAutoFit/>
          </a:bodyPr>
          <a:lstStyle/>
          <a:p>
            <a:pPr>
              <a:lnSpc>
                <a:spcPct val="120000"/>
              </a:lnSpc>
            </a:pPr>
            <a:r>
              <a:rPr lang="en-AU" sz="3200" b="1">
                <a:solidFill>
                  <a:srgbClr val="0C244C"/>
                </a:solidFill>
                <a:latin typeface="Arial"/>
                <a:ea typeface="Roboto Medium"/>
                <a:cs typeface="Roboto Medium"/>
              </a:rPr>
              <a:t>CASE STUDY: Kioa Climate Energy Declaration</a:t>
            </a:r>
            <a:endParaRPr lang="en-US"/>
          </a:p>
        </p:txBody>
      </p:sp>
      <p:pic>
        <p:nvPicPr>
          <p:cNvPr id="15" name="Picture 14" descr="Icon&#10;&#10;Description automatically generated">
            <a:extLst>
              <a:ext uri="{FF2B5EF4-FFF2-40B4-BE49-F238E27FC236}">
                <a16:creationId xmlns:a16="http://schemas.microsoft.com/office/drawing/2014/main" id="{065AC256-9F2E-40BE-8B68-AFFF10F889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8333" y="202062"/>
            <a:ext cx="804932" cy="770337"/>
          </a:xfrm>
          <a:prstGeom prst="rect">
            <a:avLst/>
          </a:prstGeom>
        </p:spPr>
      </p:pic>
      <p:sp>
        <p:nvSpPr>
          <p:cNvPr id="2" name="TextBox 1">
            <a:extLst>
              <a:ext uri="{FF2B5EF4-FFF2-40B4-BE49-F238E27FC236}">
                <a16:creationId xmlns:a16="http://schemas.microsoft.com/office/drawing/2014/main" id="{6E27E111-BE94-7FD8-EDDD-622361D304B2}"/>
              </a:ext>
            </a:extLst>
          </p:cNvPr>
          <p:cNvSpPr txBox="1"/>
          <p:nvPr/>
        </p:nvSpPr>
        <p:spPr>
          <a:xfrm>
            <a:off x="198306" y="1382617"/>
            <a:ext cx="7637755" cy="49090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AU" sz="2400" dirty="0">
                <a:cs typeface="Segoe UI"/>
              </a:rPr>
              <a:t>Pacific Island countries made history with the first ever community-led climate declaration in the region. </a:t>
            </a:r>
          </a:p>
          <a:p>
            <a:pPr>
              <a:spcAft>
                <a:spcPts val="600"/>
              </a:spcAft>
            </a:pPr>
            <a:r>
              <a:rPr lang="en-US" sz="2400" dirty="0">
                <a:cs typeface="Segoe UI"/>
              </a:rPr>
              <a:t>​</a:t>
            </a:r>
            <a:r>
              <a:rPr lang="en-AU" sz="2400" dirty="0">
                <a:cs typeface="Segoe UI"/>
              </a:rPr>
              <a:t>Caritas Oceania, </a:t>
            </a:r>
            <a:r>
              <a:rPr lang="en-US" sz="2400" dirty="0">
                <a:solidFill>
                  <a:srgbClr val="0C244C"/>
                </a:solidFill>
                <a:latin typeface="Arial" panose="020B0604020202020204" pitchFamily="34" charset="0"/>
                <a:cs typeface="Arial"/>
              </a:rPr>
              <a:t>as well as other major pacific civil society </a:t>
            </a:r>
            <a:r>
              <a:rPr lang="en-US" sz="2400" dirty="0" err="1">
                <a:solidFill>
                  <a:srgbClr val="0C244C"/>
                </a:solidFill>
                <a:latin typeface="Arial" panose="020B0604020202020204" pitchFamily="34" charset="0"/>
                <a:cs typeface="Arial"/>
              </a:rPr>
              <a:t>organisations</a:t>
            </a:r>
            <a:r>
              <a:rPr lang="en-US" sz="2400" dirty="0">
                <a:solidFill>
                  <a:srgbClr val="0C244C"/>
                </a:solidFill>
                <a:latin typeface="Arial" panose="020B0604020202020204" pitchFamily="34" charset="0"/>
                <a:cs typeface="Arial"/>
              </a:rPr>
              <a:t> and grassroots Pacific Island </a:t>
            </a:r>
            <a:r>
              <a:rPr lang="en-US" sz="2400" dirty="0" err="1">
                <a:solidFill>
                  <a:srgbClr val="0C244C"/>
                </a:solidFill>
                <a:latin typeface="Arial" panose="020B0604020202020204" pitchFamily="34" charset="0"/>
                <a:cs typeface="Arial"/>
              </a:rPr>
              <a:t>organisations</a:t>
            </a:r>
            <a:r>
              <a:rPr lang="en-AU" sz="2400" dirty="0">
                <a:cs typeface="Segoe UI"/>
              </a:rPr>
              <a:t>, came together in October 2022 in Fiji to put together the </a:t>
            </a:r>
            <a:r>
              <a:rPr lang="en-AU" sz="2400" dirty="0" err="1">
                <a:cs typeface="Segoe UI"/>
              </a:rPr>
              <a:t>Kioa</a:t>
            </a:r>
            <a:r>
              <a:rPr lang="en-AU" sz="2400" dirty="0">
                <a:cs typeface="Segoe UI"/>
              </a:rPr>
              <a:t> Climate Emergency Declaration 2022. </a:t>
            </a:r>
          </a:p>
          <a:p>
            <a:pPr>
              <a:spcAft>
                <a:spcPts val="600"/>
              </a:spcAft>
            </a:pPr>
            <a:r>
              <a:rPr lang="en-US" sz="2400" dirty="0">
                <a:solidFill>
                  <a:srgbClr val="0C244C"/>
                </a:solidFill>
                <a:latin typeface="Arial" panose="020B0604020202020204" pitchFamily="34" charset="0"/>
              </a:rPr>
              <a:t>“As a migrant community on the frontlines of the climate crisis, we have called our sisters and brothers of Pacific civil society to </a:t>
            </a:r>
            <a:r>
              <a:rPr lang="en-US" sz="2400" dirty="0" err="1">
                <a:solidFill>
                  <a:srgbClr val="0C244C"/>
                </a:solidFill>
                <a:latin typeface="Arial" panose="020B0604020202020204" pitchFamily="34" charset="0"/>
              </a:rPr>
              <a:t>talanoa</a:t>
            </a:r>
            <a:r>
              <a:rPr lang="en-US" sz="2400" dirty="0">
                <a:solidFill>
                  <a:srgbClr val="0C244C"/>
                </a:solidFill>
                <a:latin typeface="Arial" panose="020B0604020202020204" pitchFamily="34" charset="0"/>
              </a:rPr>
              <a:t> here, on our island, because it is about the fate of our very own people… Ours is a story about our ‘tears of resilience’.”* </a:t>
            </a:r>
          </a:p>
          <a:p>
            <a:pPr>
              <a:spcAft>
                <a:spcPts val="600"/>
              </a:spcAft>
            </a:pPr>
            <a:r>
              <a:rPr lang="en-US" sz="1000" dirty="0">
                <a:solidFill>
                  <a:srgbClr val="0C244C"/>
                </a:solidFill>
                <a:latin typeface="Arial" panose="020B0604020202020204" pitchFamily="34" charset="0"/>
              </a:rPr>
              <a:t>*People of </a:t>
            </a:r>
            <a:r>
              <a:rPr lang="en-US" sz="1000" dirty="0" err="1">
                <a:solidFill>
                  <a:srgbClr val="0C244C"/>
                </a:solidFill>
                <a:latin typeface="Arial" panose="020B0604020202020204" pitchFamily="34" charset="0"/>
              </a:rPr>
              <a:t>Kioa</a:t>
            </a:r>
            <a:r>
              <a:rPr lang="en-US" sz="1000" dirty="0">
                <a:solidFill>
                  <a:srgbClr val="0C244C"/>
                </a:solidFill>
                <a:latin typeface="Arial" panose="020B0604020202020204" pitchFamily="34" charset="0"/>
              </a:rPr>
              <a:t>, excerpt from the </a:t>
            </a:r>
            <a:r>
              <a:rPr lang="en-US" sz="1000" dirty="0" err="1">
                <a:solidFill>
                  <a:srgbClr val="0C244C"/>
                </a:solidFill>
                <a:latin typeface="Arial" panose="020B0604020202020204" pitchFamily="34" charset="0"/>
              </a:rPr>
              <a:t>Kioa</a:t>
            </a:r>
            <a:r>
              <a:rPr lang="en-US" sz="1000" dirty="0">
                <a:solidFill>
                  <a:srgbClr val="0C244C"/>
                </a:solidFill>
                <a:latin typeface="Arial" panose="020B0604020202020204" pitchFamily="34" charset="0"/>
              </a:rPr>
              <a:t> Declaration</a:t>
            </a:r>
            <a:endParaRPr lang="en-US" sz="2400" dirty="0">
              <a:solidFill>
                <a:srgbClr val="0C244C"/>
              </a:solidFill>
              <a:latin typeface="Arial" panose="020B0604020202020204" pitchFamily="34" charset="0"/>
            </a:endParaRPr>
          </a:p>
        </p:txBody>
      </p:sp>
      <p:sp>
        <p:nvSpPr>
          <p:cNvPr id="6" name="Round Diagonal Corner Rectangle 1">
            <a:extLst>
              <a:ext uri="{FF2B5EF4-FFF2-40B4-BE49-F238E27FC236}">
                <a16:creationId xmlns:a16="http://schemas.microsoft.com/office/drawing/2014/main" id="{DB12A0BB-C582-8DD3-9157-F49499D209EB}"/>
              </a:ext>
            </a:extLst>
          </p:cNvPr>
          <p:cNvSpPr/>
          <p:nvPr/>
        </p:nvSpPr>
        <p:spPr>
          <a:xfrm>
            <a:off x="8052424" y="1556120"/>
            <a:ext cx="3591708" cy="2102733"/>
          </a:xfrm>
          <a:prstGeom prst="round2DiagRect">
            <a:avLst/>
          </a:prstGeom>
          <a:blipFill dpi="0" rotWithShape="1">
            <a:blip r:embed="rId4" cstate="hqprint">
              <a:extLst>
                <a:ext uri="{28A0092B-C50C-407E-A947-70E740481C1C}">
                  <a14:useLocalDpi xmlns:a14="http://schemas.microsoft.com/office/drawing/2010/main"/>
                </a:ext>
              </a:extLst>
            </a:blip>
            <a:srcRect/>
            <a:stretch>
              <a:fillRect t="362"/>
            </a:stretch>
          </a:blipFill>
          <a:ln w="38100">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Box 7">
            <a:extLst>
              <a:ext uri="{FF2B5EF4-FFF2-40B4-BE49-F238E27FC236}">
                <a16:creationId xmlns:a16="http://schemas.microsoft.com/office/drawing/2014/main" id="{95C8B564-863F-74EE-4770-20065C9B1049}"/>
              </a:ext>
            </a:extLst>
          </p:cNvPr>
          <p:cNvSpPr txBox="1"/>
          <p:nvPr/>
        </p:nvSpPr>
        <p:spPr>
          <a:xfrm>
            <a:off x="8052422" y="3850985"/>
            <a:ext cx="3591709" cy="553998"/>
          </a:xfrm>
          <a:prstGeom prst="rect">
            <a:avLst/>
          </a:prstGeom>
          <a:noFill/>
        </p:spPr>
        <p:txBody>
          <a:bodyPr wrap="square" lIns="91440" tIns="45720" rIns="91440" bIns="45720" anchor="t">
            <a:spAutoFit/>
          </a:bodyPr>
          <a:lstStyle/>
          <a:p>
            <a:r>
              <a:rPr lang="en-US" sz="1000" dirty="0">
                <a:solidFill>
                  <a:srgbClr val="05243F"/>
                </a:solidFill>
                <a:cs typeface="Arial"/>
              </a:rPr>
              <a:t>Pacific Island countries made history with the first ever community-led climate declaration in the region. Photo: Miriam </a:t>
            </a:r>
            <a:r>
              <a:rPr lang="en-US" sz="1000" dirty="0" err="1">
                <a:solidFill>
                  <a:srgbClr val="05243F"/>
                </a:solidFill>
                <a:cs typeface="Arial"/>
              </a:rPr>
              <a:t>Deprez</a:t>
            </a:r>
            <a:endParaRPr lang="en-AU" sz="1000" dirty="0">
              <a:solidFill>
                <a:srgbClr val="0C244C"/>
              </a:solidFill>
              <a:latin typeface="+mj-lt"/>
            </a:endParaRPr>
          </a:p>
        </p:txBody>
      </p:sp>
      <p:sp>
        <p:nvSpPr>
          <p:cNvPr id="7" name="TextBox 6">
            <a:extLst>
              <a:ext uri="{FF2B5EF4-FFF2-40B4-BE49-F238E27FC236}">
                <a16:creationId xmlns:a16="http://schemas.microsoft.com/office/drawing/2014/main" id="{0EC7FBEA-E23B-48C5-A520-995AB1561E3C}"/>
              </a:ext>
            </a:extLst>
          </p:cNvPr>
          <p:cNvSpPr txBox="1"/>
          <p:nvPr/>
        </p:nvSpPr>
        <p:spPr>
          <a:xfrm>
            <a:off x="8052423" y="4932548"/>
            <a:ext cx="3591708" cy="369332"/>
          </a:xfrm>
          <a:prstGeom prst="rect">
            <a:avLst/>
          </a:prstGeom>
          <a:noFill/>
        </p:spPr>
        <p:txBody>
          <a:bodyPr wrap="square" rtlCol="0">
            <a:spAutoFit/>
          </a:bodyPr>
          <a:lstStyle>
            <a:defPPr>
              <a:defRPr lang="en-US"/>
            </a:defPPr>
            <a:lvl1pPr marL="0" algn="l" defTabSz="404485" rtl="0" eaLnBrk="1" latinLnBrk="0" hangingPunct="1">
              <a:defRPr sz="1592" kern="1200">
                <a:solidFill>
                  <a:schemeClr val="tx1"/>
                </a:solidFill>
                <a:latin typeface="+mn-lt"/>
                <a:ea typeface="+mn-ea"/>
                <a:cs typeface="+mn-cs"/>
              </a:defRPr>
            </a:lvl1pPr>
            <a:lvl2pPr marL="404485" algn="l" defTabSz="404485" rtl="0" eaLnBrk="1" latinLnBrk="0" hangingPunct="1">
              <a:defRPr sz="1592" kern="1200">
                <a:solidFill>
                  <a:schemeClr val="tx1"/>
                </a:solidFill>
                <a:latin typeface="+mn-lt"/>
                <a:ea typeface="+mn-ea"/>
                <a:cs typeface="+mn-cs"/>
              </a:defRPr>
            </a:lvl2pPr>
            <a:lvl3pPr marL="808970" algn="l" defTabSz="404485" rtl="0" eaLnBrk="1" latinLnBrk="0" hangingPunct="1">
              <a:defRPr sz="1592" kern="1200">
                <a:solidFill>
                  <a:schemeClr val="tx1"/>
                </a:solidFill>
                <a:latin typeface="+mn-lt"/>
                <a:ea typeface="+mn-ea"/>
                <a:cs typeface="+mn-cs"/>
              </a:defRPr>
            </a:lvl3pPr>
            <a:lvl4pPr marL="1213455" algn="l" defTabSz="404485" rtl="0" eaLnBrk="1" latinLnBrk="0" hangingPunct="1">
              <a:defRPr sz="1592" kern="1200">
                <a:solidFill>
                  <a:schemeClr val="tx1"/>
                </a:solidFill>
                <a:latin typeface="+mn-lt"/>
                <a:ea typeface="+mn-ea"/>
                <a:cs typeface="+mn-cs"/>
              </a:defRPr>
            </a:lvl4pPr>
            <a:lvl5pPr marL="1617939" algn="l" defTabSz="404485" rtl="0" eaLnBrk="1" latinLnBrk="0" hangingPunct="1">
              <a:defRPr sz="1592" kern="1200">
                <a:solidFill>
                  <a:schemeClr val="tx1"/>
                </a:solidFill>
                <a:latin typeface="+mn-lt"/>
                <a:ea typeface="+mn-ea"/>
                <a:cs typeface="+mn-cs"/>
              </a:defRPr>
            </a:lvl5pPr>
            <a:lvl6pPr marL="2022424" algn="l" defTabSz="404485" rtl="0" eaLnBrk="1" latinLnBrk="0" hangingPunct="1">
              <a:defRPr sz="1592" kern="1200">
                <a:solidFill>
                  <a:schemeClr val="tx1"/>
                </a:solidFill>
                <a:latin typeface="+mn-lt"/>
                <a:ea typeface="+mn-ea"/>
                <a:cs typeface="+mn-cs"/>
              </a:defRPr>
            </a:lvl6pPr>
            <a:lvl7pPr marL="2426909" algn="l" defTabSz="404485" rtl="0" eaLnBrk="1" latinLnBrk="0" hangingPunct="1">
              <a:defRPr sz="1592" kern="1200">
                <a:solidFill>
                  <a:schemeClr val="tx1"/>
                </a:solidFill>
                <a:latin typeface="+mn-lt"/>
                <a:ea typeface="+mn-ea"/>
                <a:cs typeface="+mn-cs"/>
              </a:defRPr>
            </a:lvl7pPr>
            <a:lvl8pPr marL="2831394" algn="l" defTabSz="404485" rtl="0" eaLnBrk="1" latinLnBrk="0" hangingPunct="1">
              <a:defRPr sz="1592" kern="1200">
                <a:solidFill>
                  <a:schemeClr val="tx1"/>
                </a:solidFill>
                <a:latin typeface="+mn-lt"/>
                <a:ea typeface="+mn-ea"/>
                <a:cs typeface="+mn-cs"/>
              </a:defRPr>
            </a:lvl8pPr>
            <a:lvl9pPr marL="3235879" algn="l" defTabSz="404485" rtl="0" eaLnBrk="1" latinLnBrk="0" hangingPunct="1">
              <a:defRPr sz="1592" kern="1200">
                <a:solidFill>
                  <a:schemeClr val="tx1"/>
                </a:solidFill>
                <a:latin typeface="+mn-lt"/>
                <a:ea typeface="+mn-ea"/>
                <a:cs typeface="+mn-cs"/>
              </a:defRPr>
            </a:lvl9pPr>
          </a:lstStyle>
          <a:p>
            <a:pPr algn="ctr"/>
            <a:r>
              <a:rPr lang="en-AU" sz="1800" dirty="0">
                <a:solidFill>
                  <a:schemeClr val="bg2">
                    <a:lumMod val="10000"/>
                  </a:schemeClr>
                </a:solidFill>
                <a:latin typeface="Arial" panose="020B0604020202020204" pitchFamily="34" charset="0"/>
                <a:cs typeface="Arial" panose="020B0604020202020204" pitchFamily="34" charset="0"/>
                <a:hlinkClick r:id="rId5"/>
              </a:rPr>
              <a:t>Read the </a:t>
            </a:r>
            <a:r>
              <a:rPr lang="en-AU" sz="1800" dirty="0" err="1">
                <a:solidFill>
                  <a:schemeClr val="bg2">
                    <a:lumMod val="10000"/>
                  </a:schemeClr>
                </a:solidFill>
                <a:latin typeface="Arial" panose="020B0604020202020204" pitchFamily="34" charset="0"/>
                <a:cs typeface="Arial" panose="020B0604020202020204" pitchFamily="34" charset="0"/>
                <a:hlinkClick r:id="rId5"/>
              </a:rPr>
              <a:t>Kioa</a:t>
            </a:r>
            <a:r>
              <a:rPr lang="en-AU" sz="1800" dirty="0">
                <a:solidFill>
                  <a:schemeClr val="bg2">
                    <a:lumMod val="10000"/>
                  </a:schemeClr>
                </a:solidFill>
                <a:latin typeface="Arial" panose="020B0604020202020204" pitchFamily="34" charset="0"/>
                <a:cs typeface="Arial" panose="020B0604020202020204" pitchFamily="34" charset="0"/>
                <a:hlinkClick r:id="rId5"/>
              </a:rPr>
              <a:t> Declaration.</a:t>
            </a:r>
            <a:endParaRPr lang="en-AU" sz="1800" dirty="0">
              <a:solidFill>
                <a:schemeClr val="bg2">
                  <a:lumMod val="1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815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6D15C-4932-FEA9-8F44-D61DE7EF1273}"/>
              </a:ext>
            </a:extLst>
          </p:cNvPr>
          <p:cNvSpPr>
            <a:spLocks noGrp="1"/>
          </p:cNvSpPr>
          <p:nvPr>
            <p:ph type="body" sz="quarter" idx="10"/>
          </p:nvPr>
        </p:nvSpPr>
        <p:spPr/>
        <p:txBody>
          <a:bodyPr lIns="91440" tIns="45720" rIns="91440" bIns="45720" anchor="t"/>
          <a:lstStyle/>
          <a:p>
            <a:pPr>
              <a:lnSpc>
                <a:spcPct val="114000"/>
              </a:lnSpc>
              <a:spcBef>
                <a:spcPts val="0"/>
              </a:spcBef>
              <a:spcAft>
                <a:spcPts val="1200"/>
              </a:spcAft>
            </a:pPr>
            <a:r>
              <a:rPr lang="en-AU" sz="2400" dirty="0">
                <a:ea typeface="Roboto Light"/>
                <a:cs typeface="Roboto Light"/>
              </a:rPr>
              <a:t>Conclude this unit with prayer using our </a:t>
            </a:r>
            <a:r>
              <a:rPr lang="en-AU" sz="2400" dirty="0">
                <a:solidFill>
                  <a:srgbClr val="D86075"/>
                </a:solidFill>
                <a:ea typeface="Roboto Light"/>
                <a:cs typeface="Roboto Light"/>
                <a:hlinkClick r:id="rId3"/>
              </a:rPr>
              <a:t>Laudato Si’ Action Goals Prayer </a:t>
            </a:r>
            <a:r>
              <a:rPr lang="en-AU" sz="2400" dirty="0">
                <a:ea typeface="Roboto Light"/>
                <a:cs typeface="Roboto Light"/>
              </a:rPr>
              <a:t>resource. </a:t>
            </a:r>
            <a:endParaRPr lang="en-AU" sz="2400" dirty="0">
              <a:ea typeface="Roboto Light" panose="02000000000000000000" pitchFamily="2" charset="0"/>
              <a:cs typeface="Roboto Light" panose="02000000000000000000" pitchFamily="2" charset="0"/>
            </a:endParaRPr>
          </a:p>
          <a:p>
            <a:pPr>
              <a:lnSpc>
                <a:spcPct val="114000"/>
              </a:lnSpc>
              <a:spcBef>
                <a:spcPts val="0"/>
              </a:spcBef>
              <a:spcAft>
                <a:spcPts val="1200"/>
              </a:spcAft>
            </a:pPr>
            <a:r>
              <a:rPr lang="en-AU" sz="2400" dirty="0">
                <a:ea typeface="Roboto Light"/>
                <a:cs typeface="Roboto Light"/>
              </a:rPr>
              <a:t>You may want to create a sacred space in the church or meeting room, placing in it objects that link to each, or some, of the goals.</a:t>
            </a:r>
          </a:p>
        </p:txBody>
      </p:sp>
      <p:sp>
        <p:nvSpPr>
          <p:cNvPr id="4" name="Text Placeholder 3">
            <a:extLst>
              <a:ext uri="{FF2B5EF4-FFF2-40B4-BE49-F238E27FC236}">
                <a16:creationId xmlns:a16="http://schemas.microsoft.com/office/drawing/2014/main" id="{87C1D25C-A4FF-40A2-9896-791D38AD25BD}"/>
              </a:ext>
            </a:extLst>
          </p:cNvPr>
          <p:cNvSpPr>
            <a:spLocks noGrp="1"/>
          </p:cNvSpPr>
          <p:nvPr>
            <p:ph type="body" sz="quarter" idx="11"/>
          </p:nvPr>
        </p:nvSpPr>
        <p:spPr/>
        <p:txBody>
          <a:bodyPr/>
          <a:lstStyle/>
          <a:p>
            <a:r>
              <a:rPr lang="en-AU" dirty="0">
                <a:solidFill>
                  <a:srgbClr val="0C244C"/>
                </a:solidFill>
                <a:latin typeface="Arial" panose="020B0604020202020204" pitchFamily="34" charset="0"/>
                <a:ea typeface="Roboto Light"/>
                <a:cs typeface="Arial" panose="020B0604020202020204" pitchFamily="34" charset="0"/>
              </a:rPr>
              <a:t>Priscilla holds dry soil from her drought-affected fields of millet next to her home in Hwange district, north-western Zimbabwe. Photo: Richard Wainwright/Caritas Australia </a:t>
            </a:r>
          </a:p>
          <a:p>
            <a:endParaRPr lang="en-AU" dirty="0">
              <a:solidFill>
                <a:srgbClr val="0C244C"/>
              </a:solidFill>
            </a:endParaRPr>
          </a:p>
        </p:txBody>
      </p:sp>
      <p:pic>
        <p:nvPicPr>
          <p:cNvPr id="7" name="Picture Placeholder 6" descr="A pair of hands holding dry soil">
            <a:extLst>
              <a:ext uri="{FF2B5EF4-FFF2-40B4-BE49-F238E27FC236}">
                <a16:creationId xmlns:a16="http://schemas.microsoft.com/office/drawing/2014/main" id="{8F739CAF-398C-44B7-AF10-1ECC52502369}"/>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7D994FAC-DD76-0219-F8BC-BD8E24C154A9}"/>
              </a:ext>
            </a:extLst>
          </p:cNvPr>
          <p:cNvSpPr>
            <a:spLocks noGrp="1"/>
          </p:cNvSpPr>
          <p:nvPr>
            <p:ph type="title"/>
          </p:nvPr>
        </p:nvSpPr>
        <p:spPr/>
        <p:txBody>
          <a:bodyPr/>
          <a:lstStyle/>
          <a:p>
            <a:r>
              <a:rPr lang="en-AU"/>
              <a:t>PRAY</a:t>
            </a:r>
          </a:p>
        </p:txBody>
      </p:sp>
    </p:spTree>
    <p:extLst>
      <p:ext uri="{BB962C8B-B14F-4D97-AF65-F5344CB8AC3E}">
        <p14:creationId xmlns:p14="http://schemas.microsoft.com/office/powerpoint/2010/main" val="11322700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g object 17">
            <a:extLst>
              <a:ext uri="{FF2B5EF4-FFF2-40B4-BE49-F238E27FC236}">
                <a16:creationId xmlns:a16="http://schemas.microsoft.com/office/drawing/2014/main" id="{1A7E4A2C-B20C-8C4D-A6F0-CE14D79E3113}"/>
              </a:ext>
            </a:extLst>
          </p:cNvPr>
          <p:cNvSpPr/>
          <p:nvPr/>
        </p:nvSpPr>
        <p:spPr>
          <a:xfrm>
            <a:off x="4009875" y="2250317"/>
            <a:ext cx="318334" cy="317887"/>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4" name="TextBox 3">
            <a:extLst>
              <a:ext uri="{FF2B5EF4-FFF2-40B4-BE49-F238E27FC236}">
                <a16:creationId xmlns:a16="http://schemas.microsoft.com/office/drawing/2014/main" id="{F4D89453-3D27-FC41-B4F5-67302E9167F0}"/>
              </a:ext>
            </a:extLst>
          </p:cNvPr>
          <p:cNvSpPr txBox="1"/>
          <p:nvPr/>
        </p:nvSpPr>
        <p:spPr>
          <a:xfrm>
            <a:off x="4261870" y="2532025"/>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END POVERTY</a:t>
            </a:r>
          </a:p>
        </p:txBody>
      </p:sp>
      <p:sp>
        <p:nvSpPr>
          <p:cNvPr id="5" name="TextBox 4">
            <a:extLst>
              <a:ext uri="{FF2B5EF4-FFF2-40B4-BE49-F238E27FC236}">
                <a16:creationId xmlns:a16="http://schemas.microsoft.com/office/drawing/2014/main" id="{E5415296-8344-1440-832E-609648B77BB3}"/>
              </a:ext>
            </a:extLst>
          </p:cNvPr>
          <p:cNvSpPr txBox="1"/>
          <p:nvPr/>
        </p:nvSpPr>
        <p:spPr>
          <a:xfrm>
            <a:off x="4261870" y="2964980"/>
            <a:ext cx="4649582" cy="590033"/>
          </a:xfrm>
          <a:prstGeom prst="rect">
            <a:avLst/>
          </a:prstGeom>
          <a:noFill/>
        </p:spPr>
        <p:txBody>
          <a:bodyPr wrap="square" rtlCol="0">
            <a:spAutoFit/>
          </a:bodyPr>
          <a:lstStyle/>
          <a:p>
            <a:r>
              <a:rPr lang="en-US" sz="3234" b="1">
                <a:solidFill>
                  <a:schemeClr val="bg1"/>
                </a:solidFill>
                <a:latin typeface="Arial" panose="020B0604020202020204" pitchFamily="34" charset="0"/>
              </a:rPr>
              <a:t>PROMOTE JUSTICE</a:t>
            </a:r>
          </a:p>
        </p:txBody>
      </p:sp>
      <p:sp>
        <p:nvSpPr>
          <p:cNvPr id="6" name="TextBox 5">
            <a:extLst>
              <a:ext uri="{FF2B5EF4-FFF2-40B4-BE49-F238E27FC236}">
                <a16:creationId xmlns:a16="http://schemas.microsoft.com/office/drawing/2014/main" id="{3881D93A-49AA-8C40-ABDD-BE6D26E9BDE2}"/>
              </a:ext>
            </a:extLst>
          </p:cNvPr>
          <p:cNvSpPr txBox="1"/>
          <p:nvPr/>
        </p:nvSpPr>
        <p:spPr>
          <a:xfrm>
            <a:off x="4261870" y="3438456"/>
            <a:ext cx="3807737" cy="590033"/>
          </a:xfrm>
          <a:prstGeom prst="rect">
            <a:avLst/>
          </a:prstGeom>
          <a:noFill/>
        </p:spPr>
        <p:txBody>
          <a:bodyPr wrap="square" rtlCol="0">
            <a:spAutoFit/>
          </a:bodyPr>
          <a:lstStyle/>
          <a:p>
            <a:r>
              <a:rPr lang="en-US" sz="3234" b="1">
                <a:solidFill>
                  <a:schemeClr val="bg1"/>
                </a:solidFill>
                <a:latin typeface="Arial" panose="020B0604020202020204" pitchFamily="34" charset="0"/>
              </a:rPr>
              <a:t>UPHOLD DIGNITY</a:t>
            </a:r>
          </a:p>
        </p:txBody>
      </p:sp>
      <p:sp>
        <p:nvSpPr>
          <p:cNvPr id="10" name="bg object 21">
            <a:extLst>
              <a:ext uri="{FF2B5EF4-FFF2-40B4-BE49-F238E27FC236}">
                <a16:creationId xmlns:a16="http://schemas.microsoft.com/office/drawing/2014/main" id="{AA5C0B38-4084-9247-B87E-FCE36D6181DF}"/>
              </a:ext>
            </a:extLst>
          </p:cNvPr>
          <p:cNvSpPr>
            <a:spLocks noChangeAspect="1"/>
          </p:cNvSpPr>
          <p:nvPr/>
        </p:nvSpPr>
        <p:spPr>
          <a:xfrm>
            <a:off x="7971177" y="3692770"/>
            <a:ext cx="213881" cy="213591"/>
          </a:xfrm>
          <a:prstGeom prst="rect">
            <a:avLst/>
          </a:prstGeom>
          <a:blipFill>
            <a:blip r:embed="rId3" cstate="print"/>
            <a:stretch>
              <a:fillRect/>
            </a:stretch>
          </a:blipFill>
        </p:spPr>
        <p:txBody>
          <a:bodyPr wrap="square" lIns="0" tIns="0" rIns="0" bIns="0" rtlCol="0"/>
          <a:lstStyle/>
          <a:p>
            <a:endParaRPr sz="1266"/>
          </a:p>
        </p:txBody>
      </p:sp>
    </p:spTree>
    <p:extLst>
      <p:ext uri="{BB962C8B-B14F-4D97-AF65-F5344CB8AC3E}">
        <p14:creationId xmlns:p14="http://schemas.microsoft.com/office/powerpoint/2010/main" val="2988437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5">
            <a:extLst>
              <a:ext uri="{FF2B5EF4-FFF2-40B4-BE49-F238E27FC236}">
                <a16:creationId xmlns:a16="http://schemas.microsoft.com/office/drawing/2014/main" id="{E89E5A39-7635-BF4C-BD10-A026C2FF4B13}"/>
              </a:ext>
            </a:extLst>
          </p:cNvPr>
          <p:cNvSpPr txBox="1">
            <a:spLocks noChangeAspect="1"/>
          </p:cNvSpPr>
          <p:nvPr/>
        </p:nvSpPr>
        <p:spPr>
          <a:xfrm>
            <a:off x="4232684" y="2335786"/>
            <a:ext cx="3726634" cy="515167"/>
          </a:xfrm>
          <a:prstGeom prst="rect">
            <a:avLst/>
          </a:prstGeom>
        </p:spPr>
        <p:txBody>
          <a:bodyPr>
            <a:noAutofit/>
          </a:bodyPr>
          <a:lstStyle>
            <a:lvl1pPr marL="0" indent="0" algn="ctr" eaLnBrk="1" hangingPunct="1">
              <a:buFontTx/>
              <a:buNone/>
              <a:defRPr sz="4000" b="1" baseline="0">
                <a:solidFill>
                  <a:schemeClr val="bg1"/>
                </a:solidFill>
                <a:latin typeface="Arial"/>
                <a:ea typeface="+mn-ea"/>
                <a:cs typeface="Arial"/>
              </a:defRPr>
            </a:lvl1pPr>
            <a:lvl2pPr marL="342900" indent="0" eaLnBrk="1" hangingPunct="1">
              <a:buFontTx/>
              <a:buNone/>
              <a:defRPr sz="1050">
                <a:latin typeface=""/>
                <a:ea typeface="+mn-ea"/>
                <a:cs typeface="+mn-cs"/>
              </a:defRPr>
            </a:lvl2pPr>
            <a:lvl3pPr marL="685800" indent="0" eaLnBrk="1" hangingPunct="1">
              <a:buFontTx/>
              <a:buNone/>
              <a:defRPr sz="1050">
                <a:latin typeface=""/>
                <a:ea typeface="+mn-ea"/>
                <a:cs typeface="+mn-cs"/>
              </a:defRPr>
            </a:lvl3pPr>
            <a:lvl4pPr marL="1028700" indent="0" eaLnBrk="1" hangingPunct="1">
              <a:buFontTx/>
              <a:buNone/>
              <a:defRPr sz="1050">
                <a:latin typeface=""/>
                <a:ea typeface="+mn-ea"/>
                <a:cs typeface="+mn-cs"/>
              </a:defRPr>
            </a:lvl4pPr>
            <a:lvl5pPr marL="1371600" indent="0" eaLnBrk="1" hangingPunct="1">
              <a:buFontTx/>
              <a:buNone/>
              <a:defRPr sz="1050">
                <a:latin typeface=""/>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AU" sz="4219" kern="0"/>
              <a:t>Thank You</a:t>
            </a:r>
          </a:p>
        </p:txBody>
      </p:sp>
      <p:sp>
        <p:nvSpPr>
          <p:cNvPr id="8" name="bg object 17">
            <a:extLst>
              <a:ext uri="{FF2B5EF4-FFF2-40B4-BE49-F238E27FC236}">
                <a16:creationId xmlns:a16="http://schemas.microsoft.com/office/drawing/2014/main" id="{E85416CE-4E43-534F-AAFF-0F89C0D2DAA5}"/>
              </a:ext>
            </a:extLst>
          </p:cNvPr>
          <p:cNvSpPr>
            <a:spLocks noChangeAspect="1"/>
          </p:cNvSpPr>
          <p:nvPr/>
        </p:nvSpPr>
        <p:spPr>
          <a:xfrm>
            <a:off x="4232684" y="2117804"/>
            <a:ext cx="355250" cy="353858"/>
          </a:xfrm>
          <a:custGeom>
            <a:avLst/>
            <a:gdLst/>
            <a:ahLst/>
            <a:cxnLst/>
            <a:rect l="l" t="t" r="r" b="b"/>
            <a:pathLst>
              <a:path w="452754" h="452120">
                <a:moveTo>
                  <a:pt x="452742" y="180340"/>
                </a:moveTo>
                <a:lnTo>
                  <a:pt x="272135" y="180340"/>
                </a:lnTo>
                <a:lnTo>
                  <a:pt x="272135" y="0"/>
                </a:lnTo>
                <a:lnTo>
                  <a:pt x="180619" y="0"/>
                </a:lnTo>
                <a:lnTo>
                  <a:pt x="180619" y="180340"/>
                </a:lnTo>
                <a:lnTo>
                  <a:pt x="0" y="180340"/>
                </a:lnTo>
                <a:lnTo>
                  <a:pt x="0" y="271780"/>
                </a:lnTo>
                <a:lnTo>
                  <a:pt x="180619" y="271780"/>
                </a:lnTo>
                <a:lnTo>
                  <a:pt x="180619" y="452120"/>
                </a:lnTo>
                <a:lnTo>
                  <a:pt x="272135" y="452120"/>
                </a:lnTo>
                <a:lnTo>
                  <a:pt x="272135" y="271780"/>
                </a:lnTo>
                <a:lnTo>
                  <a:pt x="452742" y="271780"/>
                </a:lnTo>
                <a:lnTo>
                  <a:pt x="452742" y="180340"/>
                </a:lnTo>
                <a:close/>
              </a:path>
            </a:pathLst>
          </a:custGeom>
          <a:solidFill>
            <a:srgbClr val="FFFFFF"/>
          </a:solidFill>
        </p:spPr>
        <p:txBody>
          <a:bodyPr wrap="square" lIns="0" tIns="0" rIns="0" bIns="0" rtlCol="0"/>
          <a:lstStyle/>
          <a:p>
            <a:endParaRPr sz="1266"/>
          </a:p>
        </p:txBody>
      </p:sp>
      <p:sp>
        <p:nvSpPr>
          <p:cNvPr id="9" name="bg object 21">
            <a:extLst>
              <a:ext uri="{FF2B5EF4-FFF2-40B4-BE49-F238E27FC236}">
                <a16:creationId xmlns:a16="http://schemas.microsoft.com/office/drawing/2014/main" id="{DC6E23B0-0E36-9443-BCBF-EBD78DD7B176}"/>
              </a:ext>
            </a:extLst>
          </p:cNvPr>
          <p:cNvSpPr>
            <a:spLocks noChangeAspect="1"/>
          </p:cNvSpPr>
          <p:nvPr/>
        </p:nvSpPr>
        <p:spPr>
          <a:xfrm>
            <a:off x="7596142" y="2678929"/>
            <a:ext cx="248675" cy="248338"/>
          </a:xfrm>
          <a:prstGeom prst="rect">
            <a:avLst/>
          </a:prstGeom>
          <a:blipFill>
            <a:blip r:embed="rId2" cstate="print"/>
            <a:stretch>
              <a:fillRect/>
            </a:stretch>
          </a:blipFill>
        </p:spPr>
        <p:txBody>
          <a:bodyPr wrap="square" lIns="0" tIns="0" rIns="0" bIns="0" rtlCol="0"/>
          <a:lstStyle/>
          <a:p>
            <a:endParaRPr sz="1266"/>
          </a:p>
        </p:txBody>
      </p:sp>
      <p:grpSp>
        <p:nvGrpSpPr>
          <p:cNvPr id="3" name="Group 2">
            <a:extLst>
              <a:ext uri="{FF2B5EF4-FFF2-40B4-BE49-F238E27FC236}">
                <a16:creationId xmlns:a16="http://schemas.microsoft.com/office/drawing/2014/main" id="{158D06EC-53EE-014D-8EF1-9227E6C1D795}"/>
              </a:ext>
            </a:extLst>
          </p:cNvPr>
          <p:cNvGrpSpPr>
            <a:grpSpLocks noChangeAspect="1"/>
          </p:cNvGrpSpPr>
          <p:nvPr/>
        </p:nvGrpSpPr>
        <p:grpSpPr>
          <a:xfrm>
            <a:off x="4740862" y="3329473"/>
            <a:ext cx="2710279" cy="614984"/>
            <a:chOff x="5226547" y="5186167"/>
            <a:chExt cx="2518643" cy="571500"/>
          </a:xfrm>
        </p:grpSpPr>
        <p:pic>
          <p:nvPicPr>
            <p:cNvPr id="11" name="Picture 10">
              <a:extLst>
                <a:ext uri="{FF2B5EF4-FFF2-40B4-BE49-F238E27FC236}">
                  <a16:creationId xmlns:a16="http://schemas.microsoft.com/office/drawing/2014/main" id="{F33E0BCB-13AF-6A44-82B4-2367301ACE8A}"/>
                </a:ext>
              </a:extLst>
            </p:cNvPr>
            <p:cNvPicPr>
              <a:picLocks noChangeAspect="1"/>
            </p:cNvPicPr>
            <p:nvPr/>
          </p:nvPicPr>
          <p:blipFill>
            <a:blip r:embed="rId3"/>
            <a:stretch>
              <a:fillRect/>
            </a:stretch>
          </p:blipFill>
          <p:spPr>
            <a:xfrm>
              <a:off x="7173690" y="5186167"/>
              <a:ext cx="571500" cy="571500"/>
            </a:xfrm>
            <a:prstGeom prst="rect">
              <a:avLst/>
            </a:prstGeom>
          </p:spPr>
        </p:pic>
        <p:pic>
          <p:nvPicPr>
            <p:cNvPr id="12" name="Picture 11">
              <a:extLst>
                <a:ext uri="{FF2B5EF4-FFF2-40B4-BE49-F238E27FC236}">
                  <a16:creationId xmlns:a16="http://schemas.microsoft.com/office/drawing/2014/main" id="{4EFA7DF1-B90A-D749-AAA5-42E1BD7C93CE}"/>
                </a:ext>
              </a:extLst>
            </p:cNvPr>
            <p:cNvPicPr>
              <a:picLocks noChangeAspect="1"/>
            </p:cNvPicPr>
            <p:nvPr/>
          </p:nvPicPr>
          <p:blipFill>
            <a:blip r:embed="rId4"/>
            <a:stretch>
              <a:fillRect/>
            </a:stretch>
          </p:blipFill>
          <p:spPr>
            <a:xfrm>
              <a:off x="6216650" y="5186167"/>
              <a:ext cx="571500" cy="571500"/>
            </a:xfrm>
            <a:prstGeom prst="rect">
              <a:avLst/>
            </a:prstGeom>
          </p:spPr>
        </p:pic>
        <p:pic>
          <p:nvPicPr>
            <p:cNvPr id="13" name="Picture 12">
              <a:extLst>
                <a:ext uri="{FF2B5EF4-FFF2-40B4-BE49-F238E27FC236}">
                  <a16:creationId xmlns:a16="http://schemas.microsoft.com/office/drawing/2014/main" id="{814F9406-1887-084D-826C-C153EFDDCAC2}"/>
                </a:ext>
              </a:extLst>
            </p:cNvPr>
            <p:cNvPicPr>
              <a:picLocks noChangeAspect="1"/>
            </p:cNvPicPr>
            <p:nvPr/>
          </p:nvPicPr>
          <p:blipFill>
            <a:blip r:embed="rId5"/>
            <a:stretch>
              <a:fillRect/>
            </a:stretch>
          </p:blipFill>
          <p:spPr>
            <a:xfrm>
              <a:off x="5226547" y="5186167"/>
              <a:ext cx="571500" cy="571500"/>
            </a:xfrm>
            <a:prstGeom prst="rect">
              <a:avLst/>
            </a:prstGeom>
          </p:spPr>
        </p:pic>
      </p:grpSp>
      <p:sp>
        <p:nvSpPr>
          <p:cNvPr id="14" name="TextBox 13">
            <a:extLst>
              <a:ext uri="{FF2B5EF4-FFF2-40B4-BE49-F238E27FC236}">
                <a16:creationId xmlns:a16="http://schemas.microsoft.com/office/drawing/2014/main" id="{4741AEDF-FDFD-554F-BAA5-0DC56B841E9D}"/>
              </a:ext>
            </a:extLst>
          </p:cNvPr>
          <p:cNvSpPr txBox="1">
            <a:spLocks noChangeAspect="1"/>
          </p:cNvSpPr>
          <p:nvPr/>
        </p:nvSpPr>
        <p:spPr>
          <a:xfrm>
            <a:off x="4578114" y="4135511"/>
            <a:ext cx="3035772" cy="351956"/>
          </a:xfrm>
          <a:prstGeom prst="rect">
            <a:avLst/>
          </a:prstGeom>
          <a:noFill/>
        </p:spPr>
        <p:txBody>
          <a:bodyPr wrap="square" rtlCol="0">
            <a:spAutoFit/>
          </a:bodyPr>
          <a:lstStyle/>
          <a:p>
            <a:pPr algn="ctr" defTabSz="241093">
              <a:defRPr/>
            </a:pPr>
            <a:r>
              <a:rPr lang="en-AU" sz="1687" spc="158">
                <a:solidFill>
                  <a:schemeClr val="bg1"/>
                </a:solidFill>
                <a:latin typeface="Arial" panose="020B0604020202020204" pitchFamily="34" charset="0"/>
                <a:ea typeface="Roboto Light" pitchFamily="2" charset="0"/>
                <a:cs typeface="Arial" panose="020B0604020202020204" pitchFamily="34" charset="0"/>
              </a:rPr>
              <a:t>www.caritas.org.au</a:t>
            </a:r>
          </a:p>
        </p:txBody>
      </p:sp>
    </p:spTree>
    <p:extLst>
      <p:ext uri="{BB962C8B-B14F-4D97-AF65-F5344CB8AC3E}">
        <p14:creationId xmlns:p14="http://schemas.microsoft.com/office/powerpoint/2010/main" val="1062673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C7DE-0946-F630-3AFC-8577A8522FF4}"/>
              </a:ext>
            </a:extLst>
          </p:cNvPr>
          <p:cNvSpPr>
            <a:spLocks noGrp="1"/>
          </p:cNvSpPr>
          <p:nvPr>
            <p:ph type="ctrTitle"/>
          </p:nvPr>
        </p:nvSpPr>
        <p:spPr>
          <a:xfrm>
            <a:off x="399246" y="736104"/>
            <a:ext cx="9144000" cy="1440160"/>
          </a:xfrm>
        </p:spPr>
        <p:txBody>
          <a:bodyPr/>
          <a:lstStyle/>
          <a:p>
            <a:pPr>
              <a:lnSpc>
                <a:spcPct val="150000"/>
              </a:lnSpc>
            </a:pPr>
            <a:r>
              <a:rPr lang="en-AU" sz="4400" dirty="0"/>
              <a:t>THE </a:t>
            </a:r>
            <a:r>
              <a:rPr lang="en-AU" sz="4400" dirty="0" err="1"/>
              <a:t>Laudato</a:t>
            </a:r>
            <a:r>
              <a:rPr lang="en-AU" sz="4400" dirty="0"/>
              <a:t> Si’ GOALS</a:t>
            </a:r>
            <a:br>
              <a:rPr lang="en-AU" sz="4400" dirty="0"/>
            </a:br>
            <a:r>
              <a:rPr lang="en-AU" sz="2400" b="0" dirty="0"/>
              <a:t>PARISH resource</a:t>
            </a:r>
            <a:br>
              <a:rPr lang="en-AU" dirty="0"/>
            </a:br>
            <a:endParaRPr lang="en-AU" dirty="0">
              <a:latin typeface="+mn-lt"/>
            </a:endParaRPr>
          </a:p>
        </p:txBody>
      </p:sp>
      <p:grpSp>
        <p:nvGrpSpPr>
          <p:cNvPr id="3" name="Group 2">
            <a:extLst>
              <a:ext uri="{FF2B5EF4-FFF2-40B4-BE49-F238E27FC236}">
                <a16:creationId xmlns:a16="http://schemas.microsoft.com/office/drawing/2014/main" id="{E8DEDCA1-4E57-4E70-8C1A-7F15FF839092}"/>
              </a:ext>
            </a:extLst>
          </p:cNvPr>
          <p:cNvGrpSpPr/>
          <p:nvPr/>
        </p:nvGrpSpPr>
        <p:grpSpPr>
          <a:xfrm>
            <a:off x="498646" y="2287766"/>
            <a:ext cx="11474282" cy="3600000"/>
            <a:chOff x="498646" y="2287766"/>
            <a:chExt cx="11474282" cy="3600000"/>
          </a:xfrm>
        </p:grpSpPr>
        <p:pic>
          <p:nvPicPr>
            <p:cNvPr id="8" name="Picture 7">
              <a:extLst>
                <a:ext uri="{FF2B5EF4-FFF2-40B4-BE49-F238E27FC236}">
                  <a16:creationId xmlns:a16="http://schemas.microsoft.com/office/drawing/2014/main" id="{7DD70BAD-8096-4EAE-87D4-B582DE630D89}"/>
                </a:ext>
              </a:extLst>
            </p:cNvPr>
            <p:cNvPicPr>
              <a:picLocks noChangeAspect="1"/>
            </p:cNvPicPr>
            <p:nvPr/>
          </p:nvPicPr>
          <p:blipFill>
            <a:blip r:embed="rId3"/>
            <a:stretch>
              <a:fillRect/>
            </a:stretch>
          </p:blipFill>
          <p:spPr>
            <a:xfrm>
              <a:off x="498646" y="2681142"/>
              <a:ext cx="2832246" cy="901746"/>
            </a:xfrm>
            <a:prstGeom prst="rect">
              <a:avLst/>
            </a:prstGeom>
          </p:spPr>
        </p:pic>
        <p:pic>
          <p:nvPicPr>
            <p:cNvPr id="10" name="Picture 9">
              <a:extLst>
                <a:ext uri="{FF2B5EF4-FFF2-40B4-BE49-F238E27FC236}">
                  <a16:creationId xmlns:a16="http://schemas.microsoft.com/office/drawing/2014/main" id="{CB85430B-7835-4C0E-AA36-51581B0253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44357" y="4025071"/>
              <a:ext cx="1828571" cy="1800000"/>
            </a:xfrm>
            <a:prstGeom prst="rect">
              <a:avLst/>
            </a:prstGeom>
          </p:spPr>
        </p:pic>
        <p:pic>
          <p:nvPicPr>
            <p:cNvPr id="12" name="Picture 11">
              <a:extLst>
                <a:ext uri="{FF2B5EF4-FFF2-40B4-BE49-F238E27FC236}">
                  <a16:creationId xmlns:a16="http://schemas.microsoft.com/office/drawing/2014/main" id="{E7237727-DDB6-489E-B59F-354353B625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19270" y="2287766"/>
              <a:ext cx="2034437" cy="1800000"/>
            </a:xfrm>
            <a:prstGeom prst="rect">
              <a:avLst/>
            </a:prstGeom>
          </p:spPr>
        </p:pic>
        <p:pic>
          <p:nvPicPr>
            <p:cNvPr id="14" name="Picture 13">
              <a:extLst>
                <a:ext uri="{FF2B5EF4-FFF2-40B4-BE49-F238E27FC236}">
                  <a16:creationId xmlns:a16="http://schemas.microsoft.com/office/drawing/2014/main" id="{0C5FDA5E-668D-4AEF-AF7A-EFD29CA6AFB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1791" y="2287766"/>
              <a:ext cx="1800000" cy="1800000"/>
            </a:xfrm>
            <a:prstGeom prst="rect">
              <a:avLst/>
            </a:prstGeom>
          </p:spPr>
        </p:pic>
        <p:pic>
          <p:nvPicPr>
            <p:cNvPr id="16" name="Picture 15">
              <a:extLst>
                <a:ext uri="{FF2B5EF4-FFF2-40B4-BE49-F238E27FC236}">
                  <a16:creationId xmlns:a16="http://schemas.microsoft.com/office/drawing/2014/main" id="{C78E3BF1-A0BE-4FCB-BEA6-D72173FD4896}"/>
                </a:ext>
              </a:extLst>
            </p:cNvPr>
            <p:cNvPicPr>
              <a:picLocks noChangeAspect="1"/>
            </p:cNvPicPr>
            <p:nvPr/>
          </p:nvPicPr>
          <p:blipFill>
            <a:blip r:embed="rId7"/>
            <a:stretch>
              <a:fillRect/>
            </a:stretch>
          </p:blipFill>
          <p:spPr>
            <a:xfrm>
              <a:off x="3879303" y="4025071"/>
              <a:ext cx="2183886" cy="1800000"/>
            </a:xfrm>
            <a:prstGeom prst="rect">
              <a:avLst/>
            </a:prstGeom>
          </p:spPr>
        </p:pic>
        <p:pic>
          <p:nvPicPr>
            <p:cNvPr id="18" name="Picture 17">
              <a:extLst>
                <a:ext uri="{FF2B5EF4-FFF2-40B4-BE49-F238E27FC236}">
                  <a16:creationId xmlns:a16="http://schemas.microsoft.com/office/drawing/2014/main" id="{7C2E4D3B-7455-4A8A-B39C-CF9A93A921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11791" y="4087766"/>
              <a:ext cx="1800000" cy="1800000"/>
            </a:xfrm>
            <a:prstGeom prst="rect">
              <a:avLst/>
            </a:prstGeom>
          </p:spPr>
        </p:pic>
        <p:pic>
          <p:nvPicPr>
            <p:cNvPr id="20" name="Picture 19">
              <a:extLst>
                <a:ext uri="{FF2B5EF4-FFF2-40B4-BE49-F238E27FC236}">
                  <a16:creationId xmlns:a16="http://schemas.microsoft.com/office/drawing/2014/main" id="{3068D674-AB47-4C2E-94BC-0447BFCA677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423932" y="2287766"/>
              <a:ext cx="1269422" cy="1800000"/>
            </a:xfrm>
            <a:prstGeom prst="rect">
              <a:avLst/>
            </a:prstGeom>
          </p:spPr>
        </p:pic>
        <p:pic>
          <p:nvPicPr>
            <p:cNvPr id="22" name="Picture 21">
              <a:extLst>
                <a:ext uri="{FF2B5EF4-FFF2-40B4-BE49-F238E27FC236}">
                  <a16:creationId xmlns:a16="http://schemas.microsoft.com/office/drawing/2014/main" id="{3CE56599-CA62-498F-B690-6D6695CAF93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36653" y="4025071"/>
              <a:ext cx="1800000" cy="1800000"/>
            </a:xfrm>
            <a:prstGeom prst="rect">
              <a:avLst/>
            </a:prstGeom>
          </p:spPr>
        </p:pic>
      </p:grpSp>
    </p:spTree>
    <p:extLst>
      <p:ext uri="{BB962C8B-B14F-4D97-AF65-F5344CB8AC3E}">
        <p14:creationId xmlns:p14="http://schemas.microsoft.com/office/powerpoint/2010/main" val="3576241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6D15C-4932-FEA9-8F44-D61DE7EF1273}"/>
              </a:ext>
            </a:extLst>
          </p:cNvPr>
          <p:cNvSpPr>
            <a:spLocks noGrp="1"/>
          </p:cNvSpPr>
          <p:nvPr>
            <p:ph type="body" sz="quarter" idx="10"/>
          </p:nvPr>
        </p:nvSpPr>
        <p:spPr>
          <a:xfrm>
            <a:off x="386591" y="1597823"/>
            <a:ext cx="6731964" cy="4347864"/>
          </a:xfrm>
        </p:spPr>
        <p:txBody>
          <a:bodyPr lIns="91440" tIns="45720" rIns="91440" bIns="45720" anchor="t"/>
          <a:lstStyle/>
          <a:p>
            <a:pPr>
              <a:lnSpc>
                <a:spcPct val="110000"/>
              </a:lnSpc>
              <a:spcBef>
                <a:spcPts val="0"/>
              </a:spcBef>
              <a:spcAft>
                <a:spcPts val="1200"/>
              </a:spcAft>
            </a:pPr>
            <a:r>
              <a:rPr lang="en-AU" sz="2400" i="1" dirty="0" err="1">
                <a:ea typeface="Roboto Light"/>
              </a:rPr>
              <a:t>Laudato</a:t>
            </a:r>
            <a:r>
              <a:rPr lang="en-AU" sz="2400" i="1" dirty="0">
                <a:ea typeface="Roboto Light"/>
              </a:rPr>
              <a:t> Si’ </a:t>
            </a:r>
            <a:r>
              <a:rPr lang="en-AU" sz="2400" dirty="0">
                <a:ea typeface="Roboto Light"/>
              </a:rPr>
              <a:t>is an encyclical written by Pope Francis in May 2015. Translated as ‘praise be to you’, the letter addresses the Catholic Social Teaching, Care for Our Common Home.</a:t>
            </a:r>
            <a:endParaRPr lang="en-US" sz="2400" dirty="0">
              <a:ea typeface="Roboto Light"/>
            </a:endParaRPr>
          </a:p>
          <a:p>
            <a:pPr>
              <a:lnSpc>
                <a:spcPct val="110000"/>
              </a:lnSpc>
              <a:spcBef>
                <a:spcPts val="0"/>
              </a:spcBef>
              <a:spcAft>
                <a:spcPts val="1200"/>
              </a:spcAft>
            </a:pPr>
            <a:r>
              <a:rPr lang="en-AU" sz="2400" dirty="0">
                <a:ea typeface="Roboto Light"/>
              </a:rPr>
              <a:t>Pope Francis focuses on the social and ecological crisis that exists in our world today and what we can do to ensure we preserve our planet for future generations. </a:t>
            </a:r>
          </a:p>
          <a:p>
            <a:pPr>
              <a:lnSpc>
                <a:spcPct val="110000"/>
              </a:lnSpc>
              <a:spcBef>
                <a:spcPts val="0"/>
              </a:spcBef>
              <a:spcAft>
                <a:spcPts val="1200"/>
              </a:spcAft>
            </a:pPr>
            <a:endParaRPr lang="en-AU" sz="2400" dirty="0">
              <a:ea typeface="Roboto Light"/>
              <a:cs typeface="Roboto"/>
            </a:endParaRPr>
          </a:p>
          <a:p>
            <a:pPr>
              <a:lnSpc>
                <a:spcPct val="110000"/>
              </a:lnSpc>
              <a:spcBef>
                <a:spcPts val="0"/>
              </a:spcBef>
              <a:spcAft>
                <a:spcPts val="1200"/>
              </a:spcAft>
            </a:pPr>
            <a:endParaRPr lang="en-AU" sz="2400" dirty="0">
              <a:ea typeface="Roboto Light"/>
              <a:cs typeface="Roboto"/>
            </a:endParaRPr>
          </a:p>
        </p:txBody>
      </p:sp>
      <p:sp>
        <p:nvSpPr>
          <p:cNvPr id="3" name="Title 2">
            <a:extLst>
              <a:ext uri="{FF2B5EF4-FFF2-40B4-BE49-F238E27FC236}">
                <a16:creationId xmlns:a16="http://schemas.microsoft.com/office/drawing/2014/main" id="{7D994FAC-DD76-0219-F8BC-BD8E24C154A9}"/>
              </a:ext>
            </a:extLst>
          </p:cNvPr>
          <p:cNvSpPr>
            <a:spLocks noGrp="1"/>
          </p:cNvSpPr>
          <p:nvPr>
            <p:ph type="title"/>
          </p:nvPr>
        </p:nvSpPr>
        <p:spPr/>
        <p:txBody>
          <a:bodyPr/>
          <a:lstStyle/>
          <a:p>
            <a:r>
              <a:rPr lang="en-AU"/>
              <a:t>What is </a:t>
            </a:r>
            <a:r>
              <a:rPr lang="en-AU" err="1"/>
              <a:t>laudato</a:t>
            </a:r>
            <a:r>
              <a:rPr lang="en-AU"/>
              <a:t> </a:t>
            </a:r>
            <a:r>
              <a:rPr lang="en-AU" err="1"/>
              <a:t>si</a:t>
            </a:r>
            <a:r>
              <a:rPr lang="en-AU"/>
              <a:t>’?</a:t>
            </a:r>
          </a:p>
        </p:txBody>
      </p:sp>
      <p:pic>
        <p:nvPicPr>
          <p:cNvPr id="13" name="Picture 13" descr="Photo looking up to the canopy of tall trees with blue sky behind.">
            <a:extLst>
              <a:ext uri="{FF2B5EF4-FFF2-40B4-BE49-F238E27FC236}">
                <a16:creationId xmlns:a16="http://schemas.microsoft.com/office/drawing/2014/main" id="{8473E258-FA88-7A3B-B9AD-B75D8F840A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3924" y="1691368"/>
            <a:ext cx="4273902" cy="2859370"/>
          </a:xfrm>
          <a:prstGeom prst="rect">
            <a:avLst/>
          </a:prstGeom>
        </p:spPr>
      </p:pic>
      <p:sp>
        <p:nvSpPr>
          <p:cNvPr id="5" name="TextBox 4">
            <a:extLst>
              <a:ext uri="{FF2B5EF4-FFF2-40B4-BE49-F238E27FC236}">
                <a16:creationId xmlns:a16="http://schemas.microsoft.com/office/drawing/2014/main" id="{C3B3DFB4-5000-B794-8017-C2D328380BD0}"/>
              </a:ext>
            </a:extLst>
          </p:cNvPr>
          <p:cNvSpPr txBox="1"/>
          <p:nvPr/>
        </p:nvSpPr>
        <p:spPr>
          <a:xfrm>
            <a:off x="7333924" y="4612617"/>
            <a:ext cx="3199770" cy="246221"/>
          </a:xfrm>
          <a:prstGeom prst="rect">
            <a:avLst/>
          </a:prstGeom>
          <a:noFill/>
        </p:spPr>
        <p:txBody>
          <a:bodyPr wrap="square" lIns="91440" tIns="45720" rIns="91440" bIns="45720" anchor="t">
            <a:spAutoFit/>
          </a:bodyPr>
          <a:lstStyle/>
          <a:p>
            <a:r>
              <a:rPr lang="en-AU" sz="1000" i="0" dirty="0">
                <a:solidFill>
                  <a:srgbClr val="0C244C"/>
                </a:solidFill>
                <a:effectLst/>
                <a:latin typeface="Arial"/>
                <a:ea typeface="Roboto Light"/>
                <a:cs typeface="Roboto Light"/>
              </a:rPr>
              <a:t>Photo: </a:t>
            </a:r>
            <a:r>
              <a:rPr lang="en-AU" sz="1000" dirty="0">
                <a:solidFill>
                  <a:srgbClr val="0C244C"/>
                </a:solidFill>
                <a:latin typeface="Arial"/>
                <a:ea typeface="Roboto Light"/>
                <a:cs typeface="Roboto Light"/>
              </a:rPr>
              <a:t>Shutterstock</a:t>
            </a:r>
            <a:endParaRPr lang="en-AU" sz="1000" dirty="0">
              <a:solidFill>
                <a:srgbClr val="0C244C"/>
              </a:solidFill>
              <a:latin typeface="Roboto Light"/>
              <a:ea typeface="Roboto Light"/>
              <a:cs typeface="Roboto Light"/>
            </a:endParaRPr>
          </a:p>
        </p:txBody>
      </p:sp>
    </p:spTree>
    <p:extLst>
      <p:ext uri="{BB962C8B-B14F-4D97-AF65-F5344CB8AC3E}">
        <p14:creationId xmlns:p14="http://schemas.microsoft.com/office/powerpoint/2010/main" val="2046160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994FAC-DD76-0219-F8BC-BD8E24C154A9}"/>
              </a:ext>
            </a:extLst>
          </p:cNvPr>
          <p:cNvSpPr>
            <a:spLocks noGrp="1"/>
          </p:cNvSpPr>
          <p:nvPr>
            <p:ph type="title"/>
          </p:nvPr>
        </p:nvSpPr>
        <p:spPr/>
        <p:txBody>
          <a:bodyPr/>
          <a:lstStyle/>
          <a:p>
            <a:r>
              <a:rPr lang="en-AU"/>
              <a:t>What is </a:t>
            </a:r>
            <a:r>
              <a:rPr lang="en-AU" err="1"/>
              <a:t>laudato</a:t>
            </a:r>
            <a:r>
              <a:rPr lang="en-AU"/>
              <a:t> </a:t>
            </a:r>
            <a:r>
              <a:rPr lang="en-AU" err="1"/>
              <a:t>si</a:t>
            </a:r>
            <a:r>
              <a:rPr lang="en-AU"/>
              <a:t>’?</a:t>
            </a:r>
          </a:p>
        </p:txBody>
      </p:sp>
      <p:pic>
        <p:nvPicPr>
          <p:cNvPr id="4" name="Online Media 3" title="Laudato Si' animation | CAFOD">
            <a:hlinkClick r:id="" action="ppaction://media"/>
            <a:extLst>
              <a:ext uri="{FF2B5EF4-FFF2-40B4-BE49-F238E27FC236}">
                <a16:creationId xmlns:a16="http://schemas.microsoft.com/office/drawing/2014/main" id="{2BA79E55-1EAA-F739-6AF7-E77969FF78F7}"/>
              </a:ext>
            </a:extLst>
          </p:cNvPr>
          <p:cNvPicPr>
            <a:picLocks noRot="1" noChangeAspect="1"/>
          </p:cNvPicPr>
          <p:nvPr>
            <a:videoFile r:link="rId1"/>
          </p:nvPr>
        </p:nvPicPr>
        <p:blipFill>
          <a:blip r:embed="rId4"/>
          <a:stretch>
            <a:fillRect/>
          </a:stretch>
        </p:blipFill>
        <p:spPr>
          <a:xfrm>
            <a:off x="6716486" y="1691133"/>
            <a:ext cx="4880571" cy="2574080"/>
          </a:xfrm>
          <a:prstGeom prst="rect">
            <a:avLst/>
          </a:prstGeom>
        </p:spPr>
      </p:pic>
      <p:sp>
        <p:nvSpPr>
          <p:cNvPr id="6" name="Text Placeholder 1">
            <a:extLst>
              <a:ext uri="{FF2B5EF4-FFF2-40B4-BE49-F238E27FC236}">
                <a16:creationId xmlns:a16="http://schemas.microsoft.com/office/drawing/2014/main" id="{89CD2F7C-E49B-44A6-8BCD-98867322041B}"/>
              </a:ext>
            </a:extLst>
          </p:cNvPr>
          <p:cNvSpPr txBox="1">
            <a:spLocks/>
          </p:cNvSpPr>
          <p:nvPr/>
        </p:nvSpPr>
        <p:spPr>
          <a:xfrm>
            <a:off x="386591" y="1597823"/>
            <a:ext cx="6046866" cy="4347864"/>
          </a:xfrm>
          <a:prstGeom prst="rect">
            <a:avLst/>
          </a:prstGeom>
        </p:spPr>
        <p:txBody>
          <a:bodyPr lIns="91440" tIns="45720" rIns="91440" bIns="45720" anchor="t"/>
          <a:lstStyle>
            <a:lvl1pPr marL="0" indent="0" algn="l" defTabSz="685800" rtl="0" eaLnBrk="1" latinLnBrk="0" hangingPunct="1">
              <a:lnSpc>
                <a:spcPct val="90000"/>
              </a:lnSpc>
              <a:spcBef>
                <a:spcPts val="750"/>
              </a:spcBef>
              <a:buFontTx/>
              <a:buNone/>
              <a:defRPr sz="2000" kern="1200" cap="none" baseline="0">
                <a:solidFill>
                  <a:srgbClr val="0C244C"/>
                </a:solidFill>
                <a:latin typeface="Arial"/>
                <a:ea typeface="+mn-ea"/>
                <a:cs typeface="Arial"/>
              </a:defRPr>
            </a:lvl1pPr>
            <a:lvl2pPr marL="0" indent="0" algn="l" defTabSz="685800" rtl="0" eaLnBrk="1" latinLnBrk="0" hangingPunct="1">
              <a:lnSpc>
                <a:spcPct val="90000"/>
              </a:lnSpc>
              <a:spcBef>
                <a:spcPts val="188"/>
              </a:spcBef>
              <a:buFontTx/>
              <a:buNone/>
              <a:defRPr sz="2000" kern="1200" cap="all">
                <a:solidFill>
                  <a:srgbClr val="D86075"/>
                </a:solidFill>
                <a:latin typeface="Arial"/>
                <a:ea typeface="+mn-ea"/>
                <a:cs typeface="Arial"/>
              </a:defRPr>
            </a:lvl2pPr>
            <a:lvl3pPr marL="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3pPr>
            <a:lvl4pPr marL="324000" indent="-17145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4pPr>
            <a:lvl5pPr marL="445500" indent="-135000" algn="l" defTabSz="685800" rtl="0" eaLnBrk="1" latinLnBrk="0" hangingPunct="1">
              <a:lnSpc>
                <a:spcPct val="90000"/>
              </a:lnSpc>
              <a:spcBef>
                <a:spcPts val="188"/>
              </a:spcBef>
              <a:buFont typeface="Arial"/>
              <a:buChar char="•"/>
              <a:defRPr sz="2000" kern="1200">
                <a:solidFill>
                  <a:srgbClr val="0C244C"/>
                </a:solidFill>
                <a:latin typeface="Arial"/>
                <a:ea typeface="+mn-ea"/>
                <a:cs typeface="Arial"/>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10000"/>
              </a:lnSpc>
              <a:spcBef>
                <a:spcPts val="0"/>
              </a:spcBef>
              <a:spcAft>
                <a:spcPts val="1200"/>
              </a:spcAft>
            </a:pPr>
            <a:r>
              <a:rPr lang="en-AU" sz="2400">
                <a:ea typeface="Roboto Light"/>
              </a:rPr>
              <a:t>In the encyclical, Pope Francis emphasises our responsibility to respond to both the cry of the earth and the cry of the poor.</a:t>
            </a:r>
            <a:endParaRPr lang="en-US" sz="2400"/>
          </a:p>
          <a:p>
            <a:pPr>
              <a:lnSpc>
                <a:spcPct val="110000"/>
              </a:lnSpc>
              <a:spcBef>
                <a:spcPts val="0"/>
              </a:spcBef>
              <a:spcAft>
                <a:spcPts val="1200"/>
              </a:spcAft>
            </a:pPr>
            <a:endParaRPr lang="en-AU" sz="2400">
              <a:ea typeface="Roboto Light"/>
              <a:cs typeface="Roboto"/>
            </a:endParaRPr>
          </a:p>
        </p:txBody>
      </p:sp>
      <p:pic>
        <p:nvPicPr>
          <p:cNvPr id="12" name="Picture 11">
            <a:extLst>
              <a:ext uri="{FF2B5EF4-FFF2-40B4-BE49-F238E27FC236}">
                <a16:creationId xmlns:a16="http://schemas.microsoft.com/office/drawing/2014/main" id="{0E200169-6128-4742-A30E-34A0EAB90753}"/>
              </a:ext>
            </a:extLst>
          </p:cNvPr>
          <p:cNvPicPr/>
          <p:nvPr/>
        </p:nvPicPr>
        <p:blipFill>
          <a:blip r:embed="rId5">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82508" y="4869431"/>
            <a:ext cx="594866" cy="594866"/>
          </a:xfrm>
          <a:prstGeom prst="rect">
            <a:avLst/>
          </a:prstGeom>
          <a:noFill/>
          <a:ln>
            <a:noFill/>
          </a:ln>
        </p:spPr>
      </p:pic>
      <p:sp>
        <p:nvSpPr>
          <p:cNvPr id="13" name="Round Diagonal Corner Rectangle 1">
            <a:extLst>
              <a:ext uri="{FF2B5EF4-FFF2-40B4-BE49-F238E27FC236}">
                <a16:creationId xmlns:a16="http://schemas.microsoft.com/office/drawing/2014/main" id="{6F371B22-6A52-4BC4-8A9F-73AF210B122A}"/>
              </a:ext>
            </a:extLst>
          </p:cNvPr>
          <p:cNvSpPr/>
          <p:nvPr/>
        </p:nvSpPr>
        <p:spPr>
          <a:xfrm rot="16200000">
            <a:off x="8462673" y="2726580"/>
            <a:ext cx="1388197" cy="4880571"/>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Box 14">
            <a:extLst>
              <a:ext uri="{FF2B5EF4-FFF2-40B4-BE49-F238E27FC236}">
                <a16:creationId xmlns:a16="http://schemas.microsoft.com/office/drawing/2014/main" id="{A57CBF6C-92D8-42DD-8B21-F085AC0A1035}"/>
              </a:ext>
            </a:extLst>
          </p:cNvPr>
          <p:cNvSpPr txBox="1"/>
          <p:nvPr/>
        </p:nvSpPr>
        <p:spPr>
          <a:xfrm>
            <a:off x="7734535" y="4659033"/>
            <a:ext cx="375934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000">
                <a:ea typeface="Roboto Light"/>
                <a:cs typeface="Roboto"/>
              </a:rPr>
              <a:t>Watch the above video to learn more about Pope Francis’s encyclical </a:t>
            </a:r>
            <a:r>
              <a:rPr lang="en-AU" sz="2000" i="1" err="1">
                <a:ea typeface="Roboto Light"/>
                <a:cs typeface="Roboto"/>
              </a:rPr>
              <a:t>Laudato</a:t>
            </a:r>
            <a:r>
              <a:rPr lang="en-AU" sz="2000" i="1">
                <a:ea typeface="Roboto Light"/>
                <a:cs typeface="Roboto"/>
              </a:rPr>
              <a:t> Si’</a:t>
            </a:r>
            <a:r>
              <a:rPr lang="en-AU" sz="2000">
                <a:ea typeface="Roboto Light"/>
                <a:cs typeface="Roboto"/>
              </a:rPr>
              <a:t>.</a:t>
            </a:r>
            <a:endParaRPr lang="en-US" sz="2000">
              <a:cs typeface="Arial"/>
            </a:endParaRPr>
          </a:p>
        </p:txBody>
      </p:sp>
    </p:spTree>
    <p:extLst>
      <p:ext uri="{BB962C8B-B14F-4D97-AF65-F5344CB8AC3E}">
        <p14:creationId xmlns:p14="http://schemas.microsoft.com/office/powerpoint/2010/main" val="405783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6D15C-4932-FEA9-8F44-D61DE7EF1273}"/>
              </a:ext>
            </a:extLst>
          </p:cNvPr>
          <p:cNvSpPr>
            <a:spLocks noGrp="1"/>
          </p:cNvSpPr>
          <p:nvPr>
            <p:ph type="body" sz="quarter" idx="10"/>
          </p:nvPr>
        </p:nvSpPr>
        <p:spPr>
          <a:xfrm>
            <a:off x="335361" y="1597823"/>
            <a:ext cx="6065440" cy="4347864"/>
          </a:xfrm>
        </p:spPr>
        <p:txBody>
          <a:bodyPr lIns="91440" tIns="45720" rIns="91440" bIns="45720" anchor="t"/>
          <a:lstStyle/>
          <a:p>
            <a:pPr>
              <a:lnSpc>
                <a:spcPct val="110000"/>
              </a:lnSpc>
              <a:spcBef>
                <a:spcPts val="0"/>
              </a:spcBef>
              <a:spcAft>
                <a:spcPts val="600"/>
              </a:spcAft>
            </a:pPr>
            <a:r>
              <a:rPr lang="it-IT" sz="2400" dirty="0">
                <a:ea typeface="Roboto Light"/>
                <a:cs typeface="Roboto"/>
                <a:hlinkClick r:id="rId4"/>
              </a:rPr>
              <a:t>The Laudato Si’ Action Platform</a:t>
            </a:r>
            <a:r>
              <a:rPr lang="en-AU" sz="2400" dirty="0">
                <a:solidFill>
                  <a:srgbClr val="040C1A"/>
                </a:solidFill>
                <a:ea typeface="Roboto Light"/>
                <a:cs typeface="Roboto"/>
              </a:rPr>
              <a:t> </a:t>
            </a:r>
            <a:r>
              <a:rPr lang="en-AU" sz="2400" dirty="0">
                <a:ea typeface="Roboto Light"/>
                <a:cs typeface="Roboto"/>
              </a:rPr>
              <a:t>was developed to assist the Church in its steps towards implementing the key messages of </a:t>
            </a:r>
            <a:r>
              <a:rPr lang="en-AU" sz="2400" i="1" dirty="0" err="1">
                <a:ea typeface="Roboto Light"/>
                <a:cs typeface="Roboto"/>
              </a:rPr>
              <a:t>Laudato</a:t>
            </a:r>
            <a:r>
              <a:rPr lang="en-AU" sz="2400" i="1" dirty="0">
                <a:ea typeface="Roboto Light"/>
                <a:cs typeface="Roboto"/>
              </a:rPr>
              <a:t> Si’ </a:t>
            </a:r>
            <a:r>
              <a:rPr lang="en-AU" sz="2400" dirty="0">
                <a:ea typeface="Roboto Light"/>
                <a:cs typeface="Roboto"/>
              </a:rPr>
              <a:t>throughout various areas of society, such as:</a:t>
            </a:r>
            <a:endParaRPr lang="en-US" sz="2400" dirty="0"/>
          </a:p>
          <a:p>
            <a:pPr marL="628650" indent="-342900">
              <a:lnSpc>
                <a:spcPct val="100000"/>
              </a:lnSpc>
              <a:spcBef>
                <a:spcPts val="0"/>
              </a:spcBef>
              <a:buFont typeface="Arial" panose="020B0604020202020204" pitchFamily="34" charset="0"/>
              <a:buChar char="•"/>
            </a:pPr>
            <a:r>
              <a:rPr lang="en-AU" sz="2400" dirty="0">
                <a:ea typeface="Roboto Light"/>
                <a:cs typeface="Roboto"/>
              </a:rPr>
              <a:t>Families, Parishes and Diocese</a:t>
            </a:r>
          </a:p>
          <a:p>
            <a:pPr marL="628650" indent="-342900">
              <a:lnSpc>
                <a:spcPct val="100000"/>
              </a:lnSpc>
              <a:spcBef>
                <a:spcPts val="0"/>
              </a:spcBef>
              <a:buFont typeface="Arial" panose="020B0604020202020204" pitchFamily="34" charset="0"/>
              <a:buChar char="•"/>
            </a:pPr>
            <a:r>
              <a:rPr lang="en-AU" sz="2400" dirty="0">
                <a:ea typeface="Roboto Light"/>
                <a:cs typeface="Roboto"/>
              </a:rPr>
              <a:t>Educational Institutions</a:t>
            </a:r>
          </a:p>
          <a:p>
            <a:pPr marL="628650" indent="-342900">
              <a:lnSpc>
                <a:spcPct val="100000"/>
              </a:lnSpc>
              <a:spcBef>
                <a:spcPts val="0"/>
              </a:spcBef>
              <a:buFont typeface="Arial" panose="020B0604020202020204" pitchFamily="34" charset="0"/>
              <a:buChar char="•"/>
            </a:pPr>
            <a:r>
              <a:rPr lang="en-AU" sz="2400" dirty="0">
                <a:ea typeface="Roboto Light"/>
                <a:cs typeface="Roboto"/>
              </a:rPr>
              <a:t>Healthcare and Healing</a:t>
            </a:r>
          </a:p>
          <a:p>
            <a:pPr marL="628650" indent="-342900">
              <a:lnSpc>
                <a:spcPct val="100000"/>
              </a:lnSpc>
              <a:spcBef>
                <a:spcPts val="0"/>
              </a:spcBef>
              <a:buFont typeface="Arial" panose="020B0604020202020204" pitchFamily="34" charset="0"/>
              <a:buChar char="•"/>
            </a:pPr>
            <a:r>
              <a:rPr lang="en-AU" sz="2400" dirty="0">
                <a:ea typeface="Roboto Light"/>
                <a:cs typeface="Roboto"/>
              </a:rPr>
              <a:t>Organisations and Groups</a:t>
            </a:r>
          </a:p>
          <a:p>
            <a:pPr marL="628650" indent="-342900">
              <a:lnSpc>
                <a:spcPct val="100000"/>
              </a:lnSpc>
              <a:spcBef>
                <a:spcPts val="0"/>
              </a:spcBef>
              <a:buFont typeface="Arial" panose="020B0604020202020204" pitchFamily="34" charset="0"/>
              <a:buChar char="•"/>
            </a:pPr>
            <a:r>
              <a:rPr lang="en-AU" sz="2400" dirty="0">
                <a:ea typeface="Roboto Light"/>
                <a:cs typeface="Roboto"/>
              </a:rPr>
              <a:t>Economic Sector</a:t>
            </a:r>
          </a:p>
          <a:p>
            <a:pPr marL="628650" indent="-342900">
              <a:lnSpc>
                <a:spcPct val="100000"/>
              </a:lnSpc>
              <a:spcBef>
                <a:spcPts val="0"/>
              </a:spcBef>
              <a:buFont typeface="Arial" panose="020B0604020202020204" pitchFamily="34" charset="0"/>
              <a:buChar char="•"/>
            </a:pPr>
            <a:r>
              <a:rPr lang="en-AU" sz="2400" dirty="0">
                <a:ea typeface="Roboto Light"/>
                <a:cs typeface="Roboto"/>
              </a:rPr>
              <a:t>Religious </a:t>
            </a:r>
            <a:endParaRPr lang="en-AU" sz="2400" dirty="0">
              <a:ea typeface="Roboto Light" panose="02000000000000000000" pitchFamily="2" charset="0"/>
              <a:cs typeface="Roboto" panose="02000000000000000000" pitchFamily="2" charset="0"/>
            </a:endParaRPr>
          </a:p>
          <a:p>
            <a:pPr>
              <a:lnSpc>
                <a:spcPct val="110000"/>
              </a:lnSpc>
              <a:spcBef>
                <a:spcPts val="0"/>
              </a:spcBef>
              <a:spcAft>
                <a:spcPts val="600"/>
              </a:spcAft>
            </a:pPr>
            <a:endParaRPr lang="en-AU" dirty="0"/>
          </a:p>
        </p:txBody>
      </p:sp>
      <p:sp>
        <p:nvSpPr>
          <p:cNvPr id="3" name="Title 2">
            <a:extLst>
              <a:ext uri="{FF2B5EF4-FFF2-40B4-BE49-F238E27FC236}">
                <a16:creationId xmlns:a16="http://schemas.microsoft.com/office/drawing/2014/main" id="{7D994FAC-DD76-0219-F8BC-BD8E24C154A9}"/>
              </a:ext>
            </a:extLst>
          </p:cNvPr>
          <p:cNvSpPr>
            <a:spLocks noGrp="1"/>
          </p:cNvSpPr>
          <p:nvPr>
            <p:ph type="title"/>
          </p:nvPr>
        </p:nvSpPr>
        <p:spPr/>
        <p:txBody>
          <a:bodyPr/>
          <a:lstStyle/>
          <a:p>
            <a:r>
              <a:rPr lang="en-AU"/>
              <a:t>The </a:t>
            </a:r>
            <a:r>
              <a:rPr lang="en-AU" err="1"/>
              <a:t>laudato</a:t>
            </a:r>
            <a:r>
              <a:rPr lang="en-AU"/>
              <a:t> </a:t>
            </a:r>
            <a:r>
              <a:rPr lang="en-AU" err="1"/>
              <a:t>si</a:t>
            </a:r>
            <a:r>
              <a:rPr lang="en-AU"/>
              <a:t>’ action platform</a:t>
            </a:r>
          </a:p>
        </p:txBody>
      </p:sp>
      <p:pic>
        <p:nvPicPr>
          <p:cNvPr id="6" name="Online Media 5" title="Pope Francis invites you to the Laudato Si' Action Platform">
            <a:hlinkClick r:id="" action="ppaction://media"/>
            <a:extLst>
              <a:ext uri="{FF2B5EF4-FFF2-40B4-BE49-F238E27FC236}">
                <a16:creationId xmlns:a16="http://schemas.microsoft.com/office/drawing/2014/main" id="{48BA02C7-1E71-A852-346D-75003D5673B1}"/>
              </a:ext>
            </a:extLst>
          </p:cNvPr>
          <p:cNvPicPr>
            <a:picLocks noRot="1" noChangeAspect="1"/>
          </p:cNvPicPr>
          <p:nvPr>
            <a:videoFile r:link="rId1"/>
          </p:nvPr>
        </p:nvPicPr>
        <p:blipFill>
          <a:blip r:embed="rId5"/>
          <a:stretch>
            <a:fillRect/>
          </a:stretch>
        </p:blipFill>
        <p:spPr>
          <a:xfrm>
            <a:off x="6716486" y="1635224"/>
            <a:ext cx="4906763" cy="2772321"/>
          </a:xfrm>
          <a:prstGeom prst="rect">
            <a:avLst/>
          </a:prstGeom>
        </p:spPr>
      </p:pic>
      <p:pic>
        <p:nvPicPr>
          <p:cNvPr id="11" name="Picture 10">
            <a:extLst>
              <a:ext uri="{FF2B5EF4-FFF2-40B4-BE49-F238E27FC236}">
                <a16:creationId xmlns:a16="http://schemas.microsoft.com/office/drawing/2014/main" id="{BAB2DF33-2234-4D68-BA9B-A0205EEBE188}"/>
              </a:ext>
            </a:extLst>
          </p:cNvPr>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982508" y="5021831"/>
            <a:ext cx="594866" cy="594866"/>
          </a:xfrm>
          <a:prstGeom prst="rect">
            <a:avLst/>
          </a:prstGeom>
          <a:noFill/>
          <a:ln>
            <a:noFill/>
          </a:ln>
        </p:spPr>
      </p:pic>
      <p:sp>
        <p:nvSpPr>
          <p:cNvPr id="12" name="Round Diagonal Corner Rectangle 1">
            <a:extLst>
              <a:ext uri="{FF2B5EF4-FFF2-40B4-BE49-F238E27FC236}">
                <a16:creationId xmlns:a16="http://schemas.microsoft.com/office/drawing/2014/main" id="{542B7AB3-A339-4086-93CA-ED751B1D9EA0}"/>
              </a:ext>
            </a:extLst>
          </p:cNvPr>
          <p:cNvSpPr/>
          <p:nvPr/>
        </p:nvSpPr>
        <p:spPr>
          <a:xfrm rot="16200000">
            <a:off x="8462673" y="2878980"/>
            <a:ext cx="1388197" cy="4880571"/>
          </a:xfrm>
          <a:prstGeom prst="round2DiagRect">
            <a:avLst/>
          </a:prstGeom>
          <a:noFill/>
          <a:ln w="38100">
            <a:solidFill>
              <a:srgbClr val="E5D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A885B496-81AA-46A7-88FC-87FD080680B0}"/>
              </a:ext>
            </a:extLst>
          </p:cNvPr>
          <p:cNvSpPr txBox="1"/>
          <p:nvPr/>
        </p:nvSpPr>
        <p:spPr>
          <a:xfrm>
            <a:off x="7734536" y="4965321"/>
            <a:ext cx="375934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2000">
                <a:ea typeface="Roboto Light"/>
                <a:cs typeface="Roboto"/>
              </a:rPr>
              <a:t>Listen to Pope Francis’s invitation to participate.</a:t>
            </a:r>
            <a:endParaRPr lang="en-US" sz="2000">
              <a:cs typeface="Arial"/>
            </a:endParaRPr>
          </a:p>
        </p:txBody>
      </p:sp>
    </p:spTree>
    <p:extLst>
      <p:ext uri="{BB962C8B-B14F-4D97-AF65-F5344CB8AC3E}">
        <p14:creationId xmlns:p14="http://schemas.microsoft.com/office/powerpoint/2010/main" val="39210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46D15C-4932-FEA9-8F44-D61DE7EF1273}"/>
              </a:ext>
            </a:extLst>
          </p:cNvPr>
          <p:cNvSpPr>
            <a:spLocks noGrp="1"/>
          </p:cNvSpPr>
          <p:nvPr>
            <p:ph type="body" sz="quarter" idx="10"/>
          </p:nvPr>
        </p:nvSpPr>
        <p:spPr>
          <a:xfrm>
            <a:off x="335360" y="1408859"/>
            <a:ext cx="6762126" cy="4347864"/>
          </a:xfrm>
        </p:spPr>
        <p:txBody>
          <a:bodyPr lIns="91440" tIns="45720" rIns="91440" bIns="45720" anchor="t"/>
          <a:lstStyle/>
          <a:p>
            <a:pPr fontAlgn="base">
              <a:lnSpc>
                <a:spcPct val="110000"/>
              </a:lnSpc>
              <a:spcBef>
                <a:spcPts val="0"/>
              </a:spcBef>
              <a:spcAft>
                <a:spcPts val="1200"/>
              </a:spcAft>
            </a:pPr>
            <a:r>
              <a:rPr lang="en-AU" sz="2400" b="0" i="0" u="sng" strike="noStrike" dirty="0">
                <a:solidFill>
                  <a:srgbClr val="0563C1"/>
                </a:solidFill>
                <a:effectLst/>
                <a:ea typeface="Roboto Light"/>
                <a:hlinkClick r:id="rId2"/>
              </a:rPr>
              <a:t>The Laudato Si’ Goals</a:t>
            </a:r>
            <a:r>
              <a:rPr lang="en-AU" sz="2400" b="0" i="0" dirty="0">
                <a:solidFill>
                  <a:srgbClr val="184A4E"/>
                </a:solidFill>
                <a:effectLst/>
                <a:ea typeface="Roboto Light"/>
              </a:rPr>
              <a:t> </a:t>
            </a:r>
            <a:r>
              <a:rPr lang="en-AU" sz="2400" b="0" i="0" dirty="0">
                <a:effectLst/>
                <a:ea typeface="Roboto Light"/>
              </a:rPr>
              <a:t>were created in response to the key messages found within Pope Francis’s encyclical, </a:t>
            </a:r>
            <a:r>
              <a:rPr lang="en-AU" sz="2400" b="0" i="1" dirty="0">
                <a:effectLst/>
                <a:ea typeface="Roboto Light"/>
              </a:rPr>
              <a:t>Laudato Si’</a:t>
            </a:r>
            <a:r>
              <a:rPr lang="en-AU" sz="2400" dirty="0">
                <a:ea typeface="Roboto Light"/>
              </a:rPr>
              <a:t>. </a:t>
            </a:r>
            <a:endParaRPr lang="en-AU" sz="2400" dirty="0">
              <a:ea typeface="Roboto Light" panose="02000000000000000000" pitchFamily="2" charset="0"/>
            </a:endParaRPr>
          </a:p>
          <a:p>
            <a:pPr fontAlgn="base">
              <a:lnSpc>
                <a:spcPct val="110000"/>
              </a:lnSpc>
              <a:spcBef>
                <a:spcPts val="0"/>
              </a:spcBef>
              <a:spcAft>
                <a:spcPts val="1200"/>
              </a:spcAft>
            </a:pPr>
            <a:r>
              <a:rPr lang="en-AU" sz="2400" dirty="0">
                <a:ea typeface="Roboto Light"/>
              </a:rPr>
              <a:t>T</a:t>
            </a:r>
            <a:r>
              <a:rPr lang="en-AU" sz="2400" b="0" i="0" dirty="0">
                <a:effectLst/>
                <a:ea typeface="Roboto Light"/>
              </a:rPr>
              <a:t>hrough</a:t>
            </a:r>
            <a:r>
              <a:rPr lang="en-AU" sz="2400" b="0" i="0" dirty="0">
                <a:solidFill>
                  <a:srgbClr val="040C1A"/>
                </a:solidFill>
                <a:effectLst/>
                <a:ea typeface="Roboto Light"/>
              </a:rPr>
              <a:t> </a:t>
            </a:r>
            <a:r>
              <a:rPr lang="en-AU" sz="2400" b="0" i="0" u="sng" strike="noStrike" dirty="0">
                <a:solidFill>
                  <a:srgbClr val="0563C1"/>
                </a:solidFill>
                <a:effectLst/>
                <a:ea typeface="Roboto Light"/>
                <a:hlinkClick r:id="rId3"/>
              </a:rPr>
              <a:t>Integral Ecology</a:t>
            </a:r>
            <a:r>
              <a:rPr lang="en-AU" sz="2400" b="0" i="0" dirty="0">
                <a:effectLst/>
                <a:ea typeface="Roboto Light"/>
              </a:rPr>
              <a:t>, Pope Francis teaches that </a:t>
            </a:r>
            <a:r>
              <a:rPr lang="en-AU" sz="2400" dirty="0">
                <a:ea typeface="Roboto Light"/>
              </a:rPr>
              <a:t>‘</a:t>
            </a:r>
            <a:r>
              <a:rPr lang="en-AU" sz="2400" b="0" i="0" dirty="0">
                <a:effectLst/>
                <a:ea typeface="Roboto Light"/>
              </a:rPr>
              <a:t>everything is connected</a:t>
            </a:r>
            <a:r>
              <a:rPr lang="en-AU" sz="2400" dirty="0">
                <a:ea typeface="Roboto Light"/>
              </a:rPr>
              <a:t>’.</a:t>
            </a:r>
            <a:r>
              <a:rPr lang="en-AU" sz="2400" baseline="30000" dirty="0">
                <a:ea typeface="Roboto Light"/>
              </a:rPr>
              <a:t>1</a:t>
            </a:r>
            <a:r>
              <a:rPr lang="en-AU" sz="2400" b="0" i="0" dirty="0">
                <a:effectLst/>
                <a:ea typeface="Roboto Light"/>
              </a:rPr>
              <a:t> By taking action caring for creation, we are also caring for the poorest and most vulnerable in our world.</a:t>
            </a:r>
            <a:r>
              <a:rPr lang="en-AU" sz="2400" dirty="0">
                <a:ea typeface="Roboto Light"/>
              </a:rPr>
              <a:t> </a:t>
            </a:r>
            <a:endParaRPr lang="en-AU" sz="2400" b="0" i="0" dirty="0">
              <a:effectLst/>
              <a:ea typeface="Roboto Light" panose="02000000000000000000" pitchFamily="2" charset="0"/>
            </a:endParaRPr>
          </a:p>
          <a:p>
            <a:pPr fontAlgn="base">
              <a:lnSpc>
                <a:spcPct val="110000"/>
              </a:lnSpc>
              <a:spcBef>
                <a:spcPts val="0"/>
              </a:spcBef>
              <a:spcAft>
                <a:spcPts val="1200"/>
              </a:spcAft>
            </a:pPr>
            <a:r>
              <a:rPr lang="en-AU" sz="2400" b="0" i="0" dirty="0">
                <a:effectLst/>
                <a:ea typeface="Roboto Light"/>
              </a:rPr>
              <a:t>These goals are designed to provide guidance on how each of us can take steps towards caring for our common home.</a:t>
            </a:r>
            <a:r>
              <a:rPr lang="en-AU" sz="2400" dirty="0">
                <a:ea typeface="Roboto Light"/>
              </a:rPr>
              <a:t> </a:t>
            </a:r>
            <a:endParaRPr lang="en-AU" sz="2400" dirty="0">
              <a:ea typeface="Roboto Light" panose="02000000000000000000" pitchFamily="2" charset="0"/>
            </a:endParaRPr>
          </a:p>
        </p:txBody>
      </p:sp>
      <p:sp>
        <p:nvSpPr>
          <p:cNvPr id="3" name="Title 2">
            <a:extLst>
              <a:ext uri="{FF2B5EF4-FFF2-40B4-BE49-F238E27FC236}">
                <a16:creationId xmlns:a16="http://schemas.microsoft.com/office/drawing/2014/main" id="{7D994FAC-DD76-0219-F8BC-BD8E24C154A9}"/>
              </a:ext>
            </a:extLst>
          </p:cNvPr>
          <p:cNvSpPr>
            <a:spLocks noGrp="1"/>
          </p:cNvSpPr>
          <p:nvPr>
            <p:ph type="title"/>
          </p:nvPr>
        </p:nvSpPr>
        <p:spPr/>
        <p:txBody>
          <a:bodyPr/>
          <a:lstStyle/>
          <a:p>
            <a:r>
              <a:rPr lang="en-AU"/>
              <a:t>The </a:t>
            </a:r>
            <a:r>
              <a:rPr lang="en-AU" err="1"/>
              <a:t>laudato</a:t>
            </a:r>
            <a:r>
              <a:rPr lang="en-AU"/>
              <a:t> </a:t>
            </a:r>
            <a:r>
              <a:rPr lang="en-AU" err="1"/>
              <a:t>si</a:t>
            </a:r>
            <a:r>
              <a:rPr lang="en-AU"/>
              <a:t>’ goals</a:t>
            </a:r>
          </a:p>
        </p:txBody>
      </p:sp>
      <p:sp>
        <p:nvSpPr>
          <p:cNvPr id="4" name="TextBox 3">
            <a:extLst>
              <a:ext uri="{FF2B5EF4-FFF2-40B4-BE49-F238E27FC236}">
                <a16:creationId xmlns:a16="http://schemas.microsoft.com/office/drawing/2014/main" id="{B22415E5-D977-81C6-1B99-BD9EBCBDD366}"/>
              </a:ext>
            </a:extLst>
          </p:cNvPr>
          <p:cNvSpPr txBox="1"/>
          <p:nvPr/>
        </p:nvSpPr>
        <p:spPr>
          <a:xfrm>
            <a:off x="7196510" y="4812382"/>
            <a:ext cx="2525487" cy="246221"/>
          </a:xfrm>
          <a:prstGeom prst="rect">
            <a:avLst/>
          </a:prstGeom>
          <a:noFill/>
        </p:spPr>
        <p:txBody>
          <a:bodyPr wrap="square" lIns="91440" tIns="45720" rIns="91440" bIns="45720" rtlCol="0" anchor="t">
            <a:spAutoFit/>
          </a:bodyPr>
          <a:lstStyle/>
          <a:p>
            <a:r>
              <a:rPr lang="en-AU" sz="1000" dirty="0">
                <a:solidFill>
                  <a:srgbClr val="0C244C"/>
                </a:solidFill>
                <a:latin typeface="Arial"/>
                <a:ea typeface="Roboto Light"/>
                <a:cs typeface="Arial"/>
              </a:rPr>
              <a:t>Source: Caritas Australia </a:t>
            </a:r>
            <a:r>
              <a:rPr lang="en-AU" sz="1000" dirty="0">
                <a:solidFill>
                  <a:srgbClr val="0C244C"/>
                </a:solidFill>
                <a:latin typeface="Arial"/>
                <a:ea typeface="Roboto Light"/>
                <a:cs typeface="Arial"/>
                <a:hlinkClick r:id="rId4"/>
              </a:rPr>
              <a:t>CST Card Set</a:t>
            </a:r>
            <a:endParaRPr lang="en-AU" sz="1000" dirty="0">
              <a:solidFill>
                <a:srgbClr val="0C244C"/>
              </a:solidFill>
              <a:latin typeface="Arial"/>
              <a:ea typeface="Roboto Light"/>
              <a:cs typeface="Arial"/>
            </a:endParaRPr>
          </a:p>
        </p:txBody>
      </p:sp>
      <p:pic>
        <p:nvPicPr>
          <p:cNvPr id="6" name="Picture 5" descr="Laudato Si't Action Platform logo, Catholic Earthcare Australia logo. Text: Goals with icons and text for each goal. Respond to the cry of the earth, respond to the cry of the poor, ecological economics, adoptions of sustainable lifestyles, ecological education, ecological spirituality, community resilience and empowerment">
            <a:extLst>
              <a:ext uri="{FF2B5EF4-FFF2-40B4-BE49-F238E27FC236}">
                <a16:creationId xmlns:a16="http://schemas.microsoft.com/office/drawing/2014/main" id="{A2238878-7A03-4780-9921-0C1D2DE494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13600" y="1550375"/>
            <a:ext cx="4423229" cy="3163230"/>
          </a:xfrm>
          <a:prstGeom prst="rect">
            <a:avLst/>
          </a:prstGeom>
          <a:ln w="38100">
            <a:solidFill>
              <a:srgbClr val="63B1A4"/>
            </a:solidFill>
          </a:ln>
        </p:spPr>
      </p:pic>
      <p:sp>
        <p:nvSpPr>
          <p:cNvPr id="5" name="TextBox 4">
            <a:extLst>
              <a:ext uri="{FF2B5EF4-FFF2-40B4-BE49-F238E27FC236}">
                <a16:creationId xmlns:a16="http://schemas.microsoft.com/office/drawing/2014/main" id="{08C56A86-DADA-B67E-9CE3-469B6A36526D}"/>
              </a:ext>
            </a:extLst>
          </p:cNvPr>
          <p:cNvSpPr txBox="1"/>
          <p:nvPr/>
        </p:nvSpPr>
        <p:spPr>
          <a:xfrm>
            <a:off x="338558" y="5990863"/>
            <a:ext cx="393635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cs typeface="Arial"/>
              </a:rPr>
              <a:t>1 Pope Francis, </a:t>
            </a:r>
            <a:r>
              <a:rPr lang="en-US" sz="1000" i="1" dirty="0">
                <a:cs typeface="Arial"/>
              </a:rPr>
              <a:t>Laudato Si'</a:t>
            </a:r>
            <a:r>
              <a:rPr lang="en-US" sz="1000" dirty="0">
                <a:cs typeface="Arial"/>
              </a:rPr>
              <a:t> n91.</a:t>
            </a:r>
          </a:p>
        </p:txBody>
      </p:sp>
    </p:spTree>
    <p:extLst>
      <p:ext uri="{BB962C8B-B14F-4D97-AF65-F5344CB8AC3E}">
        <p14:creationId xmlns:p14="http://schemas.microsoft.com/office/powerpoint/2010/main" val="1109443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C2E54EE-ADD8-47A2-884B-FFA02B35ECCA}"/>
              </a:ext>
            </a:extLst>
          </p:cNvPr>
          <p:cNvSpPr>
            <a:spLocks noGrp="1"/>
          </p:cNvSpPr>
          <p:nvPr>
            <p:ph type="body" sz="quarter" idx="13"/>
          </p:nvPr>
        </p:nvSpPr>
        <p:spPr/>
        <p:txBody>
          <a:bodyPr/>
          <a:lstStyle/>
          <a:p>
            <a:pPr>
              <a:lnSpc>
                <a:spcPct val="100000"/>
              </a:lnSpc>
            </a:pPr>
            <a:r>
              <a:rPr lang="en-AU" sz="3200" b="1">
                <a:ea typeface="Roboto Medium"/>
                <a:cs typeface="Roboto Medium"/>
              </a:rPr>
              <a:t>Response to the Cry of the Earth</a:t>
            </a:r>
            <a:endParaRPr lang="en-AU" sz="3200"/>
          </a:p>
        </p:txBody>
      </p:sp>
      <p:sp>
        <p:nvSpPr>
          <p:cNvPr id="5" name="Title 4">
            <a:extLst>
              <a:ext uri="{FF2B5EF4-FFF2-40B4-BE49-F238E27FC236}">
                <a16:creationId xmlns:a16="http://schemas.microsoft.com/office/drawing/2014/main" id="{FD125F86-B3ED-4DA8-89BE-A181118C4D1D}"/>
              </a:ext>
            </a:extLst>
          </p:cNvPr>
          <p:cNvSpPr>
            <a:spLocks noGrp="1"/>
          </p:cNvSpPr>
          <p:nvPr>
            <p:ph type="title"/>
          </p:nvPr>
        </p:nvSpPr>
        <p:spPr/>
        <p:txBody>
          <a:bodyPr/>
          <a:lstStyle/>
          <a:p>
            <a:r>
              <a:rPr lang="en-AU" sz="4000"/>
              <a:t>Goal 1</a:t>
            </a:r>
          </a:p>
        </p:txBody>
      </p:sp>
      <p:pic>
        <p:nvPicPr>
          <p:cNvPr id="11" name="Picture Placeholder 10" descr="icon with globe in the middle, hears in 2 corners and two arrows around the globe in a circular clockwise direction">
            <a:extLst>
              <a:ext uri="{FF2B5EF4-FFF2-40B4-BE49-F238E27FC236}">
                <a16:creationId xmlns:a16="http://schemas.microsoft.com/office/drawing/2014/main" id="{BDB47947-78E6-489B-9E3D-34C68D1E5D7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172088013"/>
      </p:ext>
    </p:extLst>
  </p:cSld>
  <p:clrMapOvr>
    <a:masterClrMapping/>
  </p:clrMapOvr>
</p:sld>
</file>

<file path=ppt/theme/theme1.xml><?xml version="1.0" encoding="utf-8"?>
<a:theme xmlns:a="http://schemas.openxmlformats.org/drawingml/2006/main" name="Education PPT Template">
  <a:themeElements>
    <a:clrScheme name="Education Updated">
      <a:dk1>
        <a:srgbClr val="05243F"/>
      </a:dk1>
      <a:lt1>
        <a:sysClr val="window" lastClr="FFFFFF"/>
      </a:lt1>
      <a:dk2>
        <a:srgbClr val="05243F"/>
      </a:dk2>
      <a:lt2>
        <a:srgbClr val="FFFFFF"/>
      </a:lt2>
      <a:accent1>
        <a:srgbClr val="63B1A4"/>
      </a:accent1>
      <a:accent2>
        <a:srgbClr val="C3DDD7"/>
      </a:accent2>
      <a:accent3>
        <a:srgbClr val="D86075"/>
      </a:accent3>
      <a:accent4>
        <a:srgbClr val="DF918A"/>
      </a:accent4>
      <a:accent5>
        <a:srgbClr val="762000"/>
      </a:accent5>
      <a:accent6>
        <a:srgbClr val="E5DBCB"/>
      </a:accent6>
      <a:hlink>
        <a:srgbClr val="3296EE"/>
      </a:hlink>
      <a:folHlink>
        <a:srgbClr val="80B7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PPT Template" id="{2F90A112-E7F6-BC42-8CD5-5C3B570A3003}" vid="{3B365C36-3C37-6946-9ED8-AF5DEA2842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74f41e8-2c9a-4a9a-8a86-1b2eca9cb15f" xsi:nil="true"/>
    <Calendar_x0020_Year xmlns="a74f41e8-2c9a-4a9a-8a86-1b2eca9cb15f" xsi:nil="true"/>
    <bc52f877b74e4892aa9edc07f5db4423 xmlns="d0426e0c-4a75-4487-8a8c-05f70a1c3a62">
      <Terms xmlns="http://schemas.microsoft.com/office/infopath/2007/PartnerControls"/>
    </bc52f877b74e4892aa9edc07f5db4423>
    <_ResourceType xmlns="http://schemas.microsoft.com/sharepoint/v3/fields" xsi:nil="true"/>
    <Document_x0020_Status xmlns="a74f41e8-2c9a-4a9a-8a86-1b2eca9cb15f" xsi:nil="true"/>
    <MediaLengthInSeconds xmlns="d0426e0c-4a75-4487-8a8c-05f70a1c3a62" xsi:nil="true"/>
    <lcf76f155ced4ddcb4097134ff3c332f xmlns="d0426e0c-4a75-4487-8a8c-05f70a1c3a62">
      <Terms xmlns="http://schemas.microsoft.com/office/infopath/2007/PartnerControls"/>
    </lcf76f155ced4ddcb4097134ff3c332f>
    <TaxKeywordTaxHTField xmlns="a74f41e8-2c9a-4a9a-8a86-1b2eca9cb15f">
      <Terms xmlns="http://schemas.microsoft.com/office/infopath/2007/PartnerControls"/>
    </TaxKeywordTaxHTField>
    <Cross_x002d_Curriculum_x0020_Priorities xmlns="d0426e0c-4a75-4487-8a8c-05f70a1c3a62">
      <Value>Aboriginal and Torres Strait Islander Histories and Cultures</Value>
    </Cross_x002d_Curriculum_x0020_Priorities>
    <Curriculum xmlns="d0426e0c-4a75-4487-8a8c-05f70a1c3a62">
      <Value>Civics and Citizenship</Value>
    </Curriculum>
    <General_x0020_Capabilities xmlns="d0426e0c-4a75-4487-8a8c-05f70a1c3a62">
      <Value>Literacy</Value>
    </General_x0020_Capabilities>
    <ResourcesType xmlns="d0426e0c-4a75-4487-8a8c-05f70a1c3a62" xsi:nil="true"/>
    <ResourceAudience xmlns="d0426e0c-4a75-4487-8a8c-05f70a1c3a62" xsi:nil="true"/>
    <ResourceTopic xmlns="d0426e0c-4a75-4487-8a8c-05f70a1c3a62" xsi:nil="true"/>
    <Term xmlns="d0426e0c-4a75-4487-8a8c-05f70a1c3a6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5B4263F7BA4B4FB1DEE6AB7F3265F0" ma:contentTypeVersion="36" ma:contentTypeDescription="Create a new document." ma:contentTypeScope="" ma:versionID="749d50841259068563e761e2feb9de11">
  <xsd:schema xmlns:xsd="http://www.w3.org/2001/XMLSchema" xmlns:xs="http://www.w3.org/2001/XMLSchema" xmlns:p="http://schemas.microsoft.com/office/2006/metadata/properties" xmlns:ns2="a74f41e8-2c9a-4a9a-8a86-1b2eca9cb15f" xmlns:ns3="http://schemas.microsoft.com/sharepoint/v3/fields" xmlns:ns4="d0426e0c-4a75-4487-8a8c-05f70a1c3a62" targetNamespace="http://schemas.microsoft.com/office/2006/metadata/properties" ma:root="true" ma:fieldsID="61e94646948ac0b72fb0fae39d36c74b" ns2:_="" ns3:_="" ns4:_="">
    <xsd:import namespace="a74f41e8-2c9a-4a9a-8a86-1b2eca9cb15f"/>
    <xsd:import namespace="http://schemas.microsoft.com/sharepoint/v3/fields"/>
    <xsd:import namespace="d0426e0c-4a75-4487-8a8c-05f70a1c3a62"/>
    <xsd:element name="properties">
      <xsd:complexType>
        <xsd:sequence>
          <xsd:element name="documentManagement">
            <xsd:complexType>
              <xsd:all>
                <xsd:element ref="ns2:Calendar_x0020_Year" minOccurs="0"/>
                <xsd:element ref="ns2:Document_x0020_Status" minOccurs="0"/>
                <xsd:element ref="ns3:_ResourceType" minOccurs="0"/>
                <xsd:element ref="ns4:bc52f877b74e4892aa9edc07f5db4423" minOccurs="0"/>
                <xsd:element ref="ns2:TaxCatchAll" minOccurs="0"/>
                <xsd:element ref="ns4:MediaServiceMetadata" minOccurs="0"/>
                <xsd:element ref="ns4:MediaServiceFastMetadata" minOccurs="0"/>
                <xsd:element ref="ns4:MediaServiceDateTaken" minOccurs="0"/>
                <xsd:element ref="ns4:MediaLengthInSeconds" minOccurs="0"/>
                <xsd:element ref="ns4:lcf76f155ced4ddcb4097134ff3c332f" minOccurs="0"/>
                <xsd:element ref="ns4:MediaServiceGenerationTime" minOccurs="0"/>
                <xsd:element ref="ns4:MediaServiceEventHashCode" minOccurs="0"/>
                <xsd:element ref="ns4:MediaServiceOCR" minOccurs="0"/>
                <xsd:element ref="ns2:TaxKeywordTaxHTField" minOccurs="0"/>
                <xsd:element ref="ns4:Cross_x002d_Curriculum_x0020_Priorities" minOccurs="0"/>
                <xsd:element ref="ns4:General_x0020_Capabilities" minOccurs="0"/>
                <xsd:element ref="ns2:SharedWithUsers" minOccurs="0"/>
                <xsd:element ref="ns2:SharedWithDetails" minOccurs="0"/>
                <xsd:element ref="ns4:ResourcesType" minOccurs="0"/>
                <xsd:element ref="ns4:ResourceAudience" minOccurs="0"/>
                <xsd:element ref="ns4:ResourceTopic" minOccurs="0"/>
                <xsd:element ref="ns4:Curriculum" minOccurs="0"/>
                <xsd:element ref="ns4:Term"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f41e8-2c9a-4a9a-8a86-1b2eca9cb15f" elementFormDefault="qualified">
    <xsd:import namespace="http://schemas.microsoft.com/office/2006/documentManagement/types"/>
    <xsd:import namespace="http://schemas.microsoft.com/office/infopath/2007/PartnerControls"/>
    <xsd:element name="Calendar_x0020_Year" ma:index="8" nillable="true" ma:displayName="Calendar Year" ma:list="{efc841cf-c008-4849-acd6-eb31f33685a0}" ma:internalName="Calendar_x0020_Year" ma:showField="CalendarYear" ma:web="a74f41e8-2c9a-4a9a-8a86-1b2eca9cb15f">
      <xsd:simpleType>
        <xsd:restriction base="dms:Lookup"/>
      </xsd:simpleType>
    </xsd:element>
    <xsd:element name="Document_x0020_Status" ma:index="9" nillable="true" ma:displayName="Document Status" ma:list="{c6e27091-794f-4218-8873-7e1e6bc71942}" ma:internalName="Document_x0020_Status" ma:showField="Documentstatus" ma:web="a74f41e8-2c9a-4a9a-8a86-1b2eca9cb15f">
      <xsd:simpleType>
        <xsd:restriction base="dms:Lookup"/>
      </xsd:simpleType>
    </xsd:element>
    <xsd:element name="TaxCatchAll" ma:index="13" nillable="true" ma:displayName="Taxonomy Catch All Column" ma:hidden="true" ma:list="{0f3ffeea-cf0c-4ca3-804a-6fa494fe2746}" ma:internalName="TaxCatchAll" ma:showField="CatchAllData" ma:web="a74f41e8-2c9a-4a9a-8a86-1b2eca9cb15f">
      <xsd:complexType>
        <xsd:complexContent>
          <xsd:extension base="dms:MultiChoiceLookup">
            <xsd:sequence>
              <xsd:element name="Value" type="dms:Lookup" maxOccurs="unbounded" minOccurs="0" nillable="true"/>
            </xsd:sequence>
          </xsd:extension>
        </xsd:complexContent>
      </xsd:complexType>
    </xsd:element>
    <xsd:element name="TaxKeywordTaxHTField" ma:index="24"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element name="SharedWithUsers" ma:index="2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ResourceType" ma:index="10" nillable="true" ma:displayName="Resource Type" ma:description="A set of categories, functions, genres or aggregation levels" ma:internalName="_ResourceTyp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26e0c-4a75-4487-8a8c-05f70a1c3a62" elementFormDefault="qualified">
    <xsd:import namespace="http://schemas.microsoft.com/office/2006/documentManagement/types"/>
    <xsd:import namespace="http://schemas.microsoft.com/office/infopath/2007/PartnerControls"/>
    <xsd:element name="bc52f877b74e4892aa9edc07f5db4423" ma:index="12" nillable="true" ma:taxonomy="true" ma:internalName="bc52f877b74e4892aa9edc07f5db4423" ma:taxonomyFieldName="Topic" ma:displayName="Topic" ma:default="" ma:fieldId="{bc52f877-b74e-4892-aa9e-dc07f5db4423}" ma:sspId="fba56b17-20de-4e09-aefb-c97c0efd6dbe" ma:termSetId="43fe0924-5d85-4bf5-8df1-467cebe12fdd" ma:anchorId="00000000-0000-0000-0000-000000000000" ma:open="fals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Cross_x002d_Curriculum_x0020_Priorities" ma:index="25" nillable="true" ma:displayName="Cross-Curriculum Priorities" ma:format="Dropdown" ma:internalName="Cross_x002d_Curriculum_x0020_Priorities">
      <xsd:complexType>
        <xsd:complexContent>
          <xsd:extension base="dms:MultiChoice">
            <xsd:sequence>
              <xsd:element name="Value" maxOccurs="unbounded" minOccurs="0" nillable="true">
                <xsd:simpleType>
                  <xsd:restriction base="dms:Choice">
                    <xsd:enumeration value="Aboriginal and Torres Strait Islander Histories and Cultures"/>
                    <xsd:enumeration value="Asia and Australia's Engagement with Asia"/>
                    <xsd:enumeration value="Sustainability"/>
                  </xsd:restriction>
                </xsd:simpleType>
              </xsd:element>
            </xsd:sequence>
          </xsd:extension>
        </xsd:complexContent>
      </xsd:complexType>
    </xsd:element>
    <xsd:element name="General_x0020_Capabilities" ma:index="26" nillable="true" ma:displayName="General Capabilities" ma:format="Dropdown" ma:internalName="General_x0020_Capabilities">
      <xsd:complexType>
        <xsd:complexContent>
          <xsd:extension base="dms:MultiChoice">
            <xsd:sequence>
              <xsd:element name="Value" maxOccurs="unbounded" minOccurs="0" nillable="true">
                <xsd:simpleType>
                  <xsd:restriction base="dms:Choice">
                    <xsd:enumeration value="Literacy"/>
                    <xsd:enumeration value="Numeracy"/>
                    <xsd:enumeration value="Information and Communication Technology (ICT) Capability"/>
                    <xsd:enumeration value="Critical and Creative Thinking"/>
                    <xsd:enumeration value="Personal and Social Capability"/>
                    <xsd:enumeration value="Ethical Understanding"/>
                    <xsd:enumeration value="Intercultural Understanding"/>
                  </xsd:restriction>
                </xsd:simpleType>
              </xsd:element>
            </xsd:sequence>
          </xsd:extension>
        </xsd:complexContent>
      </xsd:complexType>
    </xsd:element>
    <xsd:element name="ResourcesType" ma:index="29" nillable="true" ma:displayName="Resources Type" ma:format="Dropdown" ma:internalName="ResourcesType">
      <xsd:complexType>
        <xsd:complexContent>
          <xsd:extension base="dms:MultiChoice">
            <xsd:sequence>
              <xsd:element name="Value" maxOccurs="unbounded" minOccurs="0" nillable="true">
                <xsd:simpleType>
                  <xsd:restriction base="dms:Choice">
                    <xsd:enumeration value="Assembly"/>
                    <xsd:enumeration value="Fact Sheet and Report"/>
                    <xsd:enumeration value="Film"/>
                    <xsd:enumeration value="Fundraising"/>
                    <xsd:enumeration value="Game"/>
                    <xsd:enumeration value="Guide"/>
                    <xsd:enumeration value="Image"/>
                    <xsd:enumeration value="Lesson and Unit"/>
                    <xsd:enumeration value="Poster"/>
                    <xsd:enumeration value="Prayer / Reflection"/>
                    <xsd:enumeration value="Quiz"/>
                    <xsd:enumeration value="Case Study"/>
                  </xsd:restriction>
                </xsd:simpleType>
              </xsd:element>
            </xsd:sequence>
          </xsd:extension>
        </xsd:complexContent>
      </xsd:complexType>
    </xsd:element>
    <xsd:element name="ResourceAudience" ma:index="30" nillable="true" ma:displayName="Resource Audience" ma:format="Dropdown" ma:internalName="ResourceAudience">
      <xsd:complexType>
        <xsd:complexContent>
          <xsd:extension base="dms:MultiChoice">
            <xsd:sequence>
              <xsd:element name="Value" maxOccurs="unbounded" minOccurs="0" nillable="true">
                <xsd:simpleType>
                  <xsd:restriction base="dms:Choice">
                    <xsd:enumeration value="Lower Primary F-2"/>
                    <xsd:enumeration value="Middle primary 3-4"/>
                    <xsd:enumeration value="Upper Primary 5-6"/>
                    <xsd:enumeration value="Upper Primary 3-6"/>
                    <xsd:enumeration value="Secondary"/>
                    <xsd:enumeration value="Youth"/>
                    <xsd:enumeration value="Parish"/>
                    <xsd:enumeration value="Teacher"/>
                    <xsd:enumeration value="Choice 9"/>
                  </xsd:restriction>
                </xsd:simpleType>
              </xsd:element>
            </xsd:sequence>
          </xsd:extension>
        </xsd:complexContent>
      </xsd:complexType>
    </xsd:element>
    <xsd:element name="ResourceTopic" ma:index="31" nillable="true" ma:displayName="Resource Topic" ma:format="Dropdown" ma:internalName="ResourceTopic">
      <xsd:complexType>
        <xsd:complexContent>
          <xsd:extension base="dms:MultiChoice">
            <xsd:sequence>
              <xsd:element name="Value" maxOccurs="unbounded" minOccurs="0" nillable="true">
                <xsd:simpleType>
                  <xsd:restriction base="dms:Choice">
                    <xsd:enumeration value="About Caritas"/>
                    <xsd:enumeration value="Advocacy and Campaigns"/>
                    <xsd:enumeration value="Catholic Identity"/>
                    <xsd:enumeration value="Catholic Social Teaching"/>
                    <xsd:enumeration value="Disability"/>
                    <xsd:enumeration value="Emergencies"/>
                    <xsd:enumeration value="Environment, Climate Justice, DRR"/>
                    <xsd:enumeration value="Food Security and Agriculture"/>
                    <xsd:enumeration value="Gender Equality / Women"/>
                    <xsd:enumeration value="Health"/>
                    <xsd:enumeration value="Human Trafficking, Modern Slavery and Fair Trade"/>
                    <xsd:enumeration value="Indigenous Peoples"/>
                    <xsd:enumeration value="Laudato Si'"/>
                    <xsd:enumeration value="Peace and Conflict"/>
                    <xsd:enumeration value="Poverty"/>
                    <xsd:enumeration value="Project Compassion"/>
                    <xsd:enumeration value="Refugees and Forced Migration"/>
                    <xsd:enumeration value="Sustainable Development Goals and Human Rights"/>
                    <xsd:enumeration value="Water and Sanitation"/>
                    <xsd:enumeration value="Religion"/>
                    <xsd:enumeration value="First Nations Australians"/>
                    <xsd:enumeration value="Choice 22"/>
                  </xsd:restriction>
                </xsd:simpleType>
              </xsd:element>
            </xsd:sequence>
          </xsd:extension>
        </xsd:complexContent>
      </xsd:complexType>
    </xsd:element>
    <xsd:element name="Curriculum" ma:index="32" nillable="true" ma:displayName="Curriculum" ma:format="Dropdown" ma:internalName="Curriculum">
      <xsd:complexType>
        <xsd:complexContent>
          <xsd:extension base="dms:MultiChoice">
            <xsd:sequence>
              <xsd:element name="Value" maxOccurs="unbounded" minOccurs="0" nillable="true">
                <xsd:simpleType>
                  <xsd:restriction base="dms:Choice">
                    <xsd:enumeration value="Civics and Citizenship"/>
                    <xsd:enumeration value="Economics and Business"/>
                    <xsd:enumeration value="English"/>
                    <xsd:enumeration value="Geography"/>
                    <xsd:enumeration value="HASS"/>
                    <xsd:enumeration value="Health and PE"/>
                    <xsd:enumeration value="History"/>
                    <xsd:enumeration value="Languages"/>
                    <xsd:enumeration value="Mathematics"/>
                    <xsd:enumeration value="Religious Education"/>
                    <xsd:enumeration value="Science"/>
                    <xsd:enumeration value="Technologies "/>
                    <xsd:enumeration value="Choice 13"/>
                  </xsd:restriction>
                </xsd:simpleType>
              </xsd:element>
            </xsd:sequence>
          </xsd:extension>
        </xsd:complexContent>
      </xsd:complexType>
    </xsd:element>
    <xsd:element name="Term" ma:index="33" nillable="true" ma:displayName="Term" ma:format="Dropdown" ma:internalName="Term">
      <xsd:complexType>
        <xsd:complexContent>
          <xsd:extension base="dms:MultiChoice">
            <xsd:sequence>
              <xsd:element name="Value" maxOccurs="unbounded" minOccurs="0" nillable="true">
                <xsd:simpleType>
                  <xsd:restriction base="dms:Choice">
                    <xsd:enumeration value="Term 1 "/>
                    <xsd:enumeration value="Term 2"/>
                    <xsd:enumeration value="Term 3"/>
                    <xsd:enumeration value="Term 4"/>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CE9FC7-F488-4CBC-BC57-3C13B4B4EA8E}">
  <ds:schemaRefs>
    <ds:schemaRef ds:uri="http://schemas.microsoft.com/office/2006/documentManagement/types"/>
    <ds:schemaRef ds:uri="http://purl.org/dc/elements/1.1/"/>
    <ds:schemaRef ds:uri="a74f41e8-2c9a-4a9a-8a86-1b2eca9cb15f"/>
    <ds:schemaRef ds:uri="http://purl.org/dc/dcmitype/"/>
    <ds:schemaRef ds:uri="http://schemas.microsoft.com/office/2006/metadata/properties"/>
    <ds:schemaRef ds:uri="http://schemas.openxmlformats.org/package/2006/metadata/core-properties"/>
    <ds:schemaRef ds:uri="http://schemas.microsoft.com/office/infopath/2007/PartnerControls"/>
    <ds:schemaRef ds:uri="d0426e0c-4a75-4487-8a8c-05f70a1c3a62"/>
    <ds:schemaRef ds:uri="http://schemas.microsoft.com/sharepoint/v3/fields"/>
    <ds:schemaRef ds:uri="http://www.w3.org/XML/1998/namespace"/>
    <ds:schemaRef ds:uri="http://purl.org/dc/terms/"/>
  </ds:schemaRefs>
</ds:datastoreItem>
</file>

<file path=customXml/itemProps2.xml><?xml version="1.0" encoding="utf-8"?>
<ds:datastoreItem xmlns:ds="http://schemas.openxmlformats.org/officeDocument/2006/customXml" ds:itemID="{6CE41A5E-2B67-46D7-869E-FBE33193D2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f41e8-2c9a-4a9a-8a86-1b2eca9cb15f"/>
    <ds:schemaRef ds:uri="http://schemas.microsoft.com/sharepoint/v3/fields"/>
    <ds:schemaRef ds:uri="d0426e0c-4a75-4487-8a8c-05f70a1c3a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10F89C-9F27-40E2-B07B-DA746ED61B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245</TotalTime>
  <Words>3442</Words>
  <Application>Microsoft Office PowerPoint</Application>
  <PresentationFormat>Widescreen</PresentationFormat>
  <Paragraphs>239</Paragraphs>
  <Slides>39</Slides>
  <Notes>30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Arial</vt:lpstr>
      <vt:lpstr>Calibri</vt:lpstr>
      <vt:lpstr>Roboto</vt:lpstr>
      <vt:lpstr>Roboto Light</vt:lpstr>
      <vt:lpstr>Roboto Light</vt:lpstr>
      <vt:lpstr>Roboto Medium</vt:lpstr>
      <vt:lpstr>Roboto Slab</vt:lpstr>
      <vt:lpstr>Segoe UI</vt:lpstr>
      <vt:lpstr>Symbol</vt:lpstr>
      <vt:lpstr>Education PPT Template</vt:lpstr>
      <vt:lpstr>Information FOR PARISHES</vt:lpstr>
      <vt:lpstr>SHARE YOUR CONCERNS AND IDEAS</vt:lpstr>
      <vt:lpstr>PowerPoint Presentation</vt:lpstr>
      <vt:lpstr>THE Laudato Si’ GOALS PARISH resource </vt:lpstr>
      <vt:lpstr>What is laudato si’?</vt:lpstr>
      <vt:lpstr>What is laudato si’?</vt:lpstr>
      <vt:lpstr>The laudato si’ action platform</vt:lpstr>
      <vt:lpstr>The laudato si’ goals</vt:lpstr>
      <vt:lpstr>Goal 1</vt:lpstr>
      <vt:lpstr>PowerPoint Presentation</vt:lpstr>
      <vt:lpstr>PowerPoint Presentation</vt:lpstr>
      <vt:lpstr>PowerPoint Presentation</vt:lpstr>
      <vt:lpstr>Goal 2 </vt:lpstr>
      <vt:lpstr>PowerPoint Presentation</vt:lpstr>
      <vt:lpstr>PowerPoint Presentation</vt:lpstr>
      <vt:lpstr>PowerPoint Presentation</vt:lpstr>
      <vt:lpstr>Goal 3 </vt:lpstr>
      <vt:lpstr>PowerPoint Presentation</vt:lpstr>
      <vt:lpstr>PowerPoint Presentation</vt:lpstr>
      <vt:lpstr>PowerPoint Presentation</vt:lpstr>
      <vt:lpstr>Goal 4</vt:lpstr>
      <vt:lpstr>PowerPoint Presentation</vt:lpstr>
      <vt:lpstr>PowerPoint Presentation</vt:lpstr>
      <vt:lpstr>PowerPoint Presentation</vt:lpstr>
      <vt:lpstr>Goal 5</vt:lpstr>
      <vt:lpstr>PowerPoint Presentation</vt:lpstr>
      <vt:lpstr>PowerPoint Presentation</vt:lpstr>
      <vt:lpstr>PowerPoint Presentation</vt:lpstr>
      <vt:lpstr>Goal 6</vt:lpstr>
      <vt:lpstr>PowerPoint Presentation</vt:lpstr>
      <vt:lpstr>PowerPoint Presentation</vt:lpstr>
      <vt:lpstr>PowerPoint Presentation</vt:lpstr>
      <vt:lpstr>Goal 7</vt:lpstr>
      <vt:lpstr>PowerPoint Presentation</vt:lpstr>
      <vt:lpstr>PowerPoint Presentation</vt:lpstr>
      <vt:lpstr>PowerPoint Presentation</vt:lpstr>
      <vt:lpstr>PRAY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Laudato Si' Goals - Parish</dc:title>
  <dc:creator>Marlin Communications</dc:creator>
  <cp:lastModifiedBy>Dr Rebekah Pryor</cp:lastModifiedBy>
  <cp:revision>117</cp:revision>
  <dcterms:created xsi:type="dcterms:W3CDTF">2014-11-30T23:21:17Z</dcterms:created>
  <dcterms:modified xsi:type="dcterms:W3CDTF">2023-05-23T05:46:01Z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0x0101007A5B4263F7BA4B4FB1DEE6AB7F3265F0</vt:lpwstr>
  </property>
  <property fmtid="{D5CDD505-2E9C-101B-9397-08002B2CF9AE}" pid="3" name="_dlc_DocIdItemGuid">
    <vt:lpwstr>d7ee03d9-074b-4786-bb99-1c6adf13a550</vt:lpwstr>
  </property>
  <property fmtid="{D5CDD505-2E9C-101B-9397-08002B2CF9AE}" pid="4" name="_ExtendedDescription">
    <vt:lpwstr/>
  </property>
  <property fmtid="{D5CDD505-2E9C-101B-9397-08002B2CF9AE}" pid="5" name="MediaServiceImageTags">
    <vt:lpwstr/>
  </property>
  <property fmtid="{D5CDD505-2E9C-101B-9397-08002B2CF9AE}" pid="6" name="Topic">
    <vt:lpwstr/>
  </property>
  <property fmtid="{D5CDD505-2E9C-101B-9397-08002B2CF9AE}" pid="7" name="xd_ProgID">
    <vt:lpwstr/>
  </property>
  <property fmtid="{D5CDD505-2E9C-101B-9397-08002B2CF9AE}" pid="8" name="TemplateUrl">
    <vt:lpwstr/>
  </property>
  <property fmtid="{D5CDD505-2E9C-101B-9397-08002B2CF9AE}" pid="9" name="ComplianceAssetId">
    <vt:lpwstr/>
  </property>
  <property fmtid="{D5CDD505-2E9C-101B-9397-08002B2CF9AE}" pid="10" name="TriggerFlowInfo">
    <vt:lpwstr/>
  </property>
  <property fmtid="{D5CDD505-2E9C-101B-9397-08002B2CF9AE}" pid="11" name="xd_Signature">
    <vt:bool>false</vt:bool>
  </property>
  <property fmtid="{D5CDD505-2E9C-101B-9397-08002B2CF9AE}" pid="12" name="TaxKeyword">
    <vt:lpwstr/>
  </property>
  <property fmtid="{D5CDD505-2E9C-101B-9397-08002B2CF9AE}" pid="13" name="Res Type">
    <vt:lpwstr>;#Assembly;#</vt:lpwstr>
  </property>
  <property fmtid="{D5CDD505-2E9C-101B-9397-08002B2CF9AE}" pid="14" name="Resource Topic">
    <vt:lpwstr>;#About Caritas;#</vt:lpwstr>
  </property>
</Properties>
</file>